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315" r:id="rId3"/>
    <p:sldId id="670" r:id="rId4"/>
    <p:sldId id="312" r:id="rId5"/>
    <p:sldId id="319" r:id="rId6"/>
    <p:sldId id="665" r:id="rId7"/>
    <p:sldId id="664" r:id="rId8"/>
    <p:sldId id="666" r:id="rId9"/>
    <p:sldId id="669" r:id="rId10"/>
    <p:sldId id="668" r:id="rId11"/>
    <p:sldId id="667" r:id="rId12"/>
    <p:sldId id="663" r:id="rId13"/>
    <p:sldId id="263" r:id="rId14"/>
    <p:sldId id="671" r:id="rId15"/>
    <p:sldId id="267" r:id="rId16"/>
    <p:sldId id="672" r:id="rId17"/>
    <p:sldId id="273" r:id="rId18"/>
    <p:sldId id="274" r:id="rId19"/>
    <p:sldId id="275" r:id="rId20"/>
    <p:sldId id="270" r:id="rId21"/>
  </p:sldIdLst>
  <p:sldSz cx="12192000" cy="6858000"/>
  <p:notesSz cx="6810375" cy="9942513"/>
  <p:embeddedFontLst>
    <p:embeddedFont>
      <p:font typeface="Arial Black" panose="020B0A04020102020204" pitchFamily="34" charset="0"/>
      <p:bold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irce" panose="020B0604020202020204" charset="-52"/>
      <p:regular r:id="rId32"/>
    </p:embeddedFont>
    <p:embeddedFont>
      <p:font typeface="Circe Bold" panose="020B0604020202020204" charset="0"/>
      <p:bold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гребина Ирина Сергеевна" initials="ЗИС" lastIdx="1" clrIdx="0">
    <p:extLst>
      <p:ext uri="{19B8F6BF-5375-455C-9EA6-DF929625EA0E}">
        <p15:presenceInfo xmlns:p15="http://schemas.microsoft.com/office/powerpoint/2012/main" userId="Загребина Ирин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FFFF"/>
    <a:srgbClr val="DAE3F3"/>
    <a:srgbClr val="5F3427"/>
    <a:srgbClr val="CC3300"/>
    <a:srgbClr val="EBD8C5"/>
    <a:srgbClr val="5E3427"/>
    <a:srgbClr val="E4CBB1"/>
    <a:srgbClr val="BBF54E"/>
    <a:srgbClr val="C09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6" y="102"/>
      </p:cViewPr>
      <p:guideLst>
        <p:guide orient="horz" pos="981"/>
        <p:guide pos="3840"/>
        <p:guide pos="234"/>
        <p:guide pos="7446"/>
        <p:guide orient="horz" pos="232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3;&#1086;&#1089;&#1090;&#1077;&#1074;&#1086;&#1081;\Desktop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3;&#1086;&#1089;&#1090;&#1077;&#1074;&#1086;&#1081;\Desktop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3;&#1086;&#1089;&#1090;&#1077;&#1074;&#1086;&#1081;\Desktop\&#1050;&#1085;&#1080;&#1075;&#1072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3;&#1086;&#1089;&#1090;&#1077;&#1074;&#1086;&#1081;\Desktop\&#1050;&#1085;&#1080;&#1075;&#1072;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3;&#1086;&#1089;&#1090;&#1077;&#1074;&#1086;&#1081;\Desktop\&#1050;&#1085;&#1080;&#1075;&#1072;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434711286089239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5F342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Городские населенные пункты </c:v>
                </c:pt>
              </c:strCache>
            </c:strRef>
          </c:tx>
          <c:spPr>
            <a:solidFill>
              <a:srgbClr val="EBD8C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398963988221846E-3"/>
                  <c:y val="-4.31479852736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50-4B49-B501-72568570155E}"/>
                </c:ext>
              </c:extLst>
            </c:dLbl>
            <c:dLbl>
              <c:idx val="1"/>
              <c:layout>
                <c:manualLayout>
                  <c:x val="-2.0819689196466554E-2"/>
                  <c:y val="-3.7754487114423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50-4B49-B501-72568570155E}"/>
                </c:ext>
              </c:extLst>
            </c:dLbl>
            <c:dLbl>
              <c:idx val="2"/>
              <c:layout>
                <c:manualLayout>
                  <c:x val="6.9398963988221846E-3"/>
                  <c:y val="-5.3934981592033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0-4B49-B501-7256857015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Лист1!$C$4:$E$4</c:f>
              <c:strCache>
                <c:ptCount val="3"/>
                <c:pt idx="0">
                  <c:v>Перепись 2002 г.</c:v>
                </c:pt>
                <c:pt idx="1">
                  <c:v>Перепись 2010 г.</c:v>
                </c:pt>
                <c:pt idx="2">
                  <c:v>Перепись 2021 г.</c:v>
                </c:pt>
              </c:strCache>
            </c:strRef>
          </c:cat>
          <c:val>
            <c:numRef>
              <c:f>Лист1!$C$5:$E$5</c:f>
              <c:numCache>
                <c:formatCode>General</c:formatCode>
                <c:ptCount val="3"/>
                <c:pt idx="0">
                  <c:v>2940</c:v>
                </c:pt>
                <c:pt idx="1">
                  <c:v>2386</c:v>
                </c:pt>
                <c:pt idx="2">
                  <c:v>2297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78-484D-85DC-9ADADA0F1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0733184"/>
        <c:axId val="697554336"/>
        <c:axId val="698350672"/>
      </c:bar3DChart>
      <c:catAx>
        <c:axId val="70073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7554336"/>
        <c:crosses val="autoZero"/>
        <c:auto val="1"/>
        <c:lblAlgn val="ctr"/>
        <c:lblOffset val="100"/>
        <c:noMultiLvlLbl val="0"/>
      </c:catAx>
      <c:valAx>
        <c:axId val="697554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00733184"/>
        <c:crosses val="autoZero"/>
        <c:crossBetween val="between"/>
      </c:valAx>
      <c:serAx>
        <c:axId val="698350672"/>
        <c:scaling>
          <c:orientation val="minMax"/>
        </c:scaling>
        <c:delete val="1"/>
        <c:axPos val="b"/>
        <c:majorTickMark val="none"/>
        <c:minorTickMark val="none"/>
        <c:tickLblPos val="nextTo"/>
        <c:crossAx val="697554336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614936310342047"/>
          <c:y val="8.5527121779323312E-2"/>
          <c:w val="0.57634211860903517"/>
          <c:h val="0.788643387774885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'Расчетная таблица'!$D$9501</c:f>
              <c:strCache>
                <c:ptCount val="1"/>
                <c:pt idx="0">
                  <c:v>Строительство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34478801708534812"/>
                  <c:y val="-0.1655914090655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05-4EDB-875A-661D1519B2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'Расчетная таблица'!$E$9501</c:f>
              <c:numCache>
                <c:formatCode>#,##0.0</c:formatCode>
                <c:ptCount val="1"/>
                <c:pt idx="0">
                  <c:v>2436.9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05-4EDB-875A-661D1519B272}"/>
            </c:ext>
          </c:extLst>
        </c:ser>
        <c:ser>
          <c:idx val="1"/>
          <c:order val="1"/>
          <c:tx>
            <c:strRef>
              <c:f>'Расчетная таблица'!$D$9502</c:f>
              <c:strCache>
                <c:ptCount val="1"/>
                <c:pt idx="0">
                  <c:v>Капитальный ремонт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2485681053405997"/>
                  <c:y val="-3.6129034705209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05-4EDB-875A-661D1519B2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'Расчетная таблица'!$E$9502</c:f>
              <c:numCache>
                <c:formatCode>#,##0.0</c:formatCode>
                <c:ptCount val="1"/>
                <c:pt idx="0">
                  <c:v>137.5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05-4EDB-875A-661D1519B2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593577144"/>
        <c:axId val="593574192"/>
        <c:axId val="0"/>
      </c:bar3DChart>
      <c:catAx>
        <c:axId val="593577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3574192"/>
        <c:crosses val="autoZero"/>
        <c:auto val="1"/>
        <c:lblAlgn val="ctr"/>
        <c:lblOffset val="100"/>
        <c:noMultiLvlLbl val="0"/>
      </c:catAx>
      <c:valAx>
        <c:axId val="5935741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5935771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715334590695238"/>
          <c:y val="0.8315475744908245"/>
          <c:w val="0.63602671744097972"/>
          <c:h val="0.1016136213098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885369594410709E-2"/>
          <c:y val="0.12021630760548596"/>
          <c:w val="0.88646261668411486"/>
          <c:h val="0.818978820944725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'Расчетная таблица'!$D$9482</c:f>
              <c:strCache>
                <c:ptCount val="1"/>
                <c:pt idx="0">
                  <c:v>Строительство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3146975277373658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75-4F71-93E3-5AFC09DA66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'Расчетная таблица'!$E$9482</c:f>
              <c:numCache>
                <c:formatCode>#,##0.0</c:formatCode>
                <c:ptCount val="1"/>
                <c:pt idx="0">
                  <c:v>3873.3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75-4F71-93E3-5AFC09DA669A}"/>
            </c:ext>
          </c:extLst>
        </c:ser>
        <c:ser>
          <c:idx val="1"/>
          <c:order val="1"/>
          <c:tx>
            <c:strRef>
              <c:f>'Расчетная таблица'!$D$9483</c:f>
              <c:strCache>
                <c:ptCount val="1"/>
                <c:pt idx="0">
                  <c:v>Капитальный ремонт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4629684783059323"/>
                  <c:y val="-0.17129908550566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75-4F71-93E3-5AFC09DA66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'Расчетная таблица'!$E$9483</c:f>
              <c:numCache>
                <c:formatCode>#,##0.0</c:formatCode>
                <c:ptCount val="1"/>
                <c:pt idx="0">
                  <c:v>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75-4F71-93E3-5AFC09DA669A}"/>
            </c:ext>
          </c:extLst>
        </c:ser>
        <c:ser>
          <c:idx val="2"/>
          <c:order val="2"/>
          <c:tx>
            <c:strRef>
              <c:f>'Расчетная таблица'!$D$9484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32680127880418752"/>
                  <c:y val="9.51661586142614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75-4F71-93E3-5AFC09DA66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'Расчетная таблица'!$E$9484</c:f>
              <c:numCache>
                <c:formatCode>#,##0.0</c:formatCode>
                <c:ptCount val="1"/>
                <c:pt idx="0">
                  <c:v>1932.1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75-4F71-93E3-5AFC09DA669A}"/>
            </c:ext>
          </c:extLst>
        </c:ser>
        <c:ser>
          <c:idx val="3"/>
          <c:order val="3"/>
          <c:tx>
            <c:strRef>
              <c:f>'Расчетная таблица'!$D$9485</c:f>
              <c:strCache>
                <c:ptCount val="1"/>
                <c:pt idx="0">
                  <c:v>Реконструкция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28746408783701682"/>
                  <c:y val="-6.0271900455698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75-4F71-93E3-5AFC09DA66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'Расчетная таблица'!$E$9485</c:f>
              <c:numCache>
                <c:formatCode>#,##0.0</c:formatCode>
                <c:ptCount val="1"/>
                <c:pt idx="0">
                  <c:v>372.1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75-4F71-93E3-5AFC09DA66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535102584"/>
        <c:axId val="535100944"/>
        <c:axId val="0"/>
      </c:bar3DChart>
      <c:catAx>
        <c:axId val="535102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5100944"/>
        <c:crosses val="autoZero"/>
        <c:auto val="1"/>
        <c:lblAlgn val="ctr"/>
        <c:lblOffset val="100"/>
        <c:noMultiLvlLbl val="0"/>
      </c:catAx>
      <c:valAx>
        <c:axId val="53510094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535102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88980488048305806"/>
          <c:w val="1"/>
          <c:h val="0.108598233444782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rgbClr val="EE4F39"/>
                </a:solidFill>
                <a:latin typeface="Arial Narrow" panose="020B0606020202030204" pitchFamily="34" charset="0"/>
              </a:rPr>
              <a:t>Объем</a:t>
            </a:r>
            <a:r>
              <a:rPr lang="ru-RU" sz="1800" baseline="0" dirty="0">
                <a:solidFill>
                  <a:srgbClr val="EE4F39"/>
                </a:solidFill>
                <a:latin typeface="Arial Narrow" panose="020B0606020202030204" pitchFamily="34" charset="0"/>
              </a:rPr>
              <a:t> финансирования проектов, в тыс. руб.</a:t>
            </a:r>
            <a:endParaRPr lang="ru-RU" sz="1800" dirty="0">
              <a:solidFill>
                <a:srgbClr val="EE4F39"/>
              </a:solidFill>
              <a:latin typeface="Arial Narrow" panose="020B0606020202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41896711065513"/>
          <c:y val="0.21099498583732185"/>
          <c:w val="0.84314075176176173"/>
          <c:h val="0.61093629980723219"/>
        </c:manualLayout>
      </c:layout>
      <c:pie3DChart>
        <c:varyColors val="1"/>
        <c:ser>
          <c:idx val="2"/>
          <c:order val="2"/>
          <c:spPr>
            <a:ln>
              <a:solidFill>
                <a:srgbClr val="7B584D"/>
              </a:solidFill>
            </a:ln>
          </c:spPr>
          <c:dPt>
            <c:idx val="0"/>
            <c:bubble3D val="0"/>
            <c:explosion val="15"/>
            <c:spPr>
              <a:solidFill>
                <a:srgbClr val="FED2EA"/>
              </a:solidFill>
              <a:ln>
                <a:solidFill>
                  <a:srgbClr val="7B584D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rgbClr val="7B584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FAA-4B87-B4F5-C4B7DD652144}"/>
              </c:ext>
            </c:extLst>
          </c:dPt>
          <c:dPt>
            <c:idx val="1"/>
            <c:bubble3D val="0"/>
            <c:explosion val="11"/>
            <c:spPr>
              <a:solidFill>
                <a:srgbClr val="5F3528"/>
              </a:solidFill>
              <a:ln>
                <a:solidFill>
                  <a:srgbClr val="7B584D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rgbClr val="7B584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FAA-4B87-B4F5-C4B7DD652144}"/>
              </c:ext>
            </c:extLst>
          </c:dPt>
          <c:dPt>
            <c:idx val="2"/>
            <c:bubble3D val="0"/>
            <c:explosion val="16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7B584D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rgbClr val="7B584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FAA-4B87-B4F5-C4B7DD652144}"/>
              </c:ext>
            </c:extLst>
          </c:dPt>
          <c:dPt>
            <c:idx val="3"/>
            <c:bubble3D val="0"/>
            <c:explosion val="15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7B584D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rgbClr val="7B584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FAA-4B87-B4F5-C4B7DD652144}"/>
              </c:ext>
            </c:extLst>
          </c:dPt>
          <c:dLbls>
            <c:dLbl>
              <c:idx val="0"/>
              <c:layout>
                <c:manualLayout>
                  <c:x val="4.7665144810475707E-2"/>
                  <c:y val="-1.6075110673639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AA-4B87-B4F5-C4B7DD652144}"/>
                </c:ext>
              </c:extLst>
            </c:dLbl>
            <c:dLbl>
              <c:idx val="1"/>
              <c:layout>
                <c:manualLayout>
                  <c:x val="-4.3233260109540136E-2"/>
                  <c:y val="5.1672924664343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2AD762D9-BBEB-4B0D-A454-A4E9A5C0191D}" type="VALUE">
                      <a:rPr lang="en-US" smtClean="0"/>
                      <a:pPr>
                        <a:defRPr sz="1600">
                          <a:latin typeface="Arial Narrow" panose="020B0606020202030204" pitchFamily="34" charset="0"/>
                        </a:defRPr>
                      </a:pPr>
                      <a:t>[ЗНАЧЕНИЕ]</a:t>
                    </a:fld>
                    <a:r>
                      <a:rPr lang="en-US" dirty="0"/>
                      <a:t>03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59780499314602E-2"/>
                      <c:h val="5.898945230035074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FAA-4B87-B4F5-C4B7DD652144}"/>
                </c:ext>
              </c:extLst>
            </c:dLbl>
            <c:dLbl>
              <c:idx val="2"/>
              <c:layout>
                <c:manualLayout>
                  <c:x val="-7.7499155337316028E-4"/>
                  <c:y val="-2.1060747257930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AA-4B87-B4F5-C4B7DD652144}"/>
                </c:ext>
              </c:extLst>
            </c:dLbl>
            <c:dLbl>
              <c:idx val="3"/>
              <c:layout>
                <c:manualLayout>
                  <c:x val="9.6250096781296396E-2"/>
                  <c:y val="-6.4209545365955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AA-4B87-B4F5-C4B7DD652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'СВОД СМП'!$E$33:$E$36</c:f>
              <c:strCache>
                <c:ptCount val="4"/>
                <c:pt idx="0">
                  <c:v>Развитие централизованных систем</c:v>
                </c:pt>
                <c:pt idx="1">
                  <c:v>Модернизация оборудования</c:v>
                </c:pt>
                <c:pt idx="2">
                  <c:v>Развитие ферм
</c:v>
                </c:pt>
                <c:pt idx="3">
                  <c:v>Создание и развитие КФХ</c:v>
                </c:pt>
              </c:strCache>
            </c:strRef>
          </c:cat>
          <c:val>
            <c:numRef>
              <c:f>'СВОД СМП'!$H$33:$H$36</c:f>
              <c:numCache>
                <c:formatCode>#,##0.0</c:formatCode>
                <c:ptCount val="4"/>
                <c:pt idx="0">
                  <c:v>180.5</c:v>
                </c:pt>
                <c:pt idx="1">
                  <c:v>3.0000000000000001E-3</c:v>
                </c:pt>
                <c:pt idx="2">
                  <c:v>35.4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AA-4B87-B4F5-C4B7DD65214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0A-4FAA-4B87-B4F5-C4B7DD652144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hade val="51000"/>
                            <a:satMod val="130000"/>
                          </a:schemeClr>
                        </a:gs>
                        <a:gs pos="80000">
                          <a:schemeClr val="accent2">
                            <a:shade val="93000"/>
                            <a:satMod val="130000"/>
                          </a:schemeClr>
                        </a:gs>
                        <a:gs pos="100000">
                          <a:schemeClr val="accent2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0C-4FAA-4B87-B4F5-C4B7DD652144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hade val="51000"/>
                            <a:satMod val="130000"/>
                          </a:schemeClr>
                        </a:gs>
                        <a:gs pos="80000">
                          <a:schemeClr val="accent3">
                            <a:shade val="93000"/>
                            <a:satMod val="130000"/>
                          </a:schemeClr>
                        </a:gs>
                        <a:gs pos="100000">
                          <a:schemeClr val="accent3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0E-4FAA-4B87-B4F5-C4B7DD652144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hade val="51000"/>
                            <a:satMod val="130000"/>
                          </a:schemeClr>
                        </a:gs>
                        <a:gs pos="80000">
                          <a:schemeClr val="accent4">
                            <a:shade val="93000"/>
                            <a:satMod val="130000"/>
                          </a:schemeClr>
                        </a:gs>
                        <a:gs pos="100000">
                          <a:schemeClr val="accent4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0-4FAA-4B87-B4F5-C4B7DD65214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'СВОД СМП'!$E$33:$E$36</c15:sqref>
                        </c15:formulaRef>
                      </c:ext>
                    </c:extLst>
                    <c:strCache>
                      <c:ptCount val="4"/>
                      <c:pt idx="0">
                        <c:v>Развитие централизованных систем</c:v>
                      </c:pt>
                      <c:pt idx="1">
                        <c:v>Модернизация оборудования</c:v>
                      </c:pt>
                      <c:pt idx="2">
                        <c:v>Развитие ферм
</c:v>
                      </c:pt>
                      <c:pt idx="3">
                        <c:v>Создание и развитие КФХ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'СВОД СМП'!$F$33:$F$36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4FAA-4B87-B4F5-C4B7DD652144}"/>
                  </c:ext>
                </c:extLst>
              </c15:ser>
            </c15:filteredPieSeries>
            <c15:filteredPieSeries>
              <c15:ser>
                <c:idx val="1"/>
                <c:order val="1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4FAA-4B87-B4F5-C4B7DD652144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hade val="51000"/>
                            <a:satMod val="130000"/>
                          </a:schemeClr>
                        </a:gs>
                        <a:gs pos="80000">
                          <a:schemeClr val="accent2">
                            <a:shade val="93000"/>
                            <a:satMod val="130000"/>
                          </a:schemeClr>
                        </a:gs>
                        <a:gs pos="100000">
                          <a:schemeClr val="accent2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5-4FAA-4B87-B4F5-C4B7DD652144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hade val="51000"/>
                            <a:satMod val="130000"/>
                          </a:schemeClr>
                        </a:gs>
                        <a:gs pos="80000">
                          <a:schemeClr val="accent3">
                            <a:shade val="93000"/>
                            <a:satMod val="130000"/>
                          </a:schemeClr>
                        </a:gs>
                        <a:gs pos="100000">
                          <a:schemeClr val="accent3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4FAA-4B87-B4F5-C4B7DD652144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hade val="51000"/>
                            <a:satMod val="130000"/>
                          </a:schemeClr>
                        </a:gs>
                        <a:gs pos="80000">
                          <a:schemeClr val="accent4">
                            <a:shade val="93000"/>
                            <a:satMod val="130000"/>
                          </a:schemeClr>
                        </a:gs>
                        <a:gs pos="100000">
                          <a:schemeClr val="accent4"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  <a:ln>
                      <a:noFill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p3d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9-4FAA-4B87-B4F5-C4B7DD65214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2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'СВОД СМП'!$E$33:$E$36</c15:sqref>
                        </c15:formulaRef>
                      </c:ext>
                    </c:extLst>
                    <c:strCache>
                      <c:ptCount val="4"/>
                      <c:pt idx="0">
                        <c:v>Развитие централизованных систем</c:v>
                      </c:pt>
                      <c:pt idx="1">
                        <c:v>Модернизация оборудования</c:v>
                      </c:pt>
                      <c:pt idx="2">
                        <c:v>Развитие ферм
</c:v>
                      </c:pt>
                      <c:pt idx="3">
                        <c:v>Создание и развитие КФХ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'СВОД СМП'!$G$33:$G$36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4FAA-4B87-B4F5-C4B7DD652144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08302692586708"/>
          <c:y val="0.82992163663475549"/>
          <c:w val="0.82693449653764839"/>
          <c:h val="0.154478411217858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5F3427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5F3427"/>
                </a:solidFill>
                <a:highlight>
                  <a:srgbClr val="ECE8E6"/>
                </a:highlight>
              </a:rPr>
              <a:t>Сельские</a:t>
            </a:r>
            <a:r>
              <a:rPr lang="ru-RU" baseline="0" dirty="0">
                <a:solidFill>
                  <a:srgbClr val="5F3427"/>
                </a:solidFill>
                <a:highlight>
                  <a:srgbClr val="ECE8E6"/>
                </a:highlight>
              </a:rPr>
              <a:t> населенные пункты уменьшение на 2132 ед.</a:t>
            </a:r>
            <a:endParaRPr lang="ru-RU" dirty="0">
              <a:solidFill>
                <a:srgbClr val="5F3427"/>
              </a:solidFill>
              <a:highlight>
                <a:srgbClr val="ECE8E6"/>
              </a:highlight>
            </a:endParaRPr>
          </a:p>
        </c:rich>
      </c:tx>
      <c:layout>
        <c:manualLayout>
          <c:xMode val="edge"/>
          <c:yMode val="edge"/>
          <c:x val="0.18758931396899059"/>
          <c:y val="3.6026222551280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5F342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Сельские населенные пункты</c:v>
                </c:pt>
              </c:strCache>
            </c:strRef>
          </c:tx>
          <c:spPr>
            <a:solidFill>
              <a:srgbClr val="EBD8C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891231487456578E-3"/>
                  <c:y val="-7.2052445102561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A06-48B8-8FEE-2CF924C8F565}"/>
                </c:ext>
              </c:extLst>
            </c:dLbl>
            <c:dLbl>
              <c:idx val="1"/>
              <c:layout>
                <c:manualLayout>
                  <c:x val="-5.6633270161300791E-17"/>
                  <c:y val="-0.294214150835458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06-48B8-8FEE-2CF924C8F565}"/>
                </c:ext>
              </c:extLst>
            </c:dLbl>
            <c:dLbl>
              <c:idx val="2"/>
              <c:layout>
                <c:manualLayout>
                  <c:x val="6.1782462974913155E-3"/>
                  <c:y val="-8.406118595298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06-48B8-8FEE-2CF924C8F5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Лист1!$C$12:$E$12</c:f>
              <c:strCache>
                <c:ptCount val="3"/>
                <c:pt idx="0">
                  <c:v>2002 г.</c:v>
                </c:pt>
                <c:pt idx="1">
                  <c:v>2010 г.</c:v>
                </c:pt>
                <c:pt idx="2">
                  <c:v>2021 г.</c:v>
                </c:pt>
              </c:strCache>
            </c:strRef>
          </c:cat>
          <c:val>
            <c:numRef>
              <c:f>Лист1!$C$13:$E$13</c:f>
              <c:numCache>
                <c:formatCode>General</c:formatCode>
                <c:ptCount val="3"/>
                <c:pt idx="0">
                  <c:v>155289</c:v>
                </c:pt>
                <c:pt idx="1">
                  <c:v>153124</c:v>
                </c:pt>
                <c:pt idx="2">
                  <c:v>153157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A-47EB-9BCA-89732F62A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03575600"/>
        <c:axId val="697549376"/>
        <c:axId val="0"/>
      </c:bar3DChart>
      <c:catAx>
        <c:axId val="90357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7549376"/>
        <c:crosses val="autoZero"/>
        <c:auto val="1"/>
        <c:lblAlgn val="ctr"/>
        <c:lblOffset val="100"/>
        <c:noMultiLvlLbl val="0"/>
      </c:catAx>
      <c:valAx>
        <c:axId val="6975493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0357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5F3427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СНП в том числе без населения увеличилось</a:t>
            </a:r>
            <a:r>
              <a:rPr lang="ru-RU" baseline="0" dirty="0"/>
              <a:t> на 11 665</a:t>
            </a:r>
            <a:endParaRPr lang="ru-RU" dirty="0"/>
          </a:p>
        </c:rich>
      </c:tx>
      <c:layout>
        <c:manualLayout>
          <c:xMode val="edge"/>
          <c:yMode val="edge"/>
          <c:x val="0.1472682914595028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5F342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Лист1!$B$18</c:f>
              <c:strCache>
                <c:ptCount val="1"/>
                <c:pt idx="0">
                  <c:v>в том числе без населения</c:v>
                </c:pt>
              </c:strCache>
            </c:strRef>
          </c:tx>
          <c:spPr>
            <a:solidFill>
              <a:srgbClr val="C0967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6611314395194059E-3"/>
                  <c:y val="-0.25520824745667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A9-4BA9-875A-8B7B788EF836}"/>
                </c:ext>
              </c:extLst>
            </c:dLbl>
            <c:dLbl>
              <c:idx val="1"/>
              <c:layout>
                <c:manualLayout>
                  <c:x val="-7.3222628790388117E-3"/>
                  <c:y val="-0.301014855974542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A9-4BA9-875A-8B7B788EF836}"/>
                </c:ext>
              </c:extLst>
            </c:dLbl>
            <c:dLbl>
              <c:idx val="2"/>
              <c:layout>
                <c:manualLayout>
                  <c:x val="1.098353845759127E-2"/>
                  <c:y val="-0.366452868142920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92631583802575"/>
                      <c:h val="0.115498091477188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4A9-4BA9-875A-8B7B788EF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Лист1!$C$17:$E$17</c:f>
              <c:strCache>
                <c:ptCount val="3"/>
                <c:pt idx="0">
                  <c:v>2002 г.</c:v>
                </c:pt>
                <c:pt idx="1">
                  <c:v>2010 г.</c:v>
                </c:pt>
                <c:pt idx="2">
                  <c:v>2021 г.</c:v>
                </c:pt>
              </c:strCache>
            </c:strRef>
          </c:cat>
          <c:val>
            <c:numRef>
              <c:f>Лист1!$C$18:$E$18</c:f>
              <c:numCache>
                <c:formatCode>General</c:formatCode>
                <c:ptCount val="3"/>
                <c:pt idx="0">
                  <c:v>13086</c:v>
                </c:pt>
                <c:pt idx="1">
                  <c:v>19416</c:v>
                </c:pt>
                <c:pt idx="2">
                  <c:v>24751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CE-4A5C-A0FC-1904A8416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5673232"/>
        <c:axId val="1398713760"/>
        <c:axId val="0"/>
      </c:bar3DChart>
      <c:catAx>
        <c:axId val="140567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8713760"/>
        <c:crosses val="autoZero"/>
        <c:auto val="1"/>
        <c:lblAlgn val="ctr"/>
        <c:lblOffset val="100"/>
        <c:noMultiLvlLbl val="0"/>
      </c:catAx>
      <c:valAx>
        <c:axId val="1398713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0567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5F3427"/>
                </a:solidFill>
              </a:rPr>
              <a:t>Объем производства продукции, млн.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Лист2!$B$10</c:f>
              <c:strCache>
                <c:ptCount val="1"/>
                <c:pt idx="0">
                  <c:v>Объем производства продукции, млн.руб.</c:v>
                </c:pt>
              </c:strCache>
            </c:strRef>
          </c:tx>
          <c:dPt>
            <c:idx val="0"/>
            <c:bubble3D val="0"/>
            <c:spPr>
              <a:solidFill>
                <a:srgbClr val="CC33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B2-4A5A-AE57-68A9ACB92CAD}"/>
              </c:ext>
            </c:extLst>
          </c:dPt>
          <c:dPt>
            <c:idx val="1"/>
            <c:bubble3D val="0"/>
            <c:spPr>
              <a:solidFill>
                <a:srgbClr val="C0967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0B2-4A5A-AE57-68A9ACB92CAD}"/>
              </c:ext>
            </c:extLst>
          </c:dPt>
          <c:dPt>
            <c:idx val="2"/>
            <c:bubble3D val="0"/>
            <c:spPr>
              <a:solidFill>
                <a:srgbClr val="E4CBB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0B2-4A5A-AE57-68A9ACB92CAD}"/>
              </c:ext>
            </c:extLst>
          </c:dPt>
          <c:dLbls>
            <c:dLbl>
              <c:idx val="0"/>
              <c:layout>
                <c:manualLayout>
                  <c:x val="-2.7545192697725113E-2"/>
                  <c:y val="-8.83090005940353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B2-4A5A-AE57-68A9ACB92CAD}"/>
                </c:ext>
              </c:extLst>
            </c:dLbl>
            <c:dLbl>
              <c:idx val="1"/>
              <c:layout>
                <c:manualLayout>
                  <c:x val="-6.4185277956206585E-2"/>
                  <c:y val="-4.28348475202749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B2-4A5A-AE57-68A9ACB92CAD}"/>
                </c:ext>
              </c:extLst>
            </c:dLbl>
            <c:dLbl>
              <c:idx val="2"/>
              <c:layout>
                <c:manualLayout>
                  <c:x val="-1.4010785348538758E-2"/>
                  <c:y val="-1.6295305843051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B2-4A5A-AE57-68A9ACB92C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Лист2!$A$11:$A$13</c:f>
              <c:strCache>
                <c:ptCount val="3"/>
                <c:pt idx="0">
                  <c:v>с/х организации </c:v>
                </c:pt>
                <c:pt idx="1">
                  <c:v>личные хозяйства</c:v>
                </c:pt>
                <c:pt idx="2">
                  <c:v>КФХ и ИП</c:v>
                </c:pt>
              </c:strCache>
            </c:strRef>
          </c:cat>
          <c:val>
            <c:numRef>
              <c:f>Лист2!$B$11:$B$13</c:f>
              <c:numCache>
                <c:formatCode>0</c:formatCode>
                <c:ptCount val="3"/>
                <c:pt idx="0">
                  <c:v>38014</c:v>
                </c:pt>
                <c:pt idx="1">
                  <c:v>27835</c:v>
                </c:pt>
                <c:pt idx="2">
                  <c:v>14607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B2-4A5A-AE57-68A9ACB92CA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5F3427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5F3427"/>
                </a:solidFill>
              </a:rPr>
              <a:t>Посевная площадь,</a:t>
            </a:r>
            <a:br>
              <a:rPr lang="ru-RU" b="1" dirty="0">
                <a:solidFill>
                  <a:srgbClr val="5F3427"/>
                </a:solidFill>
              </a:rPr>
            </a:br>
            <a:r>
              <a:rPr lang="ru-RU" b="1" dirty="0">
                <a:solidFill>
                  <a:srgbClr val="5F3427"/>
                </a:solidFill>
              </a:rPr>
              <a:t> тыс. га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5F342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Лист2!$B$21</c:f>
              <c:strCache>
                <c:ptCount val="1"/>
                <c:pt idx="0">
                  <c:v>Посевная площадь, тыс. га</c:v>
                </c:pt>
              </c:strCache>
            </c:strRef>
          </c:tx>
          <c:dPt>
            <c:idx val="0"/>
            <c:bubble3D val="0"/>
            <c:spPr>
              <a:solidFill>
                <a:srgbClr val="CC33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46-4772-870F-6F40E73F3811}"/>
              </c:ext>
            </c:extLst>
          </c:dPt>
          <c:dPt>
            <c:idx val="1"/>
            <c:bubble3D val="0"/>
            <c:spPr>
              <a:solidFill>
                <a:srgbClr val="C0967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46-4772-870F-6F40E73F3811}"/>
              </c:ext>
            </c:extLst>
          </c:dPt>
          <c:dPt>
            <c:idx val="2"/>
            <c:bubble3D val="0"/>
            <c:spPr>
              <a:solidFill>
                <a:srgbClr val="E4CBB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46-4772-870F-6F40E73F3811}"/>
              </c:ext>
            </c:extLst>
          </c:dPt>
          <c:dLbls>
            <c:dLbl>
              <c:idx val="0"/>
              <c:layout>
                <c:manualLayout>
                  <c:x val="-7.3762964003084616E-2"/>
                  <c:y val="-0.133640574686619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46-4772-870F-6F40E73F3811}"/>
                </c:ext>
              </c:extLst>
            </c:dLbl>
            <c:dLbl>
              <c:idx val="1"/>
              <c:layout>
                <c:manualLayout>
                  <c:x val="7.5284947274201722E-2"/>
                  <c:y val="-4.73523850586750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46-4772-870F-6F40E73F3811}"/>
                </c:ext>
              </c:extLst>
            </c:dLbl>
            <c:dLbl>
              <c:idx val="2"/>
              <c:layout>
                <c:manualLayout>
                  <c:x val="9.2856755067426879E-3"/>
                  <c:y val="-0.229742381373096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46-4772-870F-6F40E73F3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5F3427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Лист2!$A$22:$A$24</c:f>
              <c:strCache>
                <c:ptCount val="3"/>
                <c:pt idx="0">
                  <c:v>с/х организации </c:v>
                </c:pt>
                <c:pt idx="1">
                  <c:v>личные хозяйства</c:v>
                </c:pt>
                <c:pt idx="2">
                  <c:v>КФХ и ИП</c:v>
                </c:pt>
              </c:strCache>
            </c:strRef>
          </c:cat>
          <c:val>
            <c:numRef>
              <c:f>Лист2!$B$22:$B$24</c:f>
              <c:numCache>
                <c:formatCode>0</c:formatCode>
                <c:ptCount val="3"/>
                <c:pt idx="0">
                  <c:v>313</c:v>
                </c:pt>
                <c:pt idx="1">
                  <c:v>24.4</c:v>
                </c:pt>
                <c:pt idx="2">
                  <c:v>366.8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46-4772-870F-6F40E73F381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5F3427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5F3427"/>
                </a:solidFill>
              </a:rPr>
              <a:t>Валовый сбор с/х культур, </a:t>
            </a:r>
          </a:p>
          <a:p>
            <a:pPr>
              <a:defRPr b="1">
                <a:solidFill>
                  <a:srgbClr val="5F3427"/>
                </a:solidFill>
              </a:defRPr>
            </a:pPr>
            <a:r>
              <a:rPr lang="ru-RU" b="1" dirty="0">
                <a:solidFill>
                  <a:srgbClr val="5F3427"/>
                </a:solidFill>
              </a:rPr>
              <a:t>тыс. тонн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5F342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Лист2!$B$29</c:f>
              <c:strCache>
                <c:ptCount val="1"/>
                <c:pt idx="0">
                  <c:v>Валовый сбор сельскохозяйственных культур, тыс.тонн</c:v>
                </c:pt>
              </c:strCache>
            </c:strRef>
          </c:tx>
          <c:explosion val="23"/>
          <c:dPt>
            <c:idx val="0"/>
            <c:bubble3D val="0"/>
            <c:explosion val="0"/>
            <c:spPr>
              <a:solidFill>
                <a:srgbClr val="CC33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428-4F1A-875C-DB8A1E15602E}"/>
              </c:ext>
            </c:extLst>
          </c:dPt>
          <c:dPt>
            <c:idx val="1"/>
            <c:bubble3D val="0"/>
            <c:explosion val="0"/>
            <c:spPr>
              <a:solidFill>
                <a:srgbClr val="C0967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428-4F1A-875C-DB8A1E15602E}"/>
              </c:ext>
            </c:extLst>
          </c:dPt>
          <c:dPt>
            <c:idx val="2"/>
            <c:bubble3D val="0"/>
            <c:explosion val="0"/>
            <c:spPr>
              <a:solidFill>
                <a:srgbClr val="E4CBB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428-4F1A-875C-DB8A1E15602E}"/>
              </c:ext>
            </c:extLst>
          </c:dPt>
          <c:dLbls>
            <c:dLbl>
              <c:idx val="0"/>
              <c:layout>
                <c:manualLayout>
                  <c:x val="-5.2654958683347889E-3"/>
                  <c:y val="-0.1033156216459320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28-4F1A-875C-DB8A1E15602E}"/>
                </c:ext>
              </c:extLst>
            </c:dLbl>
            <c:dLbl>
              <c:idx val="2"/>
              <c:layout>
                <c:manualLayout>
                  <c:x val="1.6273861140752847E-2"/>
                  <c:y val="-0.2492955726497458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28-4F1A-875C-DB8A1E1560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5F3427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Лист2!$A$30:$A$32</c:f>
              <c:strCache>
                <c:ptCount val="3"/>
                <c:pt idx="0">
                  <c:v>с/х организации </c:v>
                </c:pt>
                <c:pt idx="1">
                  <c:v>личные хозяйства</c:v>
                </c:pt>
                <c:pt idx="2">
                  <c:v>КФХ и ИП</c:v>
                </c:pt>
              </c:strCache>
            </c:strRef>
          </c:cat>
          <c:val>
            <c:numRef>
              <c:f>Лист2!$B$30:$B$32</c:f>
              <c:numCache>
                <c:formatCode>0</c:formatCode>
                <c:ptCount val="3"/>
                <c:pt idx="0">
                  <c:v>406.7</c:v>
                </c:pt>
                <c:pt idx="1">
                  <c:v>2.2999999999999998</c:v>
                </c:pt>
                <c:pt idx="2">
                  <c:v>510.8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28-4F1A-875C-DB8A1E15602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8984154948997419E-2"/>
                  <c:y val="5.708425979237429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E74B36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59212254481433E-2"/>
                      <c:h val="0.10266222415791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7E7-42CD-A6A2-1411F59952DF}"/>
                </c:ext>
              </c:extLst>
            </c:dLbl>
            <c:dLbl>
              <c:idx val="2"/>
              <c:layout>
                <c:manualLayout>
                  <c:x val="0.28754822707620975"/>
                  <c:y val="-5.7082012469048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94-420A-9325-74A65089EF41}"/>
                </c:ext>
              </c:extLst>
            </c:dLbl>
            <c:dLbl>
              <c:idx val="3"/>
              <c:layout>
                <c:manualLayout>
                  <c:x val="0.39568602187410074"/>
                  <c:y val="-5.7082012469048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94-420A-9325-74A65089EF41}"/>
                </c:ext>
              </c:extLst>
            </c:dLbl>
            <c:dLbl>
              <c:idx val="4"/>
              <c:layout>
                <c:manualLayout>
                  <c:x val="0.27280216414922476"/>
                  <c:y val="-1.1416402493809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94-420A-9325-74A65089EF41}"/>
                </c:ext>
              </c:extLst>
            </c:dLbl>
            <c:dLbl>
              <c:idx val="5"/>
              <c:layout>
                <c:manualLayout>
                  <c:x val="7.8645668943920596E-2"/>
                  <c:y val="-1.1416402493809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94-420A-9325-74A65089EF41}"/>
                </c:ext>
              </c:extLst>
            </c:dLbl>
            <c:dLbl>
              <c:idx val="6"/>
              <c:layout>
                <c:manualLayout>
                  <c:x val="0.1105954719523884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94-420A-9325-74A65089EF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E74B36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Лист4!$A$53:$A$59</c:f>
              <c:strCache>
                <c:ptCount val="7"/>
                <c:pt idx="0">
                  <c:v>&lt; 5 км</c:v>
                </c:pt>
                <c:pt idx="1">
                  <c:v>5-10 км</c:v>
                </c:pt>
                <c:pt idx="2">
                  <c:v>10-20 км</c:v>
                </c:pt>
                <c:pt idx="3">
                  <c:v>20-30 км</c:v>
                </c:pt>
                <c:pt idx="4">
                  <c:v>30-40 км</c:v>
                </c:pt>
                <c:pt idx="5">
                  <c:v>40-50 км</c:v>
                </c:pt>
                <c:pt idx="6">
                  <c:v>50 км &gt;</c:v>
                </c:pt>
              </c:strCache>
            </c:strRef>
          </c:cat>
          <c:val>
            <c:numRef>
              <c:f>Лист4!$B$53:$B$59</c:f>
              <c:numCache>
                <c:formatCode>General</c:formatCode>
                <c:ptCount val="7"/>
                <c:pt idx="0">
                  <c:v>0</c:v>
                </c:pt>
                <c:pt idx="1">
                  <c:v>333</c:v>
                </c:pt>
                <c:pt idx="2">
                  <c:v>3455</c:v>
                </c:pt>
                <c:pt idx="3">
                  <c:v>5130</c:v>
                </c:pt>
                <c:pt idx="4">
                  <c:v>3359</c:v>
                </c:pt>
                <c:pt idx="5">
                  <c:v>693</c:v>
                </c:pt>
                <c:pt idx="6">
                  <c:v>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7-49E7-BA05-9D0D3630A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92327784"/>
        <c:axId val="192325816"/>
      </c:barChart>
      <c:catAx>
        <c:axId val="192327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325816"/>
        <c:crosses val="autoZero"/>
        <c:auto val="1"/>
        <c:lblAlgn val="ctr"/>
        <c:lblOffset val="100"/>
        <c:noMultiLvlLbl val="0"/>
      </c:catAx>
      <c:valAx>
        <c:axId val="192325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327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30163655062006E-2"/>
          <c:y val="0.147403298302518"/>
          <c:w val="0.85060805372174275"/>
          <c:h val="0.717626926292085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D0-43F9-9199-FEB641CD342B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D0-43F9-9199-FEB641CD342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D0-43F9-9199-FEB641CD342B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D0-43F9-9199-FEB641CD342B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8D0-43F9-9199-FEB641CD342B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8D0-43F9-9199-FEB641CD342B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8D0-43F9-9199-FEB641CD342B}"/>
              </c:ext>
            </c:extLst>
          </c:dPt>
          <c:dLbls>
            <c:dLbl>
              <c:idx val="0"/>
              <c:layout>
                <c:manualLayout>
                  <c:x val="6.3354092439468643E-2"/>
                  <c:y val="-8.6442212591660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D0-43F9-9199-FEB641CD342B}"/>
                </c:ext>
              </c:extLst>
            </c:dLbl>
            <c:dLbl>
              <c:idx val="1"/>
              <c:layout>
                <c:manualLayout>
                  <c:x val="9.0514525383139338E-2"/>
                  <c:y val="-2.7321960332215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D0-43F9-9199-FEB641CD342B}"/>
                </c:ext>
              </c:extLst>
            </c:dLbl>
            <c:dLbl>
              <c:idx val="2"/>
              <c:layout>
                <c:manualLayout>
                  <c:x val="0.17777555922852428"/>
                  <c:y val="-3.2447129551263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D0-43F9-9199-FEB641CD342B}"/>
                </c:ext>
              </c:extLst>
            </c:dLbl>
            <c:dLbl>
              <c:idx val="3"/>
              <c:layout>
                <c:manualLayout>
                  <c:x val="-5.7275941430860268E-2"/>
                  <c:y val="-1.7170777474777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D0-43F9-9199-FEB641CD342B}"/>
                </c:ext>
              </c:extLst>
            </c:dLbl>
            <c:dLbl>
              <c:idx val="4"/>
              <c:layout>
                <c:manualLayout>
                  <c:x val="-7.8461310850953023E-2"/>
                  <c:y val="1.4591065732693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D0-43F9-9199-FEB641CD3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'Лист2 (2)'!$A$27:$A$31</c:f>
              <c:strCache>
                <c:ptCount val="5"/>
                <c:pt idx="0">
                  <c:v>Дороги</c:v>
                </c:pt>
                <c:pt idx="1">
                  <c:v>ЖКХ</c:v>
                </c:pt>
                <c:pt idx="2">
                  <c:v>Культура </c:v>
                </c:pt>
                <c:pt idx="3">
                  <c:v>Образование </c:v>
                </c:pt>
                <c:pt idx="4">
                  <c:v>Строительство МКД</c:v>
                </c:pt>
              </c:strCache>
            </c:strRef>
          </c:cat>
          <c:val>
            <c:numRef>
              <c:f>'Лист2 (2)'!$B$27:$B$31</c:f>
              <c:numCache>
                <c:formatCode>#,##0.0</c:formatCode>
                <c:ptCount val="5"/>
                <c:pt idx="0">
                  <c:v>2534.1840000000002</c:v>
                </c:pt>
                <c:pt idx="1">
                  <c:v>1915.64</c:v>
                </c:pt>
                <c:pt idx="2">
                  <c:v>348.89</c:v>
                </c:pt>
                <c:pt idx="3">
                  <c:v>3930.837</c:v>
                </c:pt>
                <c:pt idx="4">
                  <c:v>334.72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8D0-43F9-9199-FEB641CD3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306496187862487E-2"/>
          <c:y val="0.92548133955485179"/>
          <c:w val="0.84392992144180579"/>
          <c:h val="5.26667460702400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800" b="1" i="0" baseline="0" dirty="0">
                <a:solidFill>
                  <a:srgbClr val="EC5538"/>
                </a:solidFill>
                <a:latin typeface="Arial Narrow" panose="020B0606020202030204" pitchFamily="34" charset="0"/>
              </a:rPr>
              <a:t>Финансовое обеспечение ДПР, в млн. руб.</a:t>
            </a:r>
          </a:p>
        </c:rich>
      </c:tx>
      <c:layout>
        <c:manualLayout>
          <c:xMode val="edge"/>
          <c:yMode val="edge"/>
          <c:x val="0.105251022925921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6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5D-4EDA-B995-083F6F0EC6A3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5D-4EDA-B995-083F6F0EC6A3}"/>
              </c:ext>
            </c:extLst>
          </c:dPt>
          <c:dLbls>
            <c:dLbl>
              <c:idx val="0"/>
              <c:layout>
                <c:manualLayout>
                  <c:x val="-6.8471687629885029E-3"/>
                  <c:y val="-2.398938225717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5D-4EDA-B995-083F6F0EC6A3}"/>
                </c:ext>
              </c:extLst>
            </c:dLbl>
            <c:dLbl>
              <c:idx val="1"/>
              <c:layout>
                <c:manualLayout>
                  <c:x val="1.9025492603827292E-2"/>
                  <c:y val="2.5013829452067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5D-4EDA-B995-083F6F0EC6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в Microsoft PowerPoint]данные для диаграммы'!$A$9:$A$10</c:f>
              <c:strCache>
                <c:ptCount val="2"/>
                <c:pt idx="0">
                  <c:v>ПТ</c:v>
                </c:pt>
                <c:pt idx="1">
                  <c:v>ОНП</c:v>
                </c:pt>
              </c:strCache>
            </c:strRef>
          </c:cat>
          <c:val>
            <c:numRef>
              <c:f>'[Диаграмма в Microsoft PowerPoint]данные для диаграммы'!$B$9:$B$10</c:f>
              <c:numCache>
                <c:formatCode>#,##0</c:formatCode>
                <c:ptCount val="2"/>
                <c:pt idx="0">
                  <c:v>2574.538</c:v>
                </c:pt>
                <c:pt idx="1">
                  <c:v>6489.7340000000004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5D-4EDA-B995-083F6F0EC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0B11B-8830-49C9-861A-E068EF3C7E9A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C3F8F-4814-432F-8523-1F588B000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6125"/>
            <a:ext cx="6607175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14764-E0BD-4D0F-A183-5C06147A4B1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9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15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Развитие центр. систем (ООО «Окружные коммунальные системы» - Развитие централизованной системы хозяйственно-питьевого водоснабжения на территории п. Усть-Ордынский </a:t>
            </a:r>
            <a:r>
              <a:rPr lang="ru-RU" dirty="0" err="1"/>
              <a:t>Эхирит-булагатского</a:t>
            </a:r>
            <a:r>
              <a:rPr lang="ru-RU" dirty="0"/>
              <a:t> района Иркутской области),</a:t>
            </a:r>
            <a:r>
              <a:rPr lang="ru-RU" baseline="0" dirty="0"/>
              <a:t> Модернизация оборудования (ООО «Надежда» - </a:t>
            </a:r>
            <a:r>
              <a:rPr lang="ru-RU" baseline="0" dirty="0" err="1"/>
              <a:t>электробойлерная</a:t>
            </a:r>
            <a:r>
              <a:rPr lang="ru-RU" baseline="0" dirty="0"/>
              <a:t> </a:t>
            </a:r>
            <a:r>
              <a:rPr lang="ru-RU" baseline="0" dirty="0" err="1"/>
              <a:t>котельня</a:t>
            </a:r>
            <a:r>
              <a:rPr lang="ru-RU" baseline="0" dirty="0"/>
              <a:t> , ООО «</a:t>
            </a:r>
            <a:r>
              <a:rPr lang="ru-RU" baseline="0" dirty="0" err="1"/>
              <a:t>СибирскаяЭнергетическаяКомпания</a:t>
            </a:r>
            <a:r>
              <a:rPr lang="ru-RU" baseline="0" dirty="0"/>
              <a:t>» - водоотведение канализационно-насосной станции)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23234-01B9-4417-8271-525438434E9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32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76907-A3AE-44AD-8E10-F527061F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FFD767-E5C0-411D-BB67-86764F57A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8D7969-9E4E-4F9A-8EA8-1F23A0AC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003C3-6BAB-4F16-92FA-AFF936C2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D740B-949C-4DB3-97F1-EFC2065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0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C03EC-F0E9-40AB-90C1-FFD70EF8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8F9B73-ACD1-43DD-B396-04C3C3E05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7484D-910B-4C84-984C-FDC26B0E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AC2D9-45A3-4924-86E4-6304314C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90CF3-DF17-4FDE-ABC8-16913A3A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5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DF6851-ED87-4BB7-A3A3-F884B1C57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669C18-CE47-4025-91E8-25F00659D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A2DDF-19A0-4B1A-8045-4FF93D9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F2862-3CCD-49C9-BEF0-31FAAD9D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B4613-3E5F-443E-A716-C2F5B1C5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13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7456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0D67F-7B83-4474-B400-6E082DDD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8738F-DE27-44F0-8F67-A4A04C38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4F523-C1CF-4B7D-B3A6-14ECCC8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09A0C-6CE6-44C9-9561-4156995A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3274D-31E4-4979-92EF-5D193D14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6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77CBE-F2C9-495E-9B9B-62EB227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238E6-D8D1-4BD1-B407-819D0B03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8CE68-B399-42D5-8308-D6C27FE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74963-4A92-4695-861B-5F37DF10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8FD0B-348D-42A2-AD44-BFD9832D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8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98EC8-0222-47D9-A849-36A4AEC8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C76BA-C9CD-426A-B346-1F6128CEF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BD1C54-8859-4529-B611-9EB1D9C3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7A733-A678-4A37-9783-AAF2942C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06D319-62FE-4B07-84CE-3A1B82EF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0A059-9766-4855-8B1B-4DCB58AC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42DEB-9B92-4D44-9761-B1AD790A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C250F-691C-4AE2-B981-3790B609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092CA9-B9F7-466C-BF3A-1C3324E2D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85C81D-60E5-4367-9A3D-101AA97A6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A6A20-A31A-40FC-BD99-9A2591A31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440B92-A1CE-427D-B118-07173766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0B1709-3C04-4C28-A4D7-80C29545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1B8782-C9E4-4965-98B6-BD83CFDA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7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5417-4F94-4AD4-B7ED-CC27A2D2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2EBB20-97EB-4F18-BB6E-EF0222B4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51FC7-DAA1-4709-B3D2-B799485B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8C44A9-2667-47DA-BF78-7085A510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5D06B6-1EB2-4F19-9182-19C6A362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706E5-B7CA-4508-A3E0-B76D9558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6D1FCA-BB60-4182-9548-37909C26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C80A2-D067-4463-BD6D-3E9A35D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515D-C2B9-46F8-BFB8-37120F72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CC9E6A-65CB-4353-B0B9-491F4ADE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0ACDA-36E7-435B-8E74-525B3C5B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C8E4BE-CC45-4704-B798-F8913AB4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1040A6-F1C7-4269-925A-32D277DA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1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20787-3B1C-4273-9F8E-667D6F4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C439B2-B408-4478-90A6-87686B682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B522E8-4A2E-420B-B10C-8E0D5ABB0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3C8F96-7C33-4224-B0FC-B5973251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33D09A-DEE7-4C6F-AC1F-079F5038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6253AD-264F-41FA-B84B-104FCBAD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FF0AF-979A-48F2-BEFF-0D9557D2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EC883F-BE26-4824-9289-2709189CE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F5B81-0B3D-4720-B63F-5252C6BB3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848F-CB5F-491E-981A-6DF29FA37294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4C368-2906-4199-82CE-FC199D77A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BF34E-2F57-45CF-A2E1-E5BCB8468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94215-9AF5-4E30-B98D-9E568EE37919}"/>
              </a:ext>
            </a:extLst>
          </p:cNvPr>
          <p:cNvSpPr txBox="1"/>
          <p:nvPr/>
        </p:nvSpPr>
        <p:spPr>
          <a:xfrm>
            <a:off x="1315731" y="4699247"/>
            <a:ext cx="7971882" cy="707886"/>
          </a:xfrm>
          <a:prstGeom prst="rect">
            <a:avLst/>
          </a:prstGeom>
          <a:noFill/>
          <a:effectLst>
            <a:outerShdw dist="50800" dir="240000" sx="94000" sy="94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F5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КОМПЕТЕНЦИЙ В СФЕРЕ СЕЛЬСКОХОЗЯЙСТВЕННОЙ КООПЕРАЦИИ И ПОДДЕРЖКИ ФЕРМЕРОВ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F8997F-2E20-88BA-3A6D-BC2C712BA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4" y="939675"/>
            <a:ext cx="5437518" cy="3063135"/>
          </a:xfrm>
          <a:prstGeom prst="rect">
            <a:avLst/>
          </a:prstGeom>
        </p:spPr>
      </p:pic>
      <p:sp>
        <p:nvSpPr>
          <p:cNvPr id="6" name="AutoShape 2" descr=" В Иркутской области стартует месячник качества и безопасности мяса">
            <a:extLst>
              <a:ext uri="{FF2B5EF4-FFF2-40B4-BE49-F238E27FC236}">
                <a16:creationId xmlns:a16="http://schemas.microsoft.com/office/drawing/2014/main" id="{7ADC40FA-B84C-B2C8-BD10-FE85A99C3F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5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A2F13-973E-A80D-D934-D8DAAE0A5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D9C421-146E-F2E9-09ED-D22F597DB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D45535E-76B8-F8BD-A8F2-5A395F05A5B6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Изменения в Государственной программе развития сельского хозяйства Российской Федерации (редакция от 22.12.2023 № 2249)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9450F42-2742-C36C-C726-821219454122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971719-A9C5-EE71-9ADD-1B07A201B100}"/>
              </a:ext>
            </a:extLst>
          </p:cNvPr>
          <p:cNvSpPr txBox="1"/>
          <p:nvPr/>
        </p:nvSpPr>
        <p:spPr>
          <a:xfrm>
            <a:off x="175347" y="3117632"/>
            <a:ext cx="5820598" cy="19697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180975" algn="just"/>
            <a:r>
              <a:rPr lang="ru-RU" sz="1400" dirty="0">
                <a:effectLst/>
                <a:ea typeface="Times New Roman" panose="02020603050405020304" pitchFamily="18" charset="0"/>
              </a:rPr>
              <a:t>ГРАНТ </a:t>
            </a:r>
            <a:r>
              <a:rPr lang="ru-RU" sz="1400" dirty="0">
                <a:ea typeface="Times New Roman" panose="02020603050405020304" pitchFamily="18" charset="0"/>
              </a:rPr>
              <a:t>СПоК или </a:t>
            </a:r>
            <a:r>
              <a:rPr lang="ru-RU" sz="1400" dirty="0">
                <a:solidFill>
                  <a:srgbClr val="C00000"/>
                </a:solidFill>
                <a:ea typeface="Times New Roman" panose="02020603050405020304" pitchFamily="18" charset="0"/>
              </a:rPr>
              <a:t>начинающему СПоК</a:t>
            </a:r>
            <a:r>
              <a:rPr lang="ru-RU" sz="14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для финансового обеспечения затрат на приобретение имущества и его внесение в НФ кооператива в целях реализации проекта грантополучателя и трудоустройства на постоянную работу новых работников (не менее 1 нового работника на каждые 10 млн. рублей гранта).</a:t>
            </a:r>
            <a:endParaRPr lang="ru-RU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/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Грант</a:t>
            </a:r>
            <a:r>
              <a:rPr lang="ru-RU" sz="1200" dirty="0">
                <a:ea typeface="Times New Roman" panose="02020603050405020304" pitchFamily="18" charset="0"/>
              </a:rPr>
              <a:t> СПоК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размере не более 70 млн. рублей, но не более 60 % стоимости проекта грантополучателя. </a:t>
            </a:r>
          </a:p>
          <a:p>
            <a:pPr indent="180975" algn="just"/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Размер гранта не может быть менее 5 млн. рублей.</a:t>
            </a:r>
          </a:p>
          <a:p>
            <a:pPr indent="180975" algn="just"/>
            <a:r>
              <a:rPr lang="ru-RU" sz="1200" dirty="0">
                <a:cs typeface="Times New Roman" panose="02020603050405020304" pitchFamily="18" charset="0"/>
              </a:rPr>
              <a:t>Грант на развитие материально-технической базы </a:t>
            </a:r>
            <a:r>
              <a:rPr lang="ru-RU" sz="1200" b="1" dirty="0">
                <a:cs typeface="Times New Roman" panose="02020603050405020304" pitchFamily="18" charset="0"/>
              </a:rPr>
              <a:t>начинающих СПоК </a:t>
            </a:r>
            <a:r>
              <a:rPr lang="ru-RU" sz="1200" dirty="0">
                <a:cs typeface="Times New Roman" panose="02020603050405020304" pitchFamily="18" charset="0"/>
              </a:rPr>
              <a:t>- в сумме, не превышающей 10 млн. рублей, но не более 80 процентов стоимости проекта грантополучателя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2D1C41-11D9-D9D7-5A29-9D942F7FEA46}"/>
              </a:ext>
            </a:extLst>
          </p:cNvPr>
          <p:cNvSpPr/>
          <p:nvPr/>
        </p:nvSpPr>
        <p:spPr>
          <a:xfrm>
            <a:off x="6291216" y="931503"/>
            <a:ext cx="5530662" cy="1015664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>
              <a:spcBef>
                <a:spcPts val="1000"/>
              </a:spcBef>
            </a:pPr>
            <a:r>
              <a:rPr lang="ru-RU" sz="1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НАЧИНАЮЩИЙ СПОК </a:t>
            </a:r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СПоК, действующий менее 12 месяцев со дня регистрации, зарегистрированный на сельской территории или на территории сельской агломерации, осуществляющий деятельность по заготовке, хранению, подработке, переработке, сортировке, убою, первичной переработке, охлаждению, подготовке к реализации, транспортировке и реализации сельскохозяйственной продукции, пищевых лесных ресурсов, а также продуктов переработки указанной продукции;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D4290-D992-12C9-8F9C-812CD10FE2C7}"/>
              </a:ext>
            </a:extLst>
          </p:cNvPr>
          <p:cNvSpPr txBox="1"/>
          <p:nvPr/>
        </p:nvSpPr>
        <p:spPr>
          <a:xfrm>
            <a:off x="399611" y="791318"/>
            <a:ext cx="4939280" cy="523220"/>
          </a:xfrm>
          <a:prstGeom prst="rect">
            <a:avLst/>
          </a:prstGeom>
          <a:solidFill>
            <a:srgbClr val="DEEBF7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400" b="1" dirty="0">
                <a:effectLst/>
                <a:ea typeface="Times New Roman" panose="02020603050405020304" pitchFamily="18" charset="0"/>
              </a:rPr>
              <a:t>Поддержка сельскохозяйственных потребительских кооперативов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425D6-ED08-3DD3-F1AF-628A03927830}"/>
              </a:ext>
            </a:extLst>
          </p:cNvPr>
          <p:cNvSpPr txBox="1"/>
          <p:nvPr/>
        </p:nvSpPr>
        <p:spPr>
          <a:xfrm>
            <a:off x="6306620" y="2000846"/>
            <a:ext cx="5515258" cy="1015664"/>
          </a:xfrm>
          <a:prstGeom prst="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000" dirty="0">
                <a:ea typeface="Times New Roman" panose="02020603050405020304" pitchFamily="18" charset="0"/>
              </a:rPr>
              <a:t>СПоК </a:t>
            </a:r>
            <a:r>
              <a:rPr lang="ru-RU" sz="1000" dirty="0">
                <a:effectLst/>
                <a:ea typeface="Times New Roman" panose="02020603050405020304" pitchFamily="18" charset="0"/>
              </a:rPr>
              <a:t>- </a:t>
            </a:r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СПоК, </a:t>
            </a:r>
            <a:r>
              <a:rPr lang="ru-RU" sz="1000" dirty="0">
                <a:effectLst/>
                <a:ea typeface="Times New Roman" panose="02020603050405020304" pitchFamily="18" charset="0"/>
              </a:rPr>
              <a:t>созданный и осуществляющий деятельность в соответствии с 193- ФЗ, 70 % выручки которого формируется за счет осуществления видов деятельности по заготовке, хранению, переработке и сбыту сельхозпродукции, действ. не менее 12 мес. со дня их регистрации, зарегистрированные на сельской территории, объединяющие не менее 10 сельскохозяйственных товаропроизводителей на правах членов кооперативов (кроме ассоциированного членства);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EA2D3-3278-4EDF-62C4-6A48B9AB7DB6}"/>
              </a:ext>
            </a:extLst>
          </p:cNvPr>
          <p:cNvSpPr txBox="1"/>
          <p:nvPr/>
        </p:nvSpPr>
        <p:spPr>
          <a:xfrm>
            <a:off x="84886" y="5105874"/>
            <a:ext cx="59110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/>
            <a:r>
              <a:rPr lang="ru-RU" sz="9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Средства гранта направляются:</a:t>
            </a:r>
          </a:p>
          <a:p>
            <a:pPr indent="342900" algn="just"/>
            <a:r>
              <a:rPr lang="ru-RU" sz="900" dirty="0">
                <a:effectLst/>
                <a:ea typeface="Times New Roman" panose="02020603050405020304" pitchFamily="18" charset="0"/>
              </a:rPr>
              <a:t>приобретение, строительство, капремонт, реконструкция или модернизация объектов, в т.ч. приобретение модульных объектов, по заготовке, хранению, подработке, переработке, сортировке, убою, первичной переработке, подготовке к реализации и реализации сельхозпродукции, пищевых лесных ресурсов и продуктов переработки указанной продукции и пищевых лесных ресурсов;</a:t>
            </a:r>
          </a:p>
          <a:p>
            <a:pPr indent="342900" algn="just"/>
            <a:r>
              <a:rPr lang="ru-RU" sz="900" dirty="0">
                <a:effectLst/>
                <a:ea typeface="Times New Roman" panose="02020603050405020304" pitchFamily="18" charset="0"/>
              </a:rPr>
              <a:t>приобретение и монтаж оборудования для объектов, предназначенных для заготовки, хранения, подработки, переработки, сортировки, убоя, первичной переработки, охлаждения, подготовки к реализации, погрузки, разгрузки сельхозпродукции, транспортировки и реализации пищевых лесных ресурсов и продуктов переработки указанной продукции и пищевых лесных ресурсов;</a:t>
            </a:r>
          </a:p>
          <a:p>
            <a:pPr indent="342900" algn="just"/>
            <a:r>
              <a:rPr lang="ru-RU" sz="900" dirty="0">
                <a:effectLst/>
                <a:ea typeface="Times New Roman" panose="02020603050405020304" pitchFamily="18" charset="0"/>
              </a:rPr>
              <a:t>доставка оборудования;</a:t>
            </a:r>
          </a:p>
          <a:p>
            <a:pPr indent="342900" algn="just"/>
            <a:r>
              <a:rPr lang="ru-RU" sz="900" dirty="0">
                <a:effectLst/>
                <a:ea typeface="Times New Roman" panose="02020603050405020304" pitchFamily="18" charset="0"/>
              </a:rPr>
              <a:t>погашение не более 20 процентов привлекаемого на реализацию проекта грантополучателя льготного инвестиционного кредита.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6A44935-48F4-FE62-8857-F87FA4F3D0A8}"/>
              </a:ext>
            </a:extLst>
          </p:cNvPr>
          <p:cNvSpPr/>
          <p:nvPr/>
        </p:nvSpPr>
        <p:spPr>
          <a:xfrm>
            <a:off x="370123" y="1439335"/>
            <a:ext cx="2345524" cy="157717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ГРАНТ СПоК</a:t>
            </a:r>
          </a:p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Создание, реконструкция, капитальный ремонт или модернизация объекта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639C8D7-1CFC-2BC3-D2D4-B73E0EA6A2E3}"/>
              </a:ext>
            </a:extLst>
          </p:cNvPr>
          <p:cNvSpPr/>
          <p:nvPr/>
        </p:nvSpPr>
        <p:spPr>
          <a:xfrm>
            <a:off x="2993366" y="1439334"/>
            <a:ext cx="2345525" cy="163085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ea typeface="Times New Roman" panose="02020603050405020304" pitchFamily="18" charset="0"/>
              </a:rPr>
              <a:t>СУБСИДИИ СПоК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На приобретение оборудования, техники, спецавтотранспорта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A342D0-6FE4-2521-9C2C-5568AF35F384}"/>
              </a:ext>
            </a:extLst>
          </p:cNvPr>
          <p:cNvSpPr txBox="1"/>
          <p:nvPr/>
        </p:nvSpPr>
        <p:spPr>
          <a:xfrm>
            <a:off x="6306620" y="3070188"/>
            <a:ext cx="5515258" cy="400110"/>
          </a:xfrm>
          <a:prstGeom prst="rect">
            <a:avLst/>
          </a:prstGeom>
          <a:solidFill>
            <a:srgbClr val="DEEB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342900" algn="just"/>
            <a:r>
              <a:rPr lang="ru-RU" sz="1000" dirty="0"/>
              <a:t>Проект грантополучателя - бизнес-план, включающий направления расходов и условия использования грантов, а также плановые показатели деятельности, обязательства.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6B283B-89FA-B3D5-BDC6-90039EE01A3D}"/>
              </a:ext>
            </a:extLst>
          </p:cNvPr>
          <p:cNvSpPr/>
          <p:nvPr/>
        </p:nvSpPr>
        <p:spPr>
          <a:xfrm>
            <a:off x="6196055" y="3841491"/>
            <a:ext cx="5820598" cy="27990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СУБСИДИИ СПоК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а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) на приобретение и последующее внесение в НФ сельхозтехники, спецавтотранспорта, оборудования - в размере, не более 60 % затрат, но не более 10 млн. рублей. из расчета на один сельскохозяйственный потребительский кооператив. Срок эксплуатации таких техники, транспорта, оборудования и объектов в году получения средств не должен превышать 3 года с года их производства. 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б) на приобретение имущества для его последующей передачи (реализации) в собственность членов (кроме </a:t>
            </a:r>
            <a:r>
              <a:rPr lang="ru-RU" sz="1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ассоц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членов) СПоК, - в размере, не более 50 % затрат (до 3 млн. рублей на 1 кооператив). Стоимость такого имущества, передаваемого в собственность одного члена СПоК, не более 30 % общей стоимости этого имущества;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в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 на приобретение КРС в целях замены больного лейкозом КРС, принадлежащего членам СПоК, - в размере, не более 50 % затрат, но не более 10 млн. рублей на 1 кооператив. Стоимость КРС, передаваемого в собственность одного члена – более 30 % общей стоимости приобретаемого поголовья.</a:t>
            </a:r>
          </a:p>
        </p:txBody>
      </p:sp>
    </p:spTree>
    <p:extLst>
      <p:ext uri="{BB962C8B-B14F-4D97-AF65-F5344CB8AC3E}">
        <p14:creationId xmlns:p14="http://schemas.microsoft.com/office/powerpoint/2010/main" val="392534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41A4-ADC3-81B7-A5FD-F52C620F1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2FDF36-8CDF-6B2D-E210-83E58F9176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2111D3D-82C4-FBAD-A937-DADC9DF4F1F6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Изменения в Государственной программе развития сельского хозяйства Российской Федерации (редакция от 22.12.2023 № 2249)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1697629-5C00-D9F8-DBD2-B1ED9B4A5F7F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08F9F24-3F88-F1C6-B4A0-298EF426C0AA}"/>
              </a:ext>
            </a:extLst>
          </p:cNvPr>
          <p:cNvSpPr txBox="1"/>
          <p:nvPr/>
        </p:nvSpPr>
        <p:spPr>
          <a:xfrm>
            <a:off x="161881" y="853920"/>
            <a:ext cx="5670522" cy="13285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200" dirty="0">
                <a:solidFill>
                  <a:schemeClr val="tx1"/>
                </a:solidFill>
              </a:rPr>
              <a:t>ГРАНТ "АГРОПРОГРЕСС" сельхозтоваропроизводителю (за </a:t>
            </a:r>
            <a:r>
              <a:rPr lang="ru-RU" sz="1200" dirty="0" err="1">
                <a:solidFill>
                  <a:schemeClr val="tx1"/>
                </a:solidFill>
              </a:rPr>
              <a:t>искл</a:t>
            </a:r>
            <a:r>
              <a:rPr lang="ru-RU" sz="1200" dirty="0">
                <a:solidFill>
                  <a:schemeClr val="tx1"/>
                </a:solidFill>
              </a:rPr>
              <a:t>. КФХ, ЛПХ, ИП Главы КФХ, СПоК) – субъекту МСП, осуществляющим деятельность более 24 месяцев с даты регистрации, для финансового обеспечения затрат;</a:t>
            </a:r>
            <a:endParaRPr lang="ru-RU" sz="1200" dirty="0"/>
          </a:p>
          <a:p>
            <a:pPr indent="342900" algn="just">
              <a:spcBef>
                <a:spcPts val="1000"/>
              </a:spcBef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Проект "Агропрогресс" - документ (бизнес-план), включающий перечень расходов, согласованный Министерством и кредитной организацией, в которой планируется получение инвестиционного кредита на реализацию проекта.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CA7C7-2BBD-D65C-F5AE-88E8C6DEE617}"/>
              </a:ext>
            </a:extLst>
          </p:cNvPr>
          <p:cNvSpPr/>
          <p:nvPr/>
        </p:nvSpPr>
        <p:spPr>
          <a:xfrm>
            <a:off x="6243504" y="2288483"/>
            <a:ext cx="5670522" cy="14753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just">
              <a:spcBef>
                <a:spcPts val="1000"/>
              </a:spcBef>
            </a:pP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Размер гранта не более 30 млн. рублей, но не более 25 процентов стоимости проекта. </a:t>
            </a:r>
          </a:p>
          <a:p>
            <a:pPr indent="180975" algn="just">
              <a:spcBef>
                <a:spcPts val="1000"/>
              </a:spcBef>
            </a:pP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При этом не менее 70 процентов стоимости должно быть обеспечено средствами привлекаемого инвестиционного кредита, </a:t>
            </a:r>
          </a:p>
          <a:p>
            <a:pPr indent="180975" algn="just">
              <a:spcBef>
                <a:spcPts val="1000"/>
              </a:spcBef>
            </a:pP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не менее 5 процентов стоимости проекта обеспечивается собственными средствами получателя гранта.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234F0-5E4A-C761-49AA-2C7E98A3366B}"/>
              </a:ext>
            </a:extLst>
          </p:cNvPr>
          <p:cNvSpPr txBox="1"/>
          <p:nvPr/>
        </p:nvSpPr>
        <p:spPr>
          <a:xfrm>
            <a:off x="161881" y="2356452"/>
            <a:ext cx="5670522" cy="669720"/>
          </a:xfrm>
          <a:prstGeom prst="rect">
            <a:avLst/>
          </a:prstGeom>
          <a:solidFill>
            <a:srgbClr val="DEEBF7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проект грантополучателя - бизнес-план, включающий направления расходов и условия использования грантов, а также плановые показатели деятельности, обязательства</a:t>
            </a:r>
            <a:r>
              <a:rPr lang="ru-RU" sz="1200" dirty="0">
                <a:ea typeface="Times New Roman" panose="02020603050405020304" pitchFamily="18" charset="0"/>
              </a:rPr>
              <a:t>.</a:t>
            </a:r>
            <a:endParaRPr lang="ru-RU" sz="12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16856E-2990-C755-BF6F-0C748FF958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7775"/>
            <a:ext cx="12192000" cy="25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63351" y="6445931"/>
            <a:ext cx="4041229" cy="23083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67">
              <a:defRPr/>
            </a:pPr>
            <a:r>
              <a:rPr lang="ru-RU" sz="1050" b="1" kern="0" dirty="0">
                <a:solidFill>
                  <a:srgbClr val="FFC000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Министерство сельского хозяйства Иркутской области</a:t>
            </a:r>
          </a:p>
        </p:txBody>
      </p:sp>
      <p:pic>
        <p:nvPicPr>
          <p:cNvPr id="53" name="Picture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3942" y="296652"/>
            <a:ext cx="540000" cy="540060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9" name="TextBox 1"/>
          <p:cNvSpPr txBox="1"/>
          <p:nvPr/>
        </p:nvSpPr>
        <p:spPr>
          <a:xfrm>
            <a:off x="8988640" y="818751"/>
            <a:ext cx="2777989" cy="117724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35 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ОПОРНЫХ НАСЕЛЕННЫХ ПУНКТОВ </a:t>
            </a:r>
            <a:endParaRPr lang="ru-RU" sz="18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6C399-7695-70EE-F008-4229B9068CF5}"/>
              </a:ext>
            </a:extLst>
          </p:cNvPr>
          <p:cNvSpPr txBox="1"/>
          <p:nvPr/>
        </p:nvSpPr>
        <p:spPr>
          <a:xfrm>
            <a:off x="911424" y="156653"/>
            <a:ext cx="1036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E3815"/>
                </a:solidFill>
                <a:latin typeface="Calibri"/>
                <a:ea typeface="+mj-ea"/>
                <a:cs typeface="Arial" pitchFamily="34" charset="0"/>
              </a:rPr>
              <a:t>КОМПЛЕКСНОЕ</a:t>
            </a:r>
            <a:r>
              <a:rPr lang="ru-RU" sz="2800" b="1" dirty="0">
                <a:solidFill>
                  <a:srgbClr val="0E3815"/>
                </a:solidFill>
                <a:latin typeface="Calibri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E3815"/>
                </a:solidFill>
                <a:latin typeface="Calibri"/>
                <a:ea typeface="+mj-ea"/>
                <a:cs typeface="Arial" pitchFamily="34" charset="0"/>
              </a:rPr>
              <a:t>РАЗВИТИЕ СЕЛЬСКИХ ТЕРРИТОРИЙ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BAD0979-186A-F50D-E8B9-275A77A3E323}"/>
              </a:ext>
            </a:extLst>
          </p:cNvPr>
          <p:cNvGraphicFramePr>
            <a:graphicFrameLocks noGrp="1"/>
          </p:cNvGraphicFramePr>
          <p:nvPr/>
        </p:nvGraphicFramePr>
        <p:xfrm>
          <a:off x="5481328" y="996446"/>
          <a:ext cx="3132348" cy="1225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4321">
                  <a:extLst>
                    <a:ext uri="{9D8B030D-6E8A-4147-A177-3AD203B41FA5}">
                      <a16:colId xmlns:a16="http://schemas.microsoft.com/office/drawing/2014/main" val="2935770135"/>
                    </a:ext>
                  </a:extLst>
                </a:gridCol>
                <a:gridCol w="2518027">
                  <a:extLst>
                    <a:ext uri="{9D8B030D-6E8A-4147-A177-3AD203B41FA5}">
                      <a16:colId xmlns:a16="http://schemas.microsoft.com/office/drawing/2014/main" val="2702640841"/>
                    </a:ext>
                  </a:extLst>
                </a:gridCol>
              </a:tblGrid>
              <a:tr h="270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г. Тулун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700350"/>
                  </a:ext>
                </a:extLst>
              </a:tr>
              <a:tr h="247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г. Саянск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523350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г. Свирск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873874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4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г. Зима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323328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5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г. Нижнеудинск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4265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428F7EB-98A2-B5F4-AE2E-909C4AFC9560}"/>
              </a:ext>
            </a:extLst>
          </p:cNvPr>
          <p:cNvGraphicFramePr>
            <a:graphicFrameLocks noGrp="1"/>
          </p:cNvGraphicFramePr>
          <p:nvPr/>
        </p:nvGraphicFramePr>
        <p:xfrm>
          <a:off x="5501935" y="2330873"/>
          <a:ext cx="3132348" cy="1234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1698">
                  <a:extLst>
                    <a:ext uri="{9D8B030D-6E8A-4147-A177-3AD203B41FA5}">
                      <a16:colId xmlns:a16="http://schemas.microsoft.com/office/drawing/2014/main" val="713631856"/>
                    </a:ext>
                  </a:extLst>
                </a:gridCol>
                <a:gridCol w="2480650">
                  <a:extLst>
                    <a:ext uri="{9D8B030D-6E8A-4147-A177-3AD203B41FA5}">
                      <a16:colId xmlns:a16="http://schemas.microsoft.com/office/drawing/2014/main" val="1214586256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Алзамай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97877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Тайшет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285096"/>
                  </a:ext>
                </a:extLst>
              </a:tr>
              <a:tr h="2627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Новобирюсинский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73952"/>
                  </a:ext>
                </a:extLst>
              </a:tr>
              <a:tr h="264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Железногорск-Илимский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50910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Новая Игирма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883609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196F524-A373-78CC-A78B-B00F55C1D868}"/>
              </a:ext>
            </a:extLst>
          </p:cNvPr>
          <p:cNvGraphicFramePr>
            <a:graphicFrameLocks noGrp="1"/>
          </p:cNvGraphicFramePr>
          <p:nvPr/>
        </p:nvGraphicFramePr>
        <p:xfrm>
          <a:off x="5501935" y="3699030"/>
          <a:ext cx="3132347" cy="1367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0750">
                  <a:extLst>
                    <a:ext uri="{9D8B030D-6E8A-4147-A177-3AD203B41FA5}">
                      <a16:colId xmlns:a16="http://schemas.microsoft.com/office/drawing/2014/main" val="3230643907"/>
                    </a:ext>
                  </a:extLst>
                </a:gridCol>
                <a:gridCol w="2511597">
                  <a:extLst>
                    <a:ext uri="{9D8B030D-6E8A-4147-A177-3AD203B41FA5}">
                      <a16:colId xmlns:a16="http://schemas.microsoft.com/office/drawing/2014/main" val="3182526271"/>
                    </a:ext>
                  </a:extLst>
                </a:gridCol>
              </a:tblGrid>
              <a:tr h="2742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Слюдянка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613794"/>
                  </a:ext>
                </a:extLst>
              </a:tr>
              <a:tr h="2742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Байкальск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62046"/>
                  </a:ext>
                </a:extLst>
              </a:tr>
              <a:tr h="277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Бодайбо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841689"/>
                  </a:ext>
                </a:extLst>
              </a:tr>
              <a:tr h="277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Киренск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23137"/>
                  </a:ext>
                </a:extLst>
              </a:tr>
              <a:tr h="2639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Залари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48136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E92E0D4-6D56-3D1B-222F-40E0F9250339}"/>
              </a:ext>
            </a:extLst>
          </p:cNvPr>
          <p:cNvGraphicFramePr>
            <a:graphicFrameLocks noGrp="1"/>
          </p:cNvGraphicFramePr>
          <p:nvPr/>
        </p:nvGraphicFramePr>
        <p:xfrm>
          <a:off x="5501746" y="5187247"/>
          <a:ext cx="3132536" cy="137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771">
                  <a:extLst>
                    <a:ext uri="{9D8B030D-6E8A-4147-A177-3AD203B41FA5}">
                      <a16:colId xmlns:a16="http://schemas.microsoft.com/office/drawing/2014/main" val="3122530843"/>
                    </a:ext>
                  </a:extLst>
                </a:gridCol>
                <a:gridCol w="2513765">
                  <a:extLst>
                    <a:ext uri="{9D8B030D-6E8A-4147-A177-3AD203B41FA5}">
                      <a16:colId xmlns:a16="http://schemas.microsoft.com/office/drawing/2014/main" val="3532895737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Куйтун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817234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Михайловка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744905"/>
                  </a:ext>
                </a:extLst>
              </a:tr>
              <a:tr h="285470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Качуг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476006"/>
                  </a:ext>
                </a:extLst>
              </a:tr>
              <a:tr h="285470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Магистральный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545797"/>
                  </a:ext>
                </a:extLst>
              </a:tr>
              <a:tr h="285470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Ербогачён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542144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EB40EA12-2E8B-1692-3AFA-D10BE109332A}"/>
              </a:ext>
            </a:extLst>
          </p:cNvPr>
          <p:cNvGraphicFramePr>
            <a:graphicFrameLocks noGrp="1"/>
          </p:cNvGraphicFramePr>
          <p:nvPr/>
        </p:nvGraphicFramePr>
        <p:xfrm>
          <a:off x="8993998" y="2340274"/>
          <a:ext cx="2958509" cy="1225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529">
                  <a:extLst>
                    <a:ext uri="{9D8B030D-6E8A-4147-A177-3AD203B41FA5}">
                      <a16:colId xmlns:a16="http://schemas.microsoft.com/office/drawing/2014/main" val="1720763461"/>
                    </a:ext>
                  </a:extLst>
                </a:gridCol>
                <a:gridCol w="2342980">
                  <a:extLst>
                    <a:ext uri="{9D8B030D-6E8A-4147-A177-3AD203B41FA5}">
                      <a16:colId xmlns:a16="http://schemas.microsoft.com/office/drawing/2014/main" val="3029503495"/>
                    </a:ext>
                  </a:extLst>
                </a:gridCol>
              </a:tblGrid>
              <a:tr h="249332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Мама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15813"/>
                  </a:ext>
                </a:extLst>
              </a:tr>
              <a:tr h="249332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Бохан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905910"/>
                  </a:ext>
                </a:extLst>
              </a:tr>
              <a:tr h="243175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Кутулик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127881"/>
                  </a:ext>
                </a:extLst>
              </a:tr>
              <a:tr h="240097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Оса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935016"/>
                  </a:ext>
                </a:extLst>
              </a:tr>
              <a:tr h="243175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Усть-Уда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652849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80B1B039-56B4-1086-F3A1-B81B1D72D03E}"/>
              </a:ext>
            </a:extLst>
          </p:cNvPr>
          <p:cNvGraphicFramePr>
            <a:graphicFrameLocks noGrp="1"/>
          </p:cNvGraphicFramePr>
          <p:nvPr/>
        </p:nvGraphicFramePr>
        <p:xfrm>
          <a:off x="8998869" y="3705475"/>
          <a:ext cx="2953639" cy="1354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4516">
                  <a:extLst>
                    <a:ext uri="{9D8B030D-6E8A-4147-A177-3AD203B41FA5}">
                      <a16:colId xmlns:a16="http://schemas.microsoft.com/office/drawing/2014/main" val="153834861"/>
                    </a:ext>
                  </a:extLst>
                </a:gridCol>
                <a:gridCol w="2339123">
                  <a:extLst>
                    <a:ext uri="{9D8B030D-6E8A-4147-A177-3AD203B41FA5}">
                      <a16:colId xmlns:a16="http://schemas.microsoft.com/office/drawing/2014/main" val="1892830606"/>
                    </a:ext>
                  </a:extLst>
                </a:gridCol>
              </a:tblGrid>
              <a:tr h="274418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Усть-Кут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48083"/>
                  </a:ext>
                </a:extLst>
              </a:tr>
              <a:tr h="267557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Жигалово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68871"/>
                  </a:ext>
                </a:extLst>
              </a:tr>
              <a:tr h="267557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рп. Чунский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026938"/>
                  </a:ext>
                </a:extLst>
              </a:tr>
              <a:tr h="270987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Еланцы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231284"/>
                  </a:ext>
                </a:extLst>
              </a:tr>
              <a:tr h="274418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Балаганск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01139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099A7F17-C2B9-8130-5D6B-95D9E92D2C9F}"/>
              </a:ext>
            </a:extLst>
          </p:cNvPr>
          <p:cNvGraphicFramePr>
            <a:graphicFrameLocks noGrp="1"/>
          </p:cNvGraphicFramePr>
          <p:nvPr/>
        </p:nvGraphicFramePr>
        <p:xfrm>
          <a:off x="8988640" y="5200504"/>
          <a:ext cx="2974097" cy="137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772">
                  <a:extLst>
                    <a:ext uri="{9D8B030D-6E8A-4147-A177-3AD203B41FA5}">
                      <a16:colId xmlns:a16="http://schemas.microsoft.com/office/drawing/2014/main" val="4166744863"/>
                    </a:ext>
                  </a:extLst>
                </a:gridCol>
                <a:gridCol w="2355325">
                  <a:extLst>
                    <a:ext uri="{9D8B030D-6E8A-4147-A177-3AD203B41FA5}">
                      <a16:colId xmlns:a16="http://schemas.microsoft.com/office/drawing/2014/main" val="471381194"/>
                    </a:ext>
                  </a:extLst>
                </a:gridCol>
              </a:tblGrid>
              <a:tr h="251147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Новонукутский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571779"/>
                  </a:ext>
                </a:extLst>
              </a:tr>
              <a:tr h="288170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Баяндай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183628"/>
                  </a:ext>
                </a:extLst>
              </a:tr>
              <a:tr h="251147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Усть-Ордынский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893266"/>
                  </a:ext>
                </a:extLst>
              </a:tr>
              <a:tr h="295466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Покосное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101155"/>
                  </a:ext>
                </a:extLst>
              </a:tr>
              <a:tr h="288170"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ru-RU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Прибрежный</a:t>
                      </a: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081214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54895B-9C5F-FC4B-7EFD-9F5914C51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51857"/>
            <a:ext cx="5005031" cy="45394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BA53DF-79ED-2FF0-540B-318CC19DCF2B}"/>
              </a:ext>
            </a:extLst>
          </p:cNvPr>
          <p:cNvSpPr txBox="1"/>
          <p:nvPr/>
        </p:nvSpPr>
        <p:spPr>
          <a:xfrm>
            <a:off x="226873" y="1054042"/>
            <a:ext cx="500503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ТРАНСФОРМАЦИЯ ПОДХОДОВ </a:t>
            </a:r>
          </a:p>
          <a:p>
            <a:pPr algn="ctr"/>
            <a:r>
              <a:rPr lang="ru-RU" sz="13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К РАЗВИТИЮ СЕЛЬСКИХ ТЕРРИТОРИЙ</a:t>
            </a:r>
            <a:endParaRPr lang="ru-RU" sz="13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D4A1C0-C9BC-129D-B480-2CFFC0089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633" y="75075"/>
            <a:ext cx="1229873" cy="5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08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6341" y="1216798"/>
            <a:ext cx="55395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EC5538"/>
                </a:solidFill>
                <a:latin typeface="Arial Narrow" panose="020B0606020202030204" pitchFamily="34" charset="0"/>
              </a:rPr>
              <a:t>Сельская агломерация </a:t>
            </a:r>
          </a:p>
          <a:p>
            <a:pPr algn="ctr"/>
            <a:r>
              <a:rPr lang="ru-RU" sz="3600" b="1" dirty="0">
                <a:solidFill>
                  <a:srgbClr val="EC5538"/>
                </a:solidFill>
                <a:latin typeface="Arial Narrow" panose="020B0606020202030204" pitchFamily="34" charset="0"/>
              </a:rPr>
              <a:t>п. Усть-Ордынский</a:t>
            </a:r>
          </a:p>
          <a:p>
            <a:pPr algn="ctr"/>
            <a:r>
              <a:rPr lang="ru-RU" sz="2800" b="1" dirty="0">
                <a:solidFill>
                  <a:srgbClr val="EC5538"/>
                </a:solidFill>
                <a:latin typeface="Arial Narrow" panose="020B0606020202030204" pitchFamily="34" charset="0"/>
              </a:rPr>
              <a:t>(Иркутская область)</a:t>
            </a:r>
          </a:p>
        </p:txBody>
      </p:sp>
      <p:pic>
        <p:nvPicPr>
          <p:cNvPr id="12" name="Picture 4" descr="http://irkobl.ru/sites/molprav38/map%20%D0%98%D0%9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7675" y="2372514"/>
            <a:ext cx="4285085" cy="4022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5296989" y="5819503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endCxn id="2" idx="0"/>
          </p:cNvCxnSpPr>
          <p:nvPr/>
        </p:nvCxnSpPr>
        <p:spPr>
          <a:xfrm flipV="1">
            <a:off x="5246189" y="5819503"/>
            <a:ext cx="73660" cy="265018"/>
          </a:xfrm>
          <a:prstGeom prst="straightConnector1">
            <a:avLst/>
          </a:prstGeom>
          <a:ln w="9525" cap="flat" cmpd="sng" algn="ctr">
            <a:solidFill>
              <a:srgbClr val="5E342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750700" y="5626918"/>
            <a:ext cx="9909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rgbClr val="613628"/>
                </a:solidFill>
                <a:latin typeface="Arial Narrow" panose="020B0606020202030204" pitchFamily="34" charset="0"/>
              </a:rPr>
              <a:t>п. Усть-Ордынский</a:t>
            </a:r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147336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291846" y="889704"/>
            <a:ext cx="5786129" cy="1652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283F1DC-E996-4465-8562-8D8809F5E58F}"/>
              </a:ext>
            </a:extLst>
          </p:cNvPr>
          <p:cNvSpPr/>
          <p:nvPr/>
        </p:nvSpPr>
        <p:spPr>
          <a:xfrm>
            <a:off x="240224" y="216977"/>
            <a:ext cx="3918821" cy="57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1307" y="215074"/>
            <a:ext cx="33650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E74B36"/>
                </a:solidFill>
                <a:latin typeface="Arial Narrow" panose="020B0606020202030204" pitchFamily="34" charset="0"/>
              </a:rPr>
              <a:t>Общая информация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40223" y="2951571"/>
            <a:ext cx="28970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613628"/>
                </a:solidFill>
                <a:latin typeface="Arial Narrow" panose="020B0606020202030204" pitchFamily="34" charset="0"/>
              </a:rPr>
              <a:t>**- сельская агломерация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65334A09-4396-4162-BEF6-849BA5DB5C37}"/>
              </a:ext>
            </a:extLst>
          </p:cNvPr>
          <p:cNvCxnSpPr/>
          <p:nvPr/>
        </p:nvCxnSpPr>
        <p:spPr>
          <a:xfrm flipH="1" flipV="1">
            <a:off x="333654" y="2785709"/>
            <a:ext cx="2263702" cy="8497"/>
          </a:xfrm>
          <a:prstGeom prst="line">
            <a:avLst/>
          </a:prstGeom>
          <a:ln w="12700">
            <a:solidFill>
              <a:srgbClr val="E74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240224" y="2750445"/>
            <a:ext cx="329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613628"/>
                </a:solidFill>
                <a:latin typeface="Arial Narrow" panose="020B0606020202030204" pitchFamily="34" charset="0"/>
              </a:rPr>
              <a:t>* - прилегающая территория</a:t>
            </a:r>
          </a:p>
        </p:txBody>
      </p:sp>
      <p:sp>
        <p:nvSpPr>
          <p:cNvPr id="52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421079" y="1098122"/>
            <a:ext cx="59840" cy="1302165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81435" y="935975"/>
            <a:ext cx="5835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Сибирский федеральный округ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Эхирит-Булагатский МО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п. Усть-Ордынский (ОНП)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48 (ПТ*)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480919" y="3608968"/>
            <a:ext cx="5146540" cy="11467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497620" y="5188959"/>
            <a:ext cx="5233777" cy="909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643834" y="3869653"/>
            <a:ext cx="45719" cy="48845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598115" y="5417595"/>
            <a:ext cx="45719" cy="48845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08994" y="3722110"/>
            <a:ext cx="5835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Численность в СА, чел: </a:t>
            </a:r>
            <a:r>
              <a:rPr lang="ru-RU" sz="2400" dirty="0">
                <a:solidFill>
                  <a:srgbClr val="E74B36"/>
                </a:solidFill>
                <a:latin typeface="Arial Narrow" panose="020B0606020202030204" pitchFamily="34" charset="0"/>
              </a:rPr>
              <a:t>29 684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Численность в ОНП, чел: </a:t>
            </a:r>
            <a:r>
              <a:rPr lang="ru-RU" sz="2400" dirty="0">
                <a:solidFill>
                  <a:srgbClr val="E74B36"/>
                </a:solidFill>
                <a:latin typeface="Arial Narrow" panose="020B0606020202030204" pitchFamily="34" charset="0"/>
              </a:rPr>
              <a:t>15 711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3481" y="5409983"/>
            <a:ext cx="5349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Плотность населения СА, чел/км2: </a:t>
            </a:r>
            <a:r>
              <a:rPr lang="ru-RU" sz="2400" dirty="0">
                <a:solidFill>
                  <a:srgbClr val="E74B36"/>
                </a:solidFill>
                <a:latin typeface="Arial Narrow" panose="020B0606020202030204" pitchFamily="34" charset="0"/>
              </a:rPr>
              <a:t>5,71</a:t>
            </a:r>
            <a:r>
              <a:rPr lang="ru-RU" sz="2400" dirty="0">
                <a:solidFill>
                  <a:srgbClr val="613628"/>
                </a:solidFill>
                <a:latin typeface="Arial Narrow" panose="020B0606020202030204" pitchFamily="34" charset="0"/>
              </a:rPr>
              <a:t>  </a:t>
            </a:r>
          </a:p>
        </p:txBody>
      </p:sp>
      <p:grpSp>
        <p:nvGrpSpPr>
          <p:cNvPr id="28" name="object 4"/>
          <p:cNvGrpSpPr/>
          <p:nvPr/>
        </p:nvGrpSpPr>
        <p:grpSpPr>
          <a:xfrm rot="16200000">
            <a:off x="173101" y="376591"/>
            <a:ext cx="502920" cy="265430"/>
            <a:chOff x="370331" y="553212"/>
            <a:chExt cx="502920" cy="265430"/>
          </a:xfrm>
        </p:grpSpPr>
        <p:sp>
          <p:nvSpPr>
            <p:cNvPr id="29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Рисунок 22"/>
          <p:cNvPicPr/>
          <p:nvPr/>
        </p:nvPicPr>
        <p:blipFill rotWithShape="1">
          <a:blip r:embed="rId3"/>
          <a:srcRect l="40647" t="39370" r="31732" b="14866"/>
          <a:stretch/>
        </p:blipFill>
        <p:spPr bwMode="auto">
          <a:xfrm>
            <a:off x="6258873" y="2382187"/>
            <a:ext cx="4749814" cy="439223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143" y="6006616"/>
            <a:ext cx="137645" cy="137645"/>
          </a:xfrm>
          <a:prstGeom prst="rect">
            <a:avLst/>
          </a:prstGeom>
          <a:noFill/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5531401" y="1139869"/>
            <a:ext cx="5591443" cy="11467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688" y="1245390"/>
            <a:ext cx="5444200" cy="1005927"/>
          </a:xfrm>
          <a:prstGeom prst="rect">
            <a:avLst/>
          </a:prstGeom>
        </p:spPr>
      </p:pic>
      <p:sp>
        <p:nvSpPr>
          <p:cNvPr id="53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5688688" y="1504128"/>
            <a:ext cx="55585" cy="48845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6171404" y="2490400"/>
            <a:ext cx="1312077" cy="807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10694126" y="2420692"/>
            <a:ext cx="495459" cy="807878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 flipV="1">
            <a:off x="9789924" y="5495109"/>
            <a:ext cx="2184362" cy="11058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9822692" y="5661820"/>
            <a:ext cx="2326663" cy="827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613628"/>
                </a:solidFill>
                <a:latin typeface="Arial Narrow" panose="020B0606020202030204" pitchFamily="34" charset="0"/>
              </a:rPr>
              <a:t>Региональный центр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613628"/>
                </a:solidFill>
                <a:latin typeface="Arial Narrow" panose="020B0606020202030204" pitchFamily="34" charset="0"/>
              </a:rPr>
              <a:t>Опорный населенный пункт </a:t>
            </a:r>
            <a:endParaRPr lang="ru-RU" sz="1600" dirty="0">
              <a:solidFill>
                <a:srgbClr val="E74B36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613" y="6006616"/>
            <a:ext cx="235564" cy="235564"/>
          </a:xfrm>
          <a:prstGeom prst="rect">
            <a:avLst/>
          </a:prstGeom>
          <a:noFill/>
        </p:spPr>
      </p:pic>
      <p:pic>
        <p:nvPicPr>
          <p:cNvPr id="39" name="Picture 2" descr="Тема 3.3. Дорожные знаки. Запрещающие знаки - Учебник - Автошкола ХАЙВ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890358" y="5743707"/>
            <a:ext cx="241819" cy="24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39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383345" y="4116547"/>
            <a:ext cx="4432115" cy="2091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sz="quarter" idx="14"/>
          </p:nvPr>
        </p:nvSpPr>
        <p:spPr>
          <a:xfrm>
            <a:off x="613880" y="477654"/>
            <a:ext cx="7431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ED5539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ОБЩИЕ СВЕДЕНИЯ СА п. Усть-Ордынский</a:t>
            </a:r>
            <a:endParaRPr lang="ru-RU" sz="3000" i="1" dirty="0">
              <a:solidFill>
                <a:srgbClr val="ED5539"/>
              </a:solidFill>
              <a:latin typeface="Arial Narrow" panose="020B060602020203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45450" y="717069"/>
            <a:ext cx="1874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6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/>
              <a:t>ПТ в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400" dirty="0"/>
              <a:t>радиусе </a:t>
            </a:r>
            <a:r>
              <a:rPr lang="en-US" sz="1400" b="1" dirty="0"/>
              <a:t>&gt;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400" b="1" dirty="0"/>
              <a:t>50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400" b="1" dirty="0"/>
              <a:t>км </a:t>
            </a:r>
            <a:r>
              <a:rPr lang="ru-RU" sz="1400" dirty="0"/>
              <a:t>от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400" dirty="0"/>
              <a:t>ОНП </a:t>
            </a:r>
            <a:r>
              <a:rPr lang="en-US" sz="1400" dirty="0">
                <a:solidFill>
                  <a:srgbClr val="FEFEFE"/>
                </a:solidFill>
              </a:rPr>
              <a:t>(-     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1003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человек</a:t>
            </a:r>
            <a:endParaRPr lang="ru-RU" sz="14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8146755" y="2634775"/>
            <a:ext cx="2993738" cy="807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146754" y="2644744"/>
            <a:ext cx="3066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613628"/>
                </a:solidFill>
                <a:latin typeface="Arial Narrow" panose="020B0606020202030204" pitchFamily="34" charset="0"/>
              </a:rPr>
              <a:t>Численность в ОНП, чел: </a:t>
            </a:r>
            <a:r>
              <a:rPr lang="ru-RU" sz="1600" b="1" dirty="0">
                <a:solidFill>
                  <a:srgbClr val="E74B36"/>
                </a:solidFill>
                <a:latin typeface="Arial Narrow" panose="020B0606020202030204" pitchFamily="34" charset="0"/>
              </a:rPr>
              <a:t>15 711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726" y="2745660"/>
            <a:ext cx="198914" cy="198914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8436232" y="2939202"/>
            <a:ext cx="286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613628"/>
                </a:solidFill>
                <a:latin typeface="Arial Narrow" panose="020B0606020202030204" pitchFamily="34" charset="0"/>
              </a:rPr>
              <a:t>Численность в СА, чел: </a:t>
            </a:r>
            <a:r>
              <a:rPr lang="ru-RU" sz="1600" b="1" dirty="0">
                <a:solidFill>
                  <a:srgbClr val="E74B36"/>
                </a:solidFill>
                <a:latin typeface="Arial Narrow" panose="020B0606020202030204" pitchFamily="34" charset="0"/>
              </a:rPr>
              <a:t>29 684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037526" y="1499309"/>
            <a:ext cx="3042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MAX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расстояние от ОНП – </a:t>
            </a:r>
            <a:r>
              <a:rPr lang="ru-RU" sz="1400" b="1" dirty="0">
                <a:solidFill>
                  <a:srgbClr val="26859D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74,2 км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(д.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Хуты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b="1" dirty="0">
                <a:solidFill>
                  <a:srgbClr val="26859D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3 чел.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MIN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расстояние от ОНП – </a:t>
            </a:r>
            <a:r>
              <a:rPr lang="en-US" sz="1400" b="1" dirty="0">
                <a:solidFill>
                  <a:srgbClr val="26859D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9</a:t>
            </a:r>
            <a:r>
              <a:rPr lang="ru-RU" sz="1400" b="1" dirty="0">
                <a:solidFill>
                  <a:srgbClr val="26859D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,</a:t>
            </a:r>
            <a:r>
              <a:rPr lang="en-US" sz="1400" b="1" dirty="0">
                <a:solidFill>
                  <a:srgbClr val="26859D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3</a:t>
            </a:r>
            <a:r>
              <a:rPr lang="ru-RU" sz="1400" b="1" dirty="0">
                <a:solidFill>
                  <a:srgbClr val="26859D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км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(с. Кулункун, </a:t>
            </a:r>
            <a:r>
              <a:rPr lang="ru-RU" sz="1400" b="1" dirty="0">
                <a:solidFill>
                  <a:srgbClr val="26859D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333 чел.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27" name="object 4"/>
          <p:cNvGrpSpPr/>
          <p:nvPr/>
        </p:nvGrpSpPr>
        <p:grpSpPr>
          <a:xfrm rot="16200000">
            <a:off x="235673" y="557369"/>
            <a:ext cx="502920" cy="265430"/>
            <a:chOff x="370331" y="553212"/>
            <a:chExt cx="502920" cy="265430"/>
          </a:xfrm>
        </p:grpSpPr>
        <p:sp>
          <p:nvSpPr>
            <p:cNvPr id="30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89517" y="883030"/>
            <a:ext cx="6524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909090"/>
                </a:solidFill>
                <a:latin typeface="Arial Narrow" panose="020B0606020202030204" pitchFamily="34" charset="0"/>
              </a:rPr>
              <a:t>(состав СА – населенные пункты в Эхирит-Булагатском муниципальном районе)</a:t>
            </a:r>
          </a:p>
          <a:p>
            <a:r>
              <a:rPr lang="ru-RU" sz="1600" dirty="0">
                <a:solidFill>
                  <a:srgbClr val="909090"/>
                </a:solidFill>
                <a:latin typeface="Arial Narrow" panose="020B0606020202030204" pitchFamily="34" charset="0"/>
              </a:rPr>
              <a:t>ОНП п. Усть-Ордынский + 48 ПТ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45410" y="4170355"/>
          <a:ext cx="4202317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41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9BBB5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2020</a:t>
                      </a:r>
                      <a:r>
                        <a:rPr lang="ru-RU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ru-RU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г.</a:t>
                      </a:r>
                      <a:r>
                        <a:rPr lang="ru-RU" sz="11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 </a:t>
                      </a:r>
                      <a:r>
                        <a:rPr lang="ru-RU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2010</a:t>
                      </a:r>
                      <a:r>
                        <a:rPr lang="ru-RU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ru-RU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г. (ВПН)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C00000"/>
                          </a:solidFill>
                        </a:rPr>
                        <a:t>2023 г.  </a:t>
                      </a:r>
                      <a:r>
                        <a:rPr lang="ru-RU" sz="1000" dirty="0">
                          <a:solidFill>
                            <a:srgbClr val="C00000"/>
                          </a:solidFill>
                        </a:rPr>
                        <a:t>к</a:t>
                      </a:r>
                      <a:r>
                        <a:rPr lang="ru-RU" sz="11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ru-RU" sz="1100" dirty="0">
                          <a:solidFill>
                            <a:srgbClr val="C00000"/>
                          </a:solidFill>
                        </a:rPr>
                        <a:t>2021 г.</a:t>
                      </a:r>
                      <a:endParaRPr lang="ru-RU" sz="1000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Население СА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</a:rPr>
                        <a:t>29.7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BBB5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</a:rPr>
                        <a:t>тыс. чел</a:t>
                      </a:r>
                      <a:endParaRPr kumimoji="0" lang="ru-RU" sz="1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9BBB5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↗ 37,5%</a:t>
                      </a:r>
                      <a:endParaRPr kumimoji="0" lang="ru-RU" sz="1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77933C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↘2,1%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Население ОНП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(47% от СА)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</a:rPr>
                        <a:t>15,7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BBB5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</a:rPr>
                        <a:t>тыс. чел</a:t>
                      </a:r>
                      <a:endParaRPr kumimoji="0" lang="ru-RU" sz="1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9BBB5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↗ 1,8%</a:t>
                      </a:r>
                      <a:endParaRPr kumimoji="0" lang="ru-RU" sz="1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77933C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↗0.01%</a:t>
                      </a:r>
                      <a:endParaRPr kumimoji="0" lang="ru-RU" sz="1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77933C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Население</a:t>
                      </a:r>
                      <a:r>
                        <a:rPr lang="ru-RU" sz="1400" b="1" dirty="0"/>
                        <a:t> ПТ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</a:rPr>
                        <a:t> 14.0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BBB5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</a:rPr>
                        <a:t>тыс. чел</a:t>
                      </a:r>
                      <a:endParaRPr kumimoji="0" lang="ru-RU" sz="1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9BBB59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↗ </a:t>
                      </a: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10,8%</a:t>
                      </a:r>
                      <a:endParaRPr kumimoji="0" lang="ru-RU" sz="1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77933C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↘6,6%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675372" y="3934978"/>
            <a:ext cx="1075713" cy="670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плотность населения агломерации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19458" y="3962360"/>
            <a:ext cx="168647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6859D"/>
                </a:solidFill>
                <a:latin typeface="Arial Black" panose="020B0A04020102020204" pitchFamily="34" charset="0"/>
              </a:rPr>
              <a:t>5,71</a:t>
            </a:r>
          </a:p>
          <a:p>
            <a:r>
              <a:rPr lang="ru-RU" sz="1400" b="1" dirty="0">
                <a:solidFill>
                  <a:srgbClr val="268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чел./км2</a:t>
            </a:r>
          </a:p>
        </p:txBody>
      </p:sp>
      <p:graphicFrame>
        <p:nvGraphicFramePr>
          <p:cNvPr id="41" name="Диаграмма 40"/>
          <p:cNvGraphicFramePr>
            <a:graphicFrameLocks/>
          </p:cNvGraphicFramePr>
          <p:nvPr/>
        </p:nvGraphicFramePr>
        <p:xfrm>
          <a:off x="990647" y="1589614"/>
          <a:ext cx="5167481" cy="2224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Овал 25"/>
          <p:cNvSpPr/>
          <p:nvPr/>
        </p:nvSpPr>
        <p:spPr>
          <a:xfrm>
            <a:off x="5693616" y="4299144"/>
            <a:ext cx="3901440" cy="1996361"/>
          </a:xfrm>
          <a:prstGeom prst="ellipse">
            <a:avLst/>
          </a:prstGeom>
          <a:noFill/>
          <a:ln w="57150">
            <a:solidFill>
              <a:srgbClr val="C493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742119" y="4752346"/>
            <a:ext cx="38043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3628"/>
                </a:solidFill>
                <a:latin typeface="Arial Narrow" panose="020B0606020202030204" pitchFamily="34" charset="0"/>
              </a:rPr>
              <a:t>Для поддержания демографического уровня необходим </a:t>
            </a:r>
            <a:b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3628"/>
                </a:solidFill>
                <a:latin typeface="Arial Narrow" panose="020B0606020202030204" pitchFamily="34" charset="0"/>
              </a:rPr>
            </a:b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3628"/>
                </a:solidFill>
                <a:latin typeface="Arial Narrow" panose="020B0606020202030204" pitchFamily="34" charset="0"/>
              </a:rPr>
              <a:t>комплекс мероприятий ДПР, </a:t>
            </a:r>
            <a:b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3628"/>
                </a:solidFill>
                <a:latin typeface="Arial Narrow" panose="020B0606020202030204" pitchFamily="34" charset="0"/>
              </a:rPr>
            </a:b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3628"/>
                </a:solidFill>
                <a:latin typeface="Arial Narrow" panose="020B0606020202030204" pitchFamily="34" charset="0"/>
              </a:rPr>
              <a:t>а также привлечения инвесторов</a:t>
            </a:r>
            <a:endParaRPr lang="ru-RU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13628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9" name="object 4"/>
          <p:cNvGrpSpPr/>
          <p:nvPr/>
        </p:nvGrpSpPr>
        <p:grpSpPr>
          <a:xfrm>
            <a:off x="7355481" y="4463073"/>
            <a:ext cx="502920" cy="265430"/>
            <a:chOff x="370331" y="553212"/>
            <a:chExt cx="502920" cy="265430"/>
          </a:xfrm>
          <a:solidFill>
            <a:srgbClr val="C4936A"/>
          </a:solidFill>
        </p:grpSpPr>
        <p:sp>
          <p:nvSpPr>
            <p:cNvPr id="43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"/>
          <p:cNvGrpSpPr/>
          <p:nvPr/>
        </p:nvGrpSpPr>
        <p:grpSpPr>
          <a:xfrm rot="10800000">
            <a:off x="7392876" y="5871282"/>
            <a:ext cx="502920" cy="265430"/>
            <a:chOff x="370331" y="553212"/>
            <a:chExt cx="502920" cy="265430"/>
          </a:xfrm>
          <a:solidFill>
            <a:srgbClr val="C4936A"/>
          </a:solidFill>
        </p:grpSpPr>
        <p:sp>
          <p:nvSpPr>
            <p:cNvPr id="46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75" t="60689" r="68275" b="-60689"/>
          <a:stretch/>
        </p:blipFill>
        <p:spPr>
          <a:xfrm rot="16200000">
            <a:off x="9924942" y="6346522"/>
            <a:ext cx="5135120" cy="28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31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095" y="406806"/>
            <a:ext cx="835991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EC5538"/>
                </a:solidFill>
                <a:latin typeface="Arial Narrow" panose="020B0606020202030204" pitchFamily="34" charset="0"/>
              </a:rPr>
              <a:t>Сельская агломерация п. Усть-Ордынский</a:t>
            </a:r>
          </a:p>
          <a:p>
            <a:endParaRPr lang="ru-RU" sz="3000" b="1" dirty="0">
              <a:solidFill>
                <a:srgbClr val="EC5538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49655" y="4647328"/>
            <a:ext cx="26909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EC5538"/>
                </a:solidFill>
                <a:latin typeface="Arial Narrow" panose="020B0606020202030204" pitchFamily="34" charset="0"/>
              </a:rPr>
              <a:t>ИТОГО, в млн.руб.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ФБ – 3 502</a:t>
            </a:r>
            <a:r>
              <a:rPr lang="en-US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,</a:t>
            </a: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ОБ – 5 175</a:t>
            </a:r>
            <a:r>
              <a:rPr lang="en-US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,</a:t>
            </a: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МБ – 386</a:t>
            </a:r>
            <a:r>
              <a:rPr lang="en-US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,</a:t>
            </a: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Внб – </a:t>
            </a:r>
            <a:r>
              <a:rPr lang="en-US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0,</a:t>
            </a:r>
            <a:r>
              <a:rPr lang="ru-RU" sz="1600" b="1" dirty="0">
                <a:solidFill>
                  <a:srgbClr val="613628"/>
                </a:solidFill>
                <a:latin typeface="Arial Narrow" panose="020B0606020202030204" pitchFamily="34" charset="0"/>
              </a:rPr>
              <a:t>0</a:t>
            </a:r>
          </a:p>
        </p:txBody>
      </p:sp>
      <p:sp>
        <p:nvSpPr>
          <p:cNvPr id="15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8006892" y="6346109"/>
            <a:ext cx="55046" cy="18002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8006892" y="5271908"/>
            <a:ext cx="55046" cy="18002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7994609" y="5606958"/>
            <a:ext cx="55046" cy="18002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7994609" y="6008648"/>
            <a:ext cx="55046" cy="18002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9643501" y="5475648"/>
            <a:ext cx="55046" cy="71302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81545" y="1079125"/>
          <a:ext cx="6986550" cy="559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126773" y="998250"/>
            <a:ext cx="3834581" cy="454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EC5538"/>
                </a:solidFill>
                <a:latin typeface="Arial Narrow" panose="020B0606020202030204" pitchFamily="34" charset="0"/>
              </a:rPr>
              <a:t>Потребность, в млн.руб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56582" y="5686900"/>
            <a:ext cx="1039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EC5538"/>
                </a:solidFill>
                <a:latin typeface="Arial" panose="020B0604020202020204" pitchFamily="34" charset="0"/>
              </a:rPr>
              <a:t>9 064</a:t>
            </a:r>
            <a:r>
              <a:rPr lang="en-US" sz="2000" b="1" dirty="0">
                <a:solidFill>
                  <a:srgbClr val="EC5538"/>
                </a:solidFill>
                <a:latin typeface="Arial" panose="020B0604020202020204" pitchFamily="34" charset="0"/>
              </a:rPr>
              <a:t>,</a:t>
            </a:r>
            <a:r>
              <a:rPr lang="ru-RU" sz="2000" b="1" dirty="0">
                <a:solidFill>
                  <a:srgbClr val="EC5538"/>
                </a:solidFill>
                <a:latin typeface="Arial" panose="020B0604020202020204" pitchFamily="34" charset="0"/>
              </a:rPr>
              <a:t>2</a:t>
            </a:r>
            <a:endParaRPr lang="ru-RU" sz="2000" dirty="0">
              <a:solidFill>
                <a:srgbClr val="EC5538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5334A09-4396-4162-BEF6-849BA5DB5C37}"/>
              </a:ext>
            </a:extLst>
          </p:cNvPr>
          <p:cNvCxnSpPr/>
          <p:nvPr/>
        </p:nvCxnSpPr>
        <p:spPr>
          <a:xfrm flipH="1">
            <a:off x="9833036" y="6008648"/>
            <a:ext cx="950330" cy="1"/>
          </a:xfrm>
          <a:prstGeom prst="line">
            <a:avLst/>
          </a:prstGeom>
          <a:ln w="12700">
            <a:solidFill>
              <a:srgbClr val="E74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object 4"/>
          <p:cNvGrpSpPr/>
          <p:nvPr/>
        </p:nvGrpSpPr>
        <p:grpSpPr>
          <a:xfrm rot="16200000">
            <a:off x="233888" y="575699"/>
            <a:ext cx="502920" cy="265430"/>
            <a:chOff x="370331" y="553212"/>
            <a:chExt cx="502920" cy="265430"/>
          </a:xfrm>
        </p:grpSpPr>
        <p:sp>
          <p:nvSpPr>
            <p:cNvPr id="25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7" name="Диаграмма 26"/>
          <p:cNvGraphicFramePr>
            <a:graphicFrameLocks/>
          </p:cNvGraphicFramePr>
          <p:nvPr/>
        </p:nvGraphicFramePr>
        <p:xfrm>
          <a:off x="6226629" y="1114328"/>
          <a:ext cx="5217631" cy="341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4484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6132025" y="296928"/>
          <a:ext cx="6335487" cy="645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object 4"/>
          <p:cNvGrpSpPr/>
          <p:nvPr/>
        </p:nvGrpSpPr>
        <p:grpSpPr>
          <a:xfrm rot="16200000">
            <a:off x="6982789" y="1447265"/>
            <a:ext cx="502920" cy="265430"/>
            <a:chOff x="370331" y="553212"/>
            <a:chExt cx="502920" cy="265430"/>
          </a:xfrm>
        </p:grpSpPr>
        <p:sp>
          <p:nvSpPr>
            <p:cNvPr id="9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366964" y="1308220"/>
            <a:ext cx="925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D5539"/>
                </a:solidFill>
                <a:latin typeface="Arial Narrow" panose="020B0606020202030204" pitchFamily="34" charset="0"/>
              </a:rPr>
              <a:t>ПТ: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1934979" y="205460"/>
          <a:ext cx="4197046" cy="575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85184" y="1258478"/>
            <a:ext cx="1157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D5539"/>
                </a:solidFill>
                <a:latin typeface="Arial Narrow" panose="020B0606020202030204" pitchFamily="34" charset="0"/>
              </a:rPr>
              <a:t>ОНП: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1281" y="175263"/>
            <a:ext cx="63644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ED5539"/>
                </a:solidFill>
                <a:latin typeface="Arial Narrow" panose="020B0606020202030204" pitchFamily="34" charset="0"/>
              </a:rPr>
              <a:t>Финансовое обеспечение, в млн. руб. </a:t>
            </a:r>
          </a:p>
        </p:txBody>
      </p:sp>
      <p:grpSp>
        <p:nvGrpSpPr>
          <p:cNvPr id="15" name="object 4"/>
          <p:cNvGrpSpPr/>
          <p:nvPr/>
        </p:nvGrpSpPr>
        <p:grpSpPr>
          <a:xfrm>
            <a:off x="354330" y="446166"/>
            <a:ext cx="502920" cy="265430"/>
            <a:chOff x="370331" y="553212"/>
            <a:chExt cx="502920" cy="265430"/>
          </a:xfrm>
        </p:grpSpPr>
        <p:sp>
          <p:nvSpPr>
            <p:cNvPr id="16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4"/>
          <p:cNvGrpSpPr/>
          <p:nvPr/>
        </p:nvGrpSpPr>
        <p:grpSpPr>
          <a:xfrm rot="16200000">
            <a:off x="698025" y="1377223"/>
            <a:ext cx="502920" cy="265430"/>
            <a:chOff x="370331" y="553212"/>
            <a:chExt cx="502920" cy="265430"/>
          </a:xfrm>
        </p:grpSpPr>
        <p:sp>
          <p:nvSpPr>
            <p:cNvPr id="19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4"/>
          <p:cNvGrpSpPr/>
          <p:nvPr/>
        </p:nvGrpSpPr>
        <p:grpSpPr>
          <a:xfrm rot="16200000">
            <a:off x="692056" y="6280351"/>
            <a:ext cx="502920" cy="265430"/>
            <a:chOff x="370331" y="553212"/>
            <a:chExt cx="502920" cy="265430"/>
          </a:xfrm>
        </p:grpSpPr>
        <p:sp>
          <p:nvSpPr>
            <p:cNvPr id="22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Текст 1"/>
          <p:cNvSpPr txBox="1">
            <a:spLocks/>
          </p:cNvSpPr>
          <p:nvPr/>
        </p:nvSpPr>
        <p:spPr>
          <a:xfrm>
            <a:off x="1085184" y="6216208"/>
            <a:ext cx="2723237" cy="53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04E38"/>
                </a:solidFill>
                <a:latin typeface="Arial Narrow" panose="020B0606020202030204" pitchFamily="34" charset="0"/>
              </a:rPr>
              <a:t>ИТОГО: 6</a:t>
            </a:r>
            <a:r>
              <a:rPr lang="en-US" b="1" dirty="0">
                <a:solidFill>
                  <a:srgbClr val="F04E38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04E38"/>
                </a:solidFill>
                <a:latin typeface="Arial Narrow" panose="020B0606020202030204" pitchFamily="34" charset="0"/>
              </a:rPr>
              <a:t>489,</a:t>
            </a:r>
            <a:r>
              <a:rPr lang="en-US" b="1" dirty="0">
                <a:solidFill>
                  <a:srgbClr val="F04E38"/>
                </a:solidFill>
                <a:latin typeface="Arial Narrow" panose="020B0606020202030204" pitchFamily="34" charset="0"/>
              </a:rPr>
              <a:t>5</a:t>
            </a:r>
            <a:endParaRPr lang="ru-RU" b="1" dirty="0">
              <a:solidFill>
                <a:srgbClr val="F04E38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5" name="object 4"/>
          <p:cNvGrpSpPr/>
          <p:nvPr/>
        </p:nvGrpSpPr>
        <p:grpSpPr>
          <a:xfrm rot="16200000">
            <a:off x="6988885" y="6274255"/>
            <a:ext cx="502920" cy="265430"/>
            <a:chOff x="370331" y="553212"/>
            <a:chExt cx="502920" cy="265430"/>
          </a:xfrm>
        </p:grpSpPr>
        <p:sp>
          <p:nvSpPr>
            <p:cNvPr id="26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Текст 1"/>
          <p:cNvSpPr txBox="1">
            <a:spLocks/>
          </p:cNvSpPr>
          <p:nvPr/>
        </p:nvSpPr>
        <p:spPr>
          <a:xfrm>
            <a:off x="7360995" y="6216208"/>
            <a:ext cx="2723237" cy="53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04E38"/>
                </a:solidFill>
                <a:latin typeface="Arial Narrow" panose="020B0606020202030204" pitchFamily="34" charset="0"/>
              </a:rPr>
              <a:t>ИТОГО: 2</a:t>
            </a:r>
            <a:r>
              <a:rPr lang="en-US" b="1" dirty="0">
                <a:solidFill>
                  <a:srgbClr val="F04E38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04E38"/>
                </a:solidFill>
                <a:latin typeface="Arial Narrow" panose="020B0606020202030204" pitchFamily="34" charset="0"/>
              </a:rPr>
              <a:t>574,4</a:t>
            </a:r>
          </a:p>
        </p:txBody>
      </p:sp>
    </p:spTree>
    <p:extLst>
      <p:ext uri="{BB962C8B-B14F-4D97-AF65-F5344CB8AC3E}">
        <p14:creationId xmlns:p14="http://schemas.microsoft.com/office/powerpoint/2010/main" val="4113772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856945" y="287132"/>
            <a:ext cx="9641722" cy="1109867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E74B36"/>
                </a:solidFill>
                <a:latin typeface="Arial Narrow" panose="020B0606020202030204" pitchFamily="34" charset="0"/>
              </a:rPr>
              <a:t>Инвестиционные проекты на территории Сельской агломерации (п. Усть-Ордынский)</a:t>
            </a:r>
          </a:p>
          <a:p>
            <a:endParaRPr lang="ru-RU" sz="3000" b="1" dirty="0">
              <a:solidFill>
                <a:srgbClr val="E74B36"/>
              </a:solidFill>
              <a:latin typeface="Arial Narrow" panose="020B0606020202030204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89847" y="2697277"/>
            <a:ext cx="2065867" cy="622025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800968" y="2838329"/>
            <a:ext cx="188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5F3528"/>
                </a:solidFill>
                <a:latin typeface="Times New Roman" panose="02020603050405020304" pitchFamily="18" charset="0"/>
              </a:rPr>
              <a:t>ИНВЕСТОРЫ</a:t>
            </a: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79707" y="1520379"/>
            <a:ext cx="3373181" cy="741134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90666" y="3734270"/>
            <a:ext cx="4707466" cy="622025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02671" y="1598558"/>
            <a:ext cx="3570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ИП глава КФХ </a:t>
            </a:r>
            <a:r>
              <a:rPr lang="ru-RU" b="1" dirty="0" err="1">
                <a:solidFill>
                  <a:srgbClr val="E74B36"/>
                </a:solidFill>
                <a:latin typeface="Times New Roman" panose="02020603050405020304" pitchFamily="18" charset="0"/>
              </a:rPr>
              <a:t>Шадгаров</a:t>
            </a:r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 А.П. </a:t>
            </a:r>
            <a:b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</a:br>
            <a:r>
              <a:rPr lang="ru-RU" sz="1400" i="1" dirty="0">
                <a:solidFill>
                  <a:srgbClr val="5F3528"/>
                </a:solidFill>
                <a:latin typeface="Times New Roman" panose="02020603050405020304" pitchFamily="18" charset="0"/>
              </a:rPr>
              <a:t>(ИНН 850601091302)</a:t>
            </a:r>
            <a:endParaRPr lang="ru-RU" sz="1400" i="1" dirty="0">
              <a:solidFill>
                <a:srgbClr val="5F3528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07640" y="2697577"/>
            <a:ext cx="3373181" cy="741134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30764" y="1542253"/>
            <a:ext cx="3373181" cy="741134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52738" y="1520379"/>
            <a:ext cx="3373181" cy="741134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734569" y="1610193"/>
            <a:ext cx="3291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 ИП глава КФХ Балтаев С.А. </a:t>
            </a:r>
            <a:b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</a:br>
            <a:r>
              <a:rPr lang="ru-RU" sz="1400" i="1" dirty="0">
                <a:solidFill>
                  <a:srgbClr val="5F3528"/>
                </a:solidFill>
                <a:latin typeface="Times New Roman" panose="02020603050405020304" pitchFamily="18" charset="0"/>
              </a:rPr>
              <a:t>(ИНН 850602095902)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194919" y="2799137"/>
            <a:ext cx="2370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ИП Маточкина И.А. </a:t>
            </a:r>
            <a:b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</a:br>
            <a:r>
              <a:rPr lang="ru-RU" sz="1400" i="1" dirty="0">
                <a:solidFill>
                  <a:srgbClr val="5F3528"/>
                </a:solidFill>
                <a:latin typeface="Times New Roman" panose="02020603050405020304" pitchFamily="18" charset="0"/>
              </a:rPr>
              <a:t>(ИНН 85061308436)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434362" y="3748748"/>
            <a:ext cx="4707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ООО «Окружные коммунальные системы» </a:t>
            </a:r>
            <a:br>
              <a:rPr lang="ru-RU" b="1" dirty="0">
                <a:solidFill>
                  <a:srgbClr val="5F3528"/>
                </a:solidFill>
                <a:latin typeface="Times New Roman" panose="02020603050405020304" pitchFamily="18" charset="0"/>
              </a:rPr>
            </a:br>
            <a:r>
              <a:rPr lang="ru-RU" sz="1400" b="1" dirty="0">
                <a:solidFill>
                  <a:srgbClr val="5F3528"/>
                </a:solidFill>
                <a:latin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5F3528"/>
                </a:solidFill>
                <a:latin typeface="Times New Roman" panose="02020603050405020304" pitchFamily="18" charset="0"/>
              </a:rPr>
              <a:t>(ИНН 3849036789)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621964" y="4711196"/>
            <a:ext cx="2065867" cy="622025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30764" y="2658971"/>
            <a:ext cx="3373181" cy="741134"/>
          </a:xfrm>
          <a:prstGeom prst="roundRect">
            <a:avLst/>
          </a:prstGeom>
          <a:solidFill>
            <a:srgbClr val="FEFEFE">
              <a:alpha val="55000"/>
            </a:srgbClr>
          </a:solidFill>
          <a:ln w="38100">
            <a:solidFill>
              <a:srgbClr val="CD9B6A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218522" y="2745996"/>
            <a:ext cx="1997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ИП Хадеева С.В. </a:t>
            </a:r>
            <a:b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</a:br>
            <a:r>
              <a:rPr lang="ru-RU" sz="1400" i="1" dirty="0">
                <a:solidFill>
                  <a:srgbClr val="5F3528"/>
                </a:solidFill>
                <a:latin typeface="Times New Roman" panose="02020603050405020304" pitchFamily="18" charset="0"/>
              </a:rPr>
              <a:t>(ИНН 850602172875)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704596" y="4729820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ООО «Надежда» </a:t>
            </a:r>
            <a:b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</a:br>
            <a:r>
              <a:rPr lang="ru-RU" sz="1400" i="1" dirty="0">
                <a:solidFill>
                  <a:srgbClr val="5F3528"/>
                </a:solidFill>
                <a:latin typeface="Times New Roman" panose="02020603050405020304" pitchFamily="18" charset="0"/>
              </a:rPr>
              <a:t>(ИНН 3808194539)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48896" y="1610194"/>
            <a:ext cx="3175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  <a:t>ИП глава КФХ Балтаев А.А.</a:t>
            </a:r>
            <a:br>
              <a:rPr lang="ru-RU" b="1" dirty="0">
                <a:solidFill>
                  <a:srgbClr val="E74B36"/>
                </a:solidFill>
                <a:latin typeface="Times New Roman" panose="02020603050405020304" pitchFamily="18" charset="0"/>
              </a:rPr>
            </a:br>
            <a:r>
              <a:rPr lang="ru-RU" sz="1400" dirty="0">
                <a:solidFill>
                  <a:srgbClr val="5F3528"/>
                </a:solidFill>
                <a:latin typeface="Times New Roman" panose="02020603050405020304" pitchFamily="18" charset="0"/>
              </a:rPr>
              <a:t>(ИНН 850602107322)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5675567" y="2266766"/>
            <a:ext cx="2239" cy="433324"/>
          </a:xfrm>
          <a:prstGeom prst="line">
            <a:avLst/>
          </a:prstGeom>
          <a:ln>
            <a:solidFill>
              <a:srgbClr val="5F3528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6870525" y="2384892"/>
            <a:ext cx="809169" cy="499121"/>
          </a:xfrm>
          <a:prstGeom prst="line">
            <a:avLst/>
          </a:prstGeom>
          <a:ln>
            <a:solidFill>
              <a:srgbClr val="5F3528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22" idx="1"/>
          </p:cNvCxnSpPr>
          <p:nvPr/>
        </p:nvCxnSpPr>
        <p:spPr>
          <a:xfrm flipH="1" flipV="1">
            <a:off x="6818359" y="3067436"/>
            <a:ext cx="789281" cy="708"/>
          </a:xfrm>
          <a:prstGeom prst="line">
            <a:avLst/>
          </a:prstGeom>
          <a:ln>
            <a:solidFill>
              <a:srgbClr val="5F3528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3917658" y="2316034"/>
            <a:ext cx="698915" cy="567979"/>
          </a:xfrm>
          <a:prstGeom prst="line">
            <a:avLst/>
          </a:prstGeom>
          <a:ln>
            <a:solidFill>
              <a:srgbClr val="5F3528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 flipV="1">
            <a:off x="3912889" y="3058123"/>
            <a:ext cx="721398" cy="6681"/>
          </a:xfrm>
          <a:prstGeom prst="line">
            <a:avLst/>
          </a:prstGeom>
          <a:ln>
            <a:solidFill>
              <a:srgbClr val="5F3528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8098132" y="4834795"/>
            <a:ext cx="3321742" cy="1499400"/>
          </a:xfrm>
          <a:prstGeom prst="ellipse">
            <a:avLst/>
          </a:prstGeom>
          <a:noFill/>
          <a:ln w="57150">
            <a:solidFill>
              <a:srgbClr val="C493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9070204" y="5524540"/>
            <a:ext cx="9717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5F3528"/>
                </a:solidFill>
                <a:latin typeface="Arial Narrow" panose="020B0606020202030204" pitchFamily="34" charset="0"/>
              </a:rPr>
              <a:t>303,9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8466021" y="5065627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EC5538"/>
                </a:solidFill>
                <a:latin typeface="Arial Narrow" panose="020B0606020202030204" pitchFamily="34" charset="0"/>
              </a:rPr>
              <a:t>ИТОГО, в млн.</a:t>
            </a:r>
            <a:r>
              <a:rPr lang="en-US" sz="2400" b="1" dirty="0">
                <a:solidFill>
                  <a:srgbClr val="EC5538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rgbClr val="EC5538"/>
                </a:solidFill>
                <a:latin typeface="Arial Narrow" panose="020B0606020202030204" pitchFamily="34" charset="0"/>
              </a:rPr>
              <a:t>руб.</a:t>
            </a:r>
          </a:p>
        </p:txBody>
      </p:sp>
      <p:grpSp>
        <p:nvGrpSpPr>
          <p:cNvPr id="77" name="object 4"/>
          <p:cNvGrpSpPr/>
          <p:nvPr/>
        </p:nvGrpSpPr>
        <p:grpSpPr>
          <a:xfrm rot="16200000">
            <a:off x="235673" y="557369"/>
            <a:ext cx="502920" cy="265430"/>
            <a:chOff x="370331" y="553212"/>
            <a:chExt cx="502920" cy="265430"/>
          </a:xfrm>
        </p:grpSpPr>
        <p:sp>
          <p:nvSpPr>
            <p:cNvPr id="78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81" name="Прямая соединительная линия 80"/>
          <p:cNvCxnSpPr/>
          <p:nvPr/>
        </p:nvCxnSpPr>
        <p:spPr>
          <a:xfrm flipH="1">
            <a:off x="5654897" y="3292652"/>
            <a:ext cx="2239" cy="433324"/>
          </a:xfrm>
          <a:prstGeom prst="line">
            <a:avLst/>
          </a:prstGeom>
          <a:ln>
            <a:solidFill>
              <a:srgbClr val="5F3528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634045" y="4377413"/>
            <a:ext cx="8944" cy="311011"/>
          </a:xfrm>
          <a:prstGeom prst="line">
            <a:avLst/>
          </a:prstGeom>
          <a:ln>
            <a:solidFill>
              <a:srgbClr val="5F3528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73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208867" y="1015095"/>
          <a:ext cx="9220199" cy="5889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56945" y="1384427"/>
            <a:ext cx="3142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  <a:t>Развитие семейной молочной </a:t>
            </a:r>
            <a:b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  <a:t>животноводческой фермы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6945" y="2882761"/>
            <a:ext cx="3703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  <a:t>Развитие централизованных систем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6945" y="3372993"/>
            <a:ext cx="3091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  <a:t>Модернизация оборудования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6945" y="2133594"/>
            <a:ext cx="2805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  <a:t>Развитие семейной </a:t>
            </a:r>
            <a:b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  <a:t>животноводческой фермы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56945" y="1015095"/>
            <a:ext cx="276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>
                <a:solidFill>
                  <a:srgbClr val="5F3528"/>
                </a:solidFill>
                <a:latin typeface="Times New Roman" panose="02020603050405020304" pitchFamily="18" charset="0"/>
              </a:rPr>
              <a:t>Создание и развитие КФХ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56945" y="249053"/>
            <a:ext cx="44326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E74B36"/>
                </a:solidFill>
                <a:latin typeface="Arial Narrow" panose="020B0606020202030204" pitchFamily="34" charset="0"/>
              </a:rPr>
              <a:t>Инвестиционные проекты </a:t>
            </a:r>
            <a:endParaRPr lang="ru-RU" sz="3000" dirty="0"/>
          </a:p>
        </p:txBody>
      </p:sp>
      <p:grpSp>
        <p:nvGrpSpPr>
          <p:cNvPr id="17" name="object 4"/>
          <p:cNvGrpSpPr/>
          <p:nvPr/>
        </p:nvGrpSpPr>
        <p:grpSpPr>
          <a:xfrm>
            <a:off x="347499" y="497305"/>
            <a:ext cx="502920" cy="265430"/>
            <a:chOff x="370331" y="553212"/>
            <a:chExt cx="502920" cy="265430"/>
          </a:xfrm>
        </p:grpSpPr>
        <p:sp>
          <p:nvSpPr>
            <p:cNvPr id="18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solidFill>
              <a:srgbClr val="EDD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4"/>
          <p:cNvGrpSpPr/>
          <p:nvPr/>
        </p:nvGrpSpPr>
        <p:grpSpPr>
          <a:xfrm rot="16200000">
            <a:off x="658657" y="1111827"/>
            <a:ext cx="251460" cy="145116"/>
            <a:chOff x="370331" y="553212"/>
            <a:chExt cx="502920" cy="265430"/>
          </a:xfrm>
          <a:solidFill>
            <a:srgbClr val="E74B36"/>
          </a:solidFill>
        </p:grpSpPr>
        <p:sp>
          <p:nvSpPr>
            <p:cNvPr id="21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4"/>
          <p:cNvGrpSpPr/>
          <p:nvPr/>
        </p:nvGrpSpPr>
        <p:grpSpPr>
          <a:xfrm rot="16200000">
            <a:off x="658692" y="1502200"/>
            <a:ext cx="251460" cy="145116"/>
            <a:chOff x="370331" y="553212"/>
            <a:chExt cx="502920" cy="265430"/>
          </a:xfrm>
          <a:solidFill>
            <a:srgbClr val="E74B36"/>
          </a:solidFill>
        </p:grpSpPr>
        <p:sp>
          <p:nvSpPr>
            <p:cNvPr id="24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4"/>
          <p:cNvGrpSpPr/>
          <p:nvPr/>
        </p:nvGrpSpPr>
        <p:grpSpPr>
          <a:xfrm rot="16200000">
            <a:off x="655394" y="2263366"/>
            <a:ext cx="251460" cy="145116"/>
            <a:chOff x="370331" y="553212"/>
            <a:chExt cx="502920" cy="265430"/>
          </a:xfrm>
          <a:solidFill>
            <a:srgbClr val="E74B36"/>
          </a:solidFill>
        </p:grpSpPr>
        <p:sp>
          <p:nvSpPr>
            <p:cNvPr id="27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4"/>
          <p:cNvGrpSpPr/>
          <p:nvPr/>
        </p:nvGrpSpPr>
        <p:grpSpPr>
          <a:xfrm rot="16200000">
            <a:off x="658727" y="3001238"/>
            <a:ext cx="251460" cy="145116"/>
            <a:chOff x="370331" y="553212"/>
            <a:chExt cx="502920" cy="265430"/>
          </a:xfrm>
          <a:solidFill>
            <a:srgbClr val="E74B36"/>
          </a:solidFill>
        </p:grpSpPr>
        <p:sp>
          <p:nvSpPr>
            <p:cNvPr id="30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4"/>
          <p:cNvGrpSpPr/>
          <p:nvPr/>
        </p:nvGrpSpPr>
        <p:grpSpPr>
          <a:xfrm rot="16200000">
            <a:off x="658657" y="3484201"/>
            <a:ext cx="251460" cy="145116"/>
            <a:chOff x="370331" y="553212"/>
            <a:chExt cx="502920" cy="265430"/>
          </a:xfrm>
          <a:solidFill>
            <a:srgbClr val="E74B36"/>
          </a:solidFill>
        </p:grpSpPr>
        <p:sp>
          <p:nvSpPr>
            <p:cNvPr id="33" name="object 5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245364" y="126491"/>
                  </a:lnTo>
                  <a:lnTo>
                    <a:pt x="0" y="0"/>
                  </a:lnTo>
                  <a:lnTo>
                    <a:pt x="0" y="126491"/>
                  </a:lnTo>
                  <a:lnTo>
                    <a:pt x="245364" y="252983"/>
                  </a:lnTo>
                  <a:lnTo>
                    <a:pt x="490728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6"/>
            <p:cNvSpPr/>
            <p:nvPr/>
          </p:nvSpPr>
          <p:spPr>
            <a:xfrm>
              <a:off x="376427" y="559308"/>
              <a:ext cx="490855" cy="253365"/>
            </a:xfrm>
            <a:custGeom>
              <a:avLst/>
              <a:gdLst/>
              <a:ahLst/>
              <a:cxnLst/>
              <a:rect l="l" t="t" r="r" b="b"/>
              <a:pathLst>
                <a:path w="490855" h="253365">
                  <a:moveTo>
                    <a:pt x="490728" y="0"/>
                  </a:moveTo>
                  <a:lnTo>
                    <a:pt x="490728" y="126491"/>
                  </a:lnTo>
                  <a:lnTo>
                    <a:pt x="245364" y="252983"/>
                  </a:lnTo>
                  <a:lnTo>
                    <a:pt x="0" y="126491"/>
                  </a:lnTo>
                  <a:lnTo>
                    <a:pt x="0" y="0"/>
                  </a:lnTo>
                  <a:lnTo>
                    <a:pt x="245364" y="126491"/>
                  </a:lnTo>
                  <a:lnTo>
                    <a:pt x="490728" y="0"/>
                  </a:lnTo>
                  <a:close/>
                </a:path>
              </a:pathLst>
            </a:custGeom>
            <a:grpFill/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093277" y="2030758"/>
            <a:ext cx="716692" cy="333632"/>
          </a:xfrm>
          <a:prstGeom prst="rect">
            <a:avLst/>
          </a:prstGeom>
          <a:solidFill>
            <a:srgbClr val="FEFE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988996" y="2042420"/>
            <a:ext cx="820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4E5D72"/>
                </a:solidFill>
                <a:latin typeface="Arial Narrow" panose="020B0606020202030204" pitchFamily="34" charset="0"/>
              </a:rPr>
              <a:t>35,4</a:t>
            </a:r>
          </a:p>
          <a:p>
            <a:endParaRPr lang="ru-RU" sz="1600" dirty="0">
              <a:solidFill>
                <a:srgbClr val="4E5D72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3234" y="5561954"/>
            <a:ext cx="21836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EC5538"/>
                </a:solidFill>
                <a:latin typeface="Arial Narrow" panose="020B0606020202030204" pitchFamily="34" charset="0"/>
              </a:rPr>
              <a:t>ИТОГО, в млн.</a:t>
            </a:r>
            <a:r>
              <a:rPr lang="en-US" sz="2000" b="1" dirty="0">
                <a:solidFill>
                  <a:srgbClr val="EC5538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rgbClr val="EC5538"/>
                </a:solidFill>
                <a:latin typeface="Arial Narrow" panose="020B0606020202030204" pitchFamily="34" charset="0"/>
              </a:rPr>
              <a:t>руб.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1159" y="5992263"/>
            <a:ext cx="9717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5F3528"/>
                </a:solidFill>
                <a:latin typeface="Arial Narrow" panose="020B0606020202030204" pitchFamily="34" charset="0"/>
              </a:rPr>
              <a:t>303,9</a:t>
            </a:r>
          </a:p>
        </p:txBody>
      </p:sp>
    </p:spTree>
    <p:extLst>
      <p:ext uri="{BB962C8B-B14F-4D97-AF65-F5344CB8AC3E}">
        <p14:creationId xmlns:p14="http://schemas.microsoft.com/office/powerpoint/2010/main" val="91306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86F99-EAC1-4028-971E-69F66E90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52" y="212822"/>
            <a:ext cx="10250201" cy="759381"/>
          </a:xfrm>
        </p:spPr>
        <p:txBody>
          <a:bodyPr>
            <a:no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/>
              </a:rPr>
              <a:t>Дмитрий Патрушев открыл День сельского хозяйства в рамках Форума национальных достижений на выставке «Россия»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49A2-D23E-42C5-A580-910386118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551" y="217448"/>
            <a:ext cx="1056837" cy="462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616" y="1329338"/>
            <a:ext cx="103566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с 2000 года производство продукции сельского хозяйства выросло на 87%. </a:t>
            </a:r>
          </a:p>
          <a:p>
            <a:endParaRPr lang="ru-RU" b="0" i="0" dirty="0">
              <a:solidFill>
                <a:srgbClr val="212125"/>
              </a:solidFill>
              <a:effectLst/>
              <a:latin typeface="Roboto" panose="02000000000000000000" pitchFamily="2" charset="0"/>
            </a:endParaRPr>
          </a:p>
          <a:p>
            <a:r>
              <a:rPr lang="ru-RU" dirty="0">
                <a:solidFill>
                  <a:srgbClr val="212125"/>
                </a:solidFill>
                <a:latin typeface="Roboto" panose="02000000000000000000" pitchFamily="2" charset="0"/>
              </a:rPr>
              <a:t>Достигнута п</a:t>
            </a:r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родовольственная самодостаточность России </a:t>
            </a:r>
          </a:p>
          <a:p>
            <a:endParaRPr lang="ru-RU" dirty="0">
              <a:solidFill>
                <a:srgbClr val="212125"/>
              </a:solidFill>
              <a:latin typeface="Roboto" panose="02000000000000000000" pitchFamily="2" charset="0"/>
            </a:endParaRPr>
          </a:p>
          <a:p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В 2000 году экспортная выручка составила 1,4 млрд долларов, а в 2023 году – превысила 45 млрд долларов.</a:t>
            </a:r>
          </a:p>
          <a:p>
            <a:endParaRPr lang="ru-RU" dirty="0">
              <a:solidFill>
                <a:srgbClr val="212125"/>
              </a:solidFill>
              <a:latin typeface="Roboto" panose="02000000000000000000" pitchFamily="2" charset="0"/>
            </a:endParaRPr>
          </a:p>
          <a:p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 В 2000 году самообеспеченность мясом и мясными продуктами составляла всего 67%, при этом почти 60% мяса было от хозяйств населения. </a:t>
            </a:r>
          </a:p>
          <a:p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С 2022 года Россия вышла на стопроцентную обеспеченность, причем 85% объема даёт организованный промышленный сектор. \</a:t>
            </a:r>
          </a:p>
          <a:p>
            <a:endParaRPr lang="ru-RU" dirty="0">
              <a:solidFill>
                <a:srgbClr val="212125"/>
              </a:solidFill>
              <a:latin typeface="Roboto" panose="02000000000000000000" pitchFamily="2" charset="0"/>
            </a:endParaRPr>
          </a:p>
          <a:p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 с 2020 года на госпрограмму «Комплексное развитие сельских территорий» направлено 250 млрд рублей. </a:t>
            </a:r>
          </a:p>
          <a:p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Обновлено почти 4 тыс. социальных объектов и 1,5 тыс. километров дорог.</a:t>
            </a:r>
          </a:p>
          <a:p>
            <a:r>
              <a:rPr lang="ru-RU" b="0" i="0" dirty="0">
                <a:solidFill>
                  <a:srgbClr val="212125"/>
                </a:solidFill>
                <a:effectLst/>
                <a:latin typeface="Roboto" panose="02000000000000000000" pitchFamily="2" charset="0"/>
              </a:rPr>
              <a:t>Реализовано более 12 тыс. проектов благоустройства, введено почти 9 млн кв. м жилья. Общий охват мероприятиями госпрограммы составил порядка 12 млн человек.</a:t>
            </a:r>
            <a:endParaRPr lang="ru-RU" b="1" dirty="0">
              <a:solidFill>
                <a:srgbClr val="5F3427"/>
              </a:solidFill>
            </a:endParaRPr>
          </a:p>
        </p:txBody>
      </p:sp>
      <p:sp>
        <p:nvSpPr>
          <p:cNvPr id="20" name="Нашивка 39">
            <a:extLst>
              <a:ext uri="{FF2B5EF4-FFF2-40B4-BE49-F238E27FC236}">
                <a16:creationId xmlns:a16="http://schemas.microsoft.com/office/drawing/2014/main" id="{06C0E577-6880-D873-0AF8-57172C41E976}"/>
              </a:ext>
            </a:extLst>
          </p:cNvPr>
          <p:cNvSpPr/>
          <p:nvPr/>
        </p:nvSpPr>
        <p:spPr>
          <a:xfrm>
            <a:off x="363990" y="1329338"/>
            <a:ext cx="181958" cy="423072"/>
          </a:xfrm>
          <a:prstGeom prst="chevron">
            <a:avLst/>
          </a:prstGeom>
          <a:solidFill>
            <a:srgbClr val="EC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6BFC398-FB17-A255-6C9F-005ABC22E936}"/>
              </a:ext>
            </a:extLst>
          </p:cNvPr>
          <p:cNvCxnSpPr>
            <a:cxnSpLocks/>
          </p:cNvCxnSpPr>
          <p:nvPr/>
        </p:nvCxnSpPr>
        <p:spPr>
          <a:xfrm>
            <a:off x="363990" y="972203"/>
            <a:ext cx="6985716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Нашивка 39">
            <a:extLst>
              <a:ext uri="{FF2B5EF4-FFF2-40B4-BE49-F238E27FC236}">
                <a16:creationId xmlns:a16="http://schemas.microsoft.com/office/drawing/2014/main" id="{C0E49B9A-0323-0FC9-DFE8-3DFBC19BAAD0}"/>
              </a:ext>
            </a:extLst>
          </p:cNvPr>
          <p:cNvSpPr/>
          <p:nvPr/>
        </p:nvSpPr>
        <p:spPr>
          <a:xfrm>
            <a:off x="340942" y="1827362"/>
            <a:ext cx="181958" cy="423072"/>
          </a:xfrm>
          <a:prstGeom prst="chevron">
            <a:avLst/>
          </a:prstGeom>
          <a:solidFill>
            <a:srgbClr val="EC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Нашивка 39">
            <a:extLst>
              <a:ext uri="{FF2B5EF4-FFF2-40B4-BE49-F238E27FC236}">
                <a16:creationId xmlns:a16="http://schemas.microsoft.com/office/drawing/2014/main" id="{69BF41CC-95BB-B1FE-46BC-58E242F58B3E}"/>
              </a:ext>
            </a:extLst>
          </p:cNvPr>
          <p:cNvSpPr/>
          <p:nvPr/>
        </p:nvSpPr>
        <p:spPr>
          <a:xfrm>
            <a:off x="353642" y="2410463"/>
            <a:ext cx="181958" cy="423072"/>
          </a:xfrm>
          <a:prstGeom prst="chevron">
            <a:avLst/>
          </a:prstGeom>
          <a:solidFill>
            <a:srgbClr val="EC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Нашивка 39">
            <a:extLst>
              <a:ext uri="{FF2B5EF4-FFF2-40B4-BE49-F238E27FC236}">
                <a16:creationId xmlns:a16="http://schemas.microsoft.com/office/drawing/2014/main" id="{5B6956C3-FE3C-B5AF-27B1-E9D39D912477}"/>
              </a:ext>
            </a:extLst>
          </p:cNvPr>
          <p:cNvSpPr/>
          <p:nvPr/>
        </p:nvSpPr>
        <p:spPr>
          <a:xfrm>
            <a:off x="338711" y="3280052"/>
            <a:ext cx="181958" cy="423072"/>
          </a:xfrm>
          <a:prstGeom prst="chevron">
            <a:avLst/>
          </a:prstGeom>
          <a:solidFill>
            <a:srgbClr val="EC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ашивка 39">
            <a:extLst>
              <a:ext uri="{FF2B5EF4-FFF2-40B4-BE49-F238E27FC236}">
                <a16:creationId xmlns:a16="http://schemas.microsoft.com/office/drawing/2014/main" id="{02533090-6902-6846-45AD-D1270FF76D4C}"/>
              </a:ext>
            </a:extLst>
          </p:cNvPr>
          <p:cNvSpPr/>
          <p:nvPr/>
        </p:nvSpPr>
        <p:spPr>
          <a:xfrm>
            <a:off x="284807" y="4718312"/>
            <a:ext cx="181958" cy="423072"/>
          </a:xfrm>
          <a:prstGeom prst="chevron">
            <a:avLst/>
          </a:prstGeom>
          <a:solidFill>
            <a:srgbClr val="EC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2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304800" y="2587556"/>
            <a:ext cx="5368925" cy="573933"/>
          </a:xfrm>
        </p:spPr>
        <p:txBody>
          <a:bodyPr>
            <a:normAutofit/>
          </a:bodyPr>
          <a:lstStyle/>
          <a:p>
            <a:r>
              <a:rPr lang="ru-RU" dirty="0"/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18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74072-53ED-9D15-CD39-8B0EB95D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111F0A-CF0D-F182-11E4-70E559376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"/>
          <a:stretch/>
        </p:blipFill>
        <p:spPr>
          <a:xfrm>
            <a:off x="4543719" y="119183"/>
            <a:ext cx="5391643" cy="190348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FCD70A-B2E2-D188-C4A2-F1586F954022}"/>
              </a:ext>
            </a:extLst>
          </p:cNvPr>
          <p:cNvSpPr/>
          <p:nvPr/>
        </p:nvSpPr>
        <p:spPr>
          <a:xfrm>
            <a:off x="129396" y="4731945"/>
            <a:ext cx="12062604" cy="1757544"/>
          </a:xfrm>
          <a:prstGeom prst="rect">
            <a:avLst/>
          </a:prstGeom>
          <a:solidFill>
            <a:srgbClr val="EBD8C5"/>
          </a:solidFill>
          <a:ln>
            <a:solidFill>
              <a:srgbClr val="EBD8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97EAD-79C2-FB85-2244-4A8196E0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52" y="212823"/>
            <a:ext cx="4957135" cy="46713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Россия в цифрах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65E6F-07AF-B48A-71A2-35844E7CC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551" y="217448"/>
            <a:ext cx="1056837" cy="462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666004-92B7-CFFD-4566-CFBC8FA9F123}"/>
              </a:ext>
            </a:extLst>
          </p:cNvPr>
          <p:cNvSpPr txBox="1"/>
          <p:nvPr/>
        </p:nvSpPr>
        <p:spPr>
          <a:xfrm>
            <a:off x="596435" y="1018757"/>
            <a:ext cx="415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F3427"/>
                </a:solidFill>
              </a:rPr>
              <a:t>Уменьшение числа городов и </a:t>
            </a:r>
            <a:br>
              <a:rPr lang="ru-RU" b="1" dirty="0">
                <a:solidFill>
                  <a:srgbClr val="5F3427"/>
                </a:solidFill>
              </a:rPr>
            </a:br>
            <a:r>
              <a:rPr lang="ru-RU" b="1" dirty="0">
                <a:solidFill>
                  <a:srgbClr val="5F3427"/>
                </a:solidFill>
              </a:rPr>
              <a:t>поселков городского типа на 643 ед.</a:t>
            </a:r>
          </a:p>
        </p:txBody>
      </p:sp>
      <p:sp>
        <p:nvSpPr>
          <p:cNvPr id="20" name="Нашивка 39">
            <a:extLst>
              <a:ext uri="{FF2B5EF4-FFF2-40B4-BE49-F238E27FC236}">
                <a16:creationId xmlns:a16="http://schemas.microsoft.com/office/drawing/2014/main" id="{0FC00389-C912-45A1-A3E2-27F30C9A293A}"/>
              </a:ext>
            </a:extLst>
          </p:cNvPr>
          <p:cNvSpPr/>
          <p:nvPr/>
        </p:nvSpPr>
        <p:spPr>
          <a:xfrm>
            <a:off x="399611" y="1146562"/>
            <a:ext cx="181958" cy="423072"/>
          </a:xfrm>
          <a:prstGeom prst="chevron">
            <a:avLst/>
          </a:prstGeom>
          <a:solidFill>
            <a:srgbClr val="EC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E45556B-4AA2-22DF-5E4D-EC77571FDDB0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28FC9D5F-E278-FD5B-A6F1-6E48C1BEB434}"/>
              </a:ext>
            </a:extLst>
          </p:cNvPr>
          <p:cNvGraphicFramePr>
            <a:graphicFrameLocks/>
          </p:cNvGraphicFramePr>
          <p:nvPr/>
        </p:nvGraphicFramePr>
        <p:xfrm>
          <a:off x="468658" y="1810908"/>
          <a:ext cx="3659997" cy="235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17E16327-76F5-629D-4506-5BAB555A0D8C}"/>
              </a:ext>
            </a:extLst>
          </p:cNvPr>
          <p:cNvGraphicFramePr>
            <a:graphicFrameLocks/>
          </p:cNvGraphicFramePr>
          <p:nvPr/>
        </p:nvGraphicFramePr>
        <p:xfrm>
          <a:off x="4484535" y="2022669"/>
          <a:ext cx="4111199" cy="241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3B76E09-7FA6-F2F9-67FD-5C4342857DC2}"/>
              </a:ext>
            </a:extLst>
          </p:cNvPr>
          <p:cNvGraphicFramePr>
            <a:graphicFrameLocks/>
          </p:cNvGraphicFramePr>
          <p:nvPr/>
        </p:nvGraphicFramePr>
        <p:xfrm>
          <a:off x="8514272" y="2126055"/>
          <a:ext cx="3603635" cy="2133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0E8B408-7A81-604C-C6CC-9462648B3413}"/>
              </a:ext>
            </a:extLst>
          </p:cNvPr>
          <p:cNvSpPr txBox="1"/>
          <p:nvPr/>
        </p:nvSpPr>
        <p:spPr>
          <a:xfrm>
            <a:off x="0" y="5027565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F3427"/>
                </a:solidFill>
              </a:rPr>
              <a:t>МИССИЯ</a:t>
            </a:r>
            <a:r>
              <a:rPr lang="ru-RU" sz="2000" b="1" baseline="0" dirty="0">
                <a:solidFill>
                  <a:srgbClr val="5F3427"/>
                </a:solidFill>
              </a:rPr>
              <a:t> ЦЕНТРА КОМПЕТЕНЦИЙ В СФЕРЕ СЕЛЬСКОГО ХОЗЯЙСТВА</a:t>
            </a:r>
            <a:endParaRPr lang="ru-RU" sz="2000" b="1" dirty="0">
              <a:solidFill>
                <a:srgbClr val="5F3427"/>
              </a:solidFill>
            </a:endParaRPr>
          </a:p>
          <a:p>
            <a:pPr algn="ctr"/>
            <a:r>
              <a:rPr lang="ru-RU" sz="2000" b="0" dirty="0">
                <a:solidFill>
                  <a:srgbClr val="5F3427"/>
                </a:solidFill>
              </a:rPr>
              <a:t>содействие развитию сельского хозяйства, </a:t>
            </a:r>
            <a:br>
              <a:rPr lang="ru-RU" sz="2000" b="0" dirty="0">
                <a:solidFill>
                  <a:srgbClr val="5F3427"/>
                </a:solidFill>
              </a:rPr>
            </a:br>
            <a:r>
              <a:rPr lang="ru-RU" sz="2000" b="0" dirty="0">
                <a:solidFill>
                  <a:srgbClr val="5F3427"/>
                </a:solidFill>
              </a:rPr>
              <a:t>вовлечение КФХ и ЛПХ в сельскохозяйственную кооперацию,</a:t>
            </a:r>
          </a:p>
          <a:p>
            <a:pPr algn="ctr"/>
            <a:r>
              <a:rPr lang="ru-RU" sz="2000" b="0" dirty="0">
                <a:solidFill>
                  <a:srgbClr val="5F3427"/>
                </a:solidFill>
              </a:rPr>
              <a:t> развитие фермерства</a:t>
            </a:r>
            <a:endParaRPr lang="ru-RU" sz="2000" dirty="0">
              <a:solidFill>
                <a:srgbClr val="5F34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C4D48833-B51A-1FA4-D940-3D8486D57392}"/>
              </a:ext>
            </a:extLst>
          </p:cNvPr>
          <p:cNvSpPr/>
          <p:nvPr/>
        </p:nvSpPr>
        <p:spPr>
          <a:xfrm>
            <a:off x="4301004" y="1416993"/>
            <a:ext cx="7869131" cy="2559112"/>
          </a:xfrm>
          <a:prstGeom prst="rect">
            <a:avLst/>
          </a:prstGeom>
          <a:solidFill>
            <a:srgbClr val="EBD8C5"/>
          </a:solidFill>
          <a:ln>
            <a:solidFill>
              <a:srgbClr val="EBD8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27131-CECB-3763-3EF4-07DB5B0FF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4972" y="217447"/>
            <a:ext cx="2017417" cy="8828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3CA9CB3-BD0D-8E51-E5AB-F7B28EAD4BFF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ХАРАКТЕРИСТИКИ ОТРАСЛИ В ИРКУТСКОЙ ОБЛАСТИ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2892521-BB1F-F549-AE17-8AA5FBA1A041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88D9FE7-608E-BFD2-0D40-7C5423F8AF9D}"/>
              </a:ext>
            </a:extLst>
          </p:cNvPr>
          <p:cNvCxnSpPr>
            <a:cxnSpLocks/>
          </p:cNvCxnSpPr>
          <p:nvPr/>
        </p:nvCxnSpPr>
        <p:spPr>
          <a:xfrm>
            <a:off x="473568" y="1735694"/>
            <a:ext cx="3504257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84C67F1-8129-BC17-4B8E-5E2E59F715E6}"/>
              </a:ext>
            </a:extLst>
          </p:cNvPr>
          <p:cNvCxnSpPr>
            <a:cxnSpLocks/>
          </p:cNvCxnSpPr>
          <p:nvPr/>
        </p:nvCxnSpPr>
        <p:spPr>
          <a:xfrm>
            <a:off x="505898" y="2276023"/>
            <a:ext cx="3471927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0A31C56-0FFD-CB35-53A7-A7EAC0E4D07B}"/>
              </a:ext>
            </a:extLst>
          </p:cNvPr>
          <p:cNvCxnSpPr>
            <a:cxnSpLocks/>
          </p:cNvCxnSpPr>
          <p:nvPr/>
        </p:nvCxnSpPr>
        <p:spPr>
          <a:xfrm>
            <a:off x="524370" y="2839440"/>
            <a:ext cx="3453455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689F02-C91D-A38E-813F-6C74127B8F43}"/>
              </a:ext>
            </a:extLst>
          </p:cNvPr>
          <p:cNvSpPr txBox="1"/>
          <p:nvPr/>
        </p:nvSpPr>
        <p:spPr>
          <a:xfrm>
            <a:off x="473568" y="1821193"/>
            <a:ext cx="1934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с/х организации 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667F9F-EAD8-BA02-9CE3-D4E85DAF9521}"/>
              </a:ext>
            </a:extLst>
          </p:cNvPr>
          <p:cNvSpPr txBox="1"/>
          <p:nvPr/>
        </p:nvSpPr>
        <p:spPr>
          <a:xfrm>
            <a:off x="459718" y="2362668"/>
            <a:ext cx="203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000000"/>
                </a:solidFill>
              </a:rPr>
              <a:t>л</a:t>
            </a:r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ичные хозяйства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C60B42-097B-297B-EB01-6FEED01FD186}"/>
              </a:ext>
            </a:extLst>
          </p:cNvPr>
          <p:cNvSpPr txBox="1"/>
          <p:nvPr/>
        </p:nvSpPr>
        <p:spPr>
          <a:xfrm>
            <a:off x="403352" y="2906466"/>
            <a:ext cx="2088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КФХ и ИП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EEF4210-3C6A-4C94-CEF7-1AD165C7E8ED}"/>
              </a:ext>
            </a:extLst>
          </p:cNvPr>
          <p:cNvCxnSpPr>
            <a:cxnSpLocks/>
          </p:cNvCxnSpPr>
          <p:nvPr/>
        </p:nvCxnSpPr>
        <p:spPr>
          <a:xfrm flipV="1">
            <a:off x="482804" y="3415629"/>
            <a:ext cx="3476548" cy="1089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02B1E6E-A160-BEB4-1276-27ABF970217D}"/>
              </a:ext>
            </a:extLst>
          </p:cNvPr>
          <p:cNvSpPr txBox="1"/>
          <p:nvPr/>
        </p:nvSpPr>
        <p:spPr>
          <a:xfrm>
            <a:off x="407973" y="3465263"/>
            <a:ext cx="2088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 err="1">
                <a:solidFill>
                  <a:srgbClr val="000000"/>
                </a:solidFill>
                <a:effectLst/>
                <a:latin typeface="+mn-lt"/>
              </a:rPr>
              <a:t>СПоК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3CFA28A-A216-9953-EDF2-661797FCFA61}"/>
              </a:ext>
            </a:extLst>
          </p:cNvPr>
          <p:cNvCxnSpPr>
            <a:cxnSpLocks/>
          </p:cNvCxnSpPr>
          <p:nvPr/>
        </p:nvCxnSpPr>
        <p:spPr>
          <a:xfrm flipV="1">
            <a:off x="2403028" y="1466082"/>
            <a:ext cx="1748" cy="2308413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0BEB337-9CFA-B13C-4969-403DFCDC1B53}"/>
              </a:ext>
            </a:extLst>
          </p:cNvPr>
          <p:cNvSpPr txBox="1"/>
          <p:nvPr/>
        </p:nvSpPr>
        <p:spPr>
          <a:xfrm>
            <a:off x="2404776" y="1381896"/>
            <a:ext cx="125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0" dirty="0">
                <a:solidFill>
                  <a:srgbClr val="5F3427"/>
                </a:solidFill>
              </a:rPr>
              <a:t>Кол-во</a:t>
            </a:r>
            <a:endParaRPr lang="ru-RU" sz="18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33E940-5CE3-1E52-9C5F-D5013DD6C391}"/>
              </a:ext>
            </a:extLst>
          </p:cNvPr>
          <p:cNvSpPr txBox="1"/>
          <p:nvPr/>
        </p:nvSpPr>
        <p:spPr>
          <a:xfrm>
            <a:off x="2407643" y="1834018"/>
            <a:ext cx="125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CC3300"/>
                </a:solidFill>
              </a:rPr>
              <a:t>222</a:t>
            </a:r>
            <a:endParaRPr lang="ru-RU" sz="1800" b="0" i="0" u="none" strike="noStrike" dirty="0">
              <a:solidFill>
                <a:srgbClr val="CC3300"/>
              </a:solidFill>
              <a:effectLst/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899DCF-4369-0E5B-1E64-A73F45FF0426}"/>
              </a:ext>
            </a:extLst>
          </p:cNvPr>
          <p:cNvSpPr txBox="1"/>
          <p:nvPr/>
        </p:nvSpPr>
        <p:spPr>
          <a:xfrm>
            <a:off x="2403028" y="2374340"/>
            <a:ext cx="125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CC3300"/>
                </a:solidFill>
              </a:rPr>
              <a:t>290 000</a:t>
            </a:r>
            <a:endParaRPr lang="ru-RU" sz="1800" b="0" i="0" u="none" strike="noStrike" dirty="0">
              <a:solidFill>
                <a:srgbClr val="CC3300"/>
              </a:solidFill>
              <a:effectLst/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69F3AF-3DFC-F47A-E705-07AEC16A088D}"/>
              </a:ext>
            </a:extLst>
          </p:cNvPr>
          <p:cNvSpPr txBox="1"/>
          <p:nvPr/>
        </p:nvSpPr>
        <p:spPr>
          <a:xfrm>
            <a:off x="2403028" y="2969456"/>
            <a:ext cx="125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CC3300"/>
                </a:solidFill>
              </a:rPr>
              <a:t>1 629</a:t>
            </a:r>
            <a:endParaRPr lang="ru-RU" sz="1800" b="0" i="0" u="none" strike="noStrike" dirty="0">
              <a:solidFill>
                <a:srgbClr val="CC3300"/>
              </a:solidFill>
              <a:effectLst/>
              <a:latin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8A093C-B60B-C9A1-D094-DEB3A7D2B9AD}"/>
              </a:ext>
            </a:extLst>
          </p:cNvPr>
          <p:cNvSpPr txBox="1"/>
          <p:nvPr/>
        </p:nvSpPr>
        <p:spPr>
          <a:xfrm>
            <a:off x="2403028" y="3493319"/>
            <a:ext cx="125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CC3300"/>
                </a:solidFill>
              </a:rPr>
              <a:t>208</a:t>
            </a:r>
            <a:endParaRPr lang="ru-RU" sz="1800" b="0" i="0" u="none" strike="noStrike" dirty="0">
              <a:solidFill>
                <a:srgbClr val="CC3300"/>
              </a:solidFill>
              <a:effectLst/>
              <a:latin typeface="+mn-lt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AA70C48-0487-8DD0-2381-A157C3F30B3B}"/>
              </a:ext>
            </a:extLst>
          </p:cNvPr>
          <p:cNvCxnSpPr>
            <a:cxnSpLocks/>
          </p:cNvCxnSpPr>
          <p:nvPr/>
        </p:nvCxnSpPr>
        <p:spPr>
          <a:xfrm flipV="1">
            <a:off x="3592391" y="1432012"/>
            <a:ext cx="0" cy="2402583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42396D1-ED97-EA35-B0D2-33277D67335D}"/>
              </a:ext>
            </a:extLst>
          </p:cNvPr>
          <p:cNvSpPr txBox="1"/>
          <p:nvPr/>
        </p:nvSpPr>
        <p:spPr>
          <a:xfrm>
            <a:off x="848055" y="1397858"/>
            <a:ext cx="125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0" dirty="0">
                <a:solidFill>
                  <a:srgbClr val="5F3427"/>
                </a:solidFill>
              </a:rPr>
              <a:t>Форма </a:t>
            </a:r>
            <a:endParaRPr lang="ru-RU" sz="18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graphicFrame>
        <p:nvGraphicFramePr>
          <p:cNvPr id="66" name="Диаграмма 65">
            <a:extLst>
              <a:ext uri="{FF2B5EF4-FFF2-40B4-BE49-F238E27FC236}">
                <a16:creationId xmlns:a16="http://schemas.microsoft.com/office/drawing/2014/main" id="{E48128A0-C4C7-F6DE-0EE8-602C3B504D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320329"/>
              </p:ext>
            </p:extLst>
          </p:nvPr>
        </p:nvGraphicFramePr>
        <p:xfrm>
          <a:off x="330695" y="4275916"/>
          <a:ext cx="3636679" cy="209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B78BE659-C3CE-7875-339B-596F827ECA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67967"/>
              </p:ext>
            </p:extLst>
          </p:nvPr>
        </p:nvGraphicFramePr>
        <p:xfrm>
          <a:off x="8467411" y="4275916"/>
          <a:ext cx="3393894" cy="209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8" name="Диаграмма 67">
            <a:extLst>
              <a:ext uri="{FF2B5EF4-FFF2-40B4-BE49-F238E27FC236}">
                <a16:creationId xmlns:a16="http://schemas.microsoft.com/office/drawing/2014/main" id="{B2789A56-8C9A-150C-AC81-0605B66B44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725314"/>
              </p:ext>
            </p:extLst>
          </p:nvPr>
        </p:nvGraphicFramePr>
        <p:xfrm>
          <a:off x="4560925" y="4197775"/>
          <a:ext cx="3306933" cy="234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08F31E9-FE56-C0BE-CB22-10DDD552FDF1}"/>
              </a:ext>
            </a:extLst>
          </p:cNvPr>
          <p:cNvSpPr/>
          <p:nvPr/>
        </p:nvSpPr>
        <p:spPr>
          <a:xfrm>
            <a:off x="2598260" y="6409234"/>
            <a:ext cx="344266" cy="184666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9B11B6-0E2A-6369-3E73-B8635BE92812}"/>
              </a:ext>
            </a:extLst>
          </p:cNvPr>
          <p:cNvSpPr txBox="1"/>
          <p:nvPr/>
        </p:nvSpPr>
        <p:spPr>
          <a:xfrm>
            <a:off x="2820375" y="6331521"/>
            <a:ext cx="1934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600" b="0" u="none" strike="noStrike" dirty="0">
                <a:solidFill>
                  <a:srgbClr val="5F3427"/>
                </a:solidFill>
                <a:effectLst/>
                <a:latin typeface="+mn-lt"/>
              </a:rPr>
              <a:t>с/х организации</a:t>
            </a:r>
            <a:endParaRPr lang="ru-RU" sz="16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CF976E8E-FECD-BE88-95F4-3F6CAF14AF36}"/>
              </a:ext>
            </a:extLst>
          </p:cNvPr>
          <p:cNvSpPr/>
          <p:nvPr/>
        </p:nvSpPr>
        <p:spPr>
          <a:xfrm>
            <a:off x="5121076" y="6420693"/>
            <a:ext cx="344266" cy="184666"/>
          </a:xfrm>
          <a:prstGeom prst="rect">
            <a:avLst/>
          </a:prstGeom>
          <a:solidFill>
            <a:srgbClr val="C096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98CBB85-3772-7EE8-F32C-B19D801F10CF}"/>
              </a:ext>
            </a:extLst>
          </p:cNvPr>
          <p:cNvSpPr txBox="1"/>
          <p:nvPr/>
        </p:nvSpPr>
        <p:spPr>
          <a:xfrm>
            <a:off x="5392819" y="6331521"/>
            <a:ext cx="1934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600" dirty="0">
                <a:solidFill>
                  <a:srgbClr val="5F3427"/>
                </a:solidFill>
              </a:rPr>
              <a:t>л</a:t>
            </a:r>
            <a:r>
              <a:rPr lang="ru-RU" sz="1600" b="0" u="none" strike="noStrike" dirty="0">
                <a:solidFill>
                  <a:srgbClr val="5F3427"/>
                </a:solidFill>
                <a:effectLst/>
                <a:latin typeface="+mn-lt"/>
              </a:rPr>
              <a:t>ичные хозяйства</a:t>
            </a:r>
            <a:endParaRPr lang="ru-RU" sz="16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2D35AD4-E5A9-FD7A-83A1-95569079E018}"/>
              </a:ext>
            </a:extLst>
          </p:cNvPr>
          <p:cNvSpPr/>
          <p:nvPr/>
        </p:nvSpPr>
        <p:spPr>
          <a:xfrm>
            <a:off x="7326894" y="6394298"/>
            <a:ext cx="344266" cy="184666"/>
          </a:xfrm>
          <a:prstGeom prst="rect">
            <a:avLst/>
          </a:prstGeom>
          <a:solidFill>
            <a:srgbClr val="E4CB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286F342-577F-DFED-426E-76EBEAD90258}"/>
              </a:ext>
            </a:extLst>
          </p:cNvPr>
          <p:cNvSpPr txBox="1"/>
          <p:nvPr/>
        </p:nvSpPr>
        <p:spPr>
          <a:xfrm>
            <a:off x="7434083" y="6317259"/>
            <a:ext cx="1934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600" dirty="0">
                <a:solidFill>
                  <a:srgbClr val="5F3427"/>
                </a:solidFill>
              </a:rPr>
              <a:t>КФХ и ИП</a:t>
            </a:r>
            <a:endParaRPr lang="ru-RU" sz="16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F94698-E428-6EA4-4CF0-9977FEC94E10}"/>
              </a:ext>
            </a:extLst>
          </p:cNvPr>
          <p:cNvSpPr txBox="1"/>
          <p:nvPr/>
        </p:nvSpPr>
        <p:spPr>
          <a:xfrm>
            <a:off x="4459770" y="996212"/>
            <a:ext cx="7569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F3427"/>
                </a:solidFill>
              </a:rPr>
              <a:t>Производство и потребление основных продуктов</a:t>
            </a:r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0E3CB95E-7BC2-902E-312A-BBEC46494D4C}"/>
              </a:ext>
            </a:extLst>
          </p:cNvPr>
          <p:cNvCxnSpPr>
            <a:cxnSpLocks/>
          </p:cNvCxnSpPr>
          <p:nvPr/>
        </p:nvCxnSpPr>
        <p:spPr>
          <a:xfrm flipV="1">
            <a:off x="7238953" y="1450485"/>
            <a:ext cx="0" cy="2430639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68C97C41-AAA8-69F3-E4B6-525C0A77A317}"/>
              </a:ext>
            </a:extLst>
          </p:cNvPr>
          <p:cNvCxnSpPr>
            <a:cxnSpLocks/>
          </p:cNvCxnSpPr>
          <p:nvPr/>
        </p:nvCxnSpPr>
        <p:spPr>
          <a:xfrm flipV="1">
            <a:off x="8767970" y="1484555"/>
            <a:ext cx="0" cy="2408295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8B54C6D8-B751-8E42-501F-B58E120B90D5}"/>
              </a:ext>
            </a:extLst>
          </p:cNvPr>
          <p:cNvCxnSpPr>
            <a:cxnSpLocks/>
          </p:cNvCxnSpPr>
          <p:nvPr/>
        </p:nvCxnSpPr>
        <p:spPr>
          <a:xfrm>
            <a:off x="4896863" y="2151487"/>
            <a:ext cx="7289323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5C4F426F-37AB-9D75-A885-1652CB592F27}"/>
              </a:ext>
            </a:extLst>
          </p:cNvPr>
          <p:cNvCxnSpPr>
            <a:cxnSpLocks/>
          </p:cNvCxnSpPr>
          <p:nvPr/>
        </p:nvCxnSpPr>
        <p:spPr>
          <a:xfrm>
            <a:off x="4902677" y="2644038"/>
            <a:ext cx="7289323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0642EAD1-0B9B-88AC-8DFB-D536F6D48539}"/>
              </a:ext>
            </a:extLst>
          </p:cNvPr>
          <p:cNvCxnSpPr>
            <a:cxnSpLocks/>
          </p:cNvCxnSpPr>
          <p:nvPr/>
        </p:nvCxnSpPr>
        <p:spPr>
          <a:xfrm>
            <a:off x="4902677" y="3124829"/>
            <a:ext cx="7289323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3FFEA4F3-1144-6B63-31FE-2357231410AE}"/>
              </a:ext>
            </a:extLst>
          </p:cNvPr>
          <p:cNvCxnSpPr>
            <a:cxnSpLocks/>
          </p:cNvCxnSpPr>
          <p:nvPr/>
        </p:nvCxnSpPr>
        <p:spPr>
          <a:xfrm>
            <a:off x="4886418" y="3564495"/>
            <a:ext cx="7289323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942F6D2-2393-C927-F8AC-B0DDF2B6447B}"/>
              </a:ext>
            </a:extLst>
          </p:cNvPr>
          <p:cNvSpPr txBox="1"/>
          <p:nvPr/>
        </p:nvSpPr>
        <p:spPr>
          <a:xfrm>
            <a:off x="4580189" y="2181887"/>
            <a:ext cx="257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Мясо и мясопродукты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86DB654-1C30-C48B-8AB6-C4E0206CECDB}"/>
              </a:ext>
            </a:extLst>
          </p:cNvPr>
          <p:cNvSpPr txBox="1"/>
          <p:nvPr/>
        </p:nvSpPr>
        <p:spPr>
          <a:xfrm>
            <a:off x="4301005" y="2675912"/>
            <a:ext cx="3058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Молоко и молокопродукты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1BFDC9C-26FC-4696-9EF1-EE64420A327B}"/>
              </a:ext>
            </a:extLst>
          </p:cNvPr>
          <p:cNvSpPr txBox="1"/>
          <p:nvPr/>
        </p:nvSpPr>
        <p:spPr>
          <a:xfrm>
            <a:off x="4672974" y="3159216"/>
            <a:ext cx="216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Овощи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263F20-8786-079A-3D43-B9D2492CEF5A}"/>
              </a:ext>
            </a:extLst>
          </p:cNvPr>
          <p:cNvSpPr txBox="1"/>
          <p:nvPr/>
        </p:nvSpPr>
        <p:spPr>
          <a:xfrm>
            <a:off x="4674648" y="3572868"/>
            <a:ext cx="2162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Картофель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1BBB32E-1C77-55A2-D305-5A4223B65D38}"/>
              </a:ext>
            </a:extLst>
          </p:cNvPr>
          <p:cNvSpPr txBox="1"/>
          <p:nvPr/>
        </p:nvSpPr>
        <p:spPr>
          <a:xfrm>
            <a:off x="7045539" y="1531903"/>
            <a:ext cx="1903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5F3427"/>
                </a:solidFill>
                <a:effectLst/>
                <a:latin typeface="+mn-lt"/>
              </a:rPr>
              <a:t>Производство,</a:t>
            </a:r>
          </a:p>
          <a:p>
            <a:pPr algn="ctr" fontAlgn="b"/>
            <a:r>
              <a:rPr lang="ru-RU" dirty="0">
                <a:solidFill>
                  <a:srgbClr val="5F3427"/>
                </a:solidFill>
              </a:rPr>
              <a:t>т</a:t>
            </a:r>
            <a:r>
              <a:rPr lang="ru-RU" i="0" dirty="0">
                <a:solidFill>
                  <a:srgbClr val="5F3427"/>
                </a:solidFill>
              </a:rPr>
              <a:t>ыс. тонн</a:t>
            </a:r>
            <a:endParaRPr lang="ru-RU" sz="18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7318130F-F0F3-3E79-C95D-B4C75BEC2F5B}"/>
              </a:ext>
            </a:extLst>
          </p:cNvPr>
          <p:cNvCxnSpPr>
            <a:cxnSpLocks/>
          </p:cNvCxnSpPr>
          <p:nvPr/>
        </p:nvCxnSpPr>
        <p:spPr>
          <a:xfrm flipV="1">
            <a:off x="10598441" y="1496280"/>
            <a:ext cx="0" cy="2408295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B04752FC-2988-F7DD-3CEE-690F8F17C829}"/>
              </a:ext>
            </a:extLst>
          </p:cNvPr>
          <p:cNvSpPr txBox="1"/>
          <p:nvPr/>
        </p:nvSpPr>
        <p:spPr>
          <a:xfrm>
            <a:off x="8695140" y="1523531"/>
            <a:ext cx="1903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5F3427"/>
                </a:solidFill>
              </a:rPr>
              <a:t>Потребление</a:t>
            </a:r>
            <a:r>
              <a:rPr lang="ru-RU" sz="1800" b="0" u="none" strike="noStrike" dirty="0">
                <a:solidFill>
                  <a:srgbClr val="5F3427"/>
                </a:solidFill>
                <a:effectLst/>
                <a:latin typeface="+mn-lt"/>
              </a:rPr>
              <a:t>,</a:t>
            </a:r>
          </a:p>
          <a:p>
            <a:pPr algn="ctr" fontAlgn="b"/>
            <a:r>
              <a:rPr lang="ru-RU" dirty="0">
                <a:solidFill>
                  <a:srgbClr val="5F3427"/>
                </a:solidFill>
              </a:rPr>
              <a:t>т</a:t>
            </a:r>
            <a:r>
              <a:rPr lang="ru-RU" i="0" dirty="0">
                <a:solidFill>
                  <a:srgbClr val="5F3427"/>
                </a:solidFill>
              </a:rPr>
              <a:t>ыс. тонн</a:t>
            </a:r>
            <a:endParaRPr lang="ru-RU" sz="18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1542C9A-3688-3690-55E4-E8F893F5145D}"/>
              </a:ext>
            </a:extLst>
          </p:cNvPr>
          <p:cNvSpPr txBox="1"/>
          <p:nvPr/>
        </p:nvSpPr>
        <p:spPr>
          <a:xfrm>
            <a:off x="10664928" y="1514333"/>
            <a:ext cx="1462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5F3427"/>
                </a:solidFill>
                <a:effectLst/>
                <a:latin typeface="+mn-lt"/>
              </a:rPr>
              <a:t>Дефицит,</a:t>
            </a:r>
          </a:p>
          <a:p>
            <a:pPr algn="ctr" fontAlgn="b"/>
            <a:r>
              <a:rPr lang="ru-RU" dirty="0">
                <a:solidFill>
                  <a:srgbClr val="5F3427"/>
                </a:solidFill>
              </a:rPr>
              <a:t>т</a:t>
            </a:r>
            <a:r>
              <a:rPr lang="ru-RU" i="0" dirty="0">
                <a:solidFill>
                  <a:srgbClr val="5F3427"/>
                </a:solidFill>
              </a:rPr>
              <a:t>ыс. тонн</a:t>
            </a:r>
            <a:endParaRPr lang="ru-RU" sz="1800" b="0" i="0" u="none" strike="noStrike" dirty="0">
              <a:solidFill>
                <a:srgbClr val="5F3427"/>
              </a:solidFill>
              <a:effectLst/>
              <a:latin typeface="+mn-lt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07534BF-FA77-7FCF-2822-BA1BEBBDE4C5}"/>
              </a:ext>
            </a:extLst>
          </p:cNvPr>
          <p:cNvSpPr txBox="1"/>
          <p:nvPr/>
        </p:nvSpPr>
        <p:spPr>
          <a:xfrm>
            <a:off x="7261628" y="2215469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104,3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3512370-68C2-E106-E4B3-A95B4FB9E9C7}"/>
              </a:ext>
            </a:extLst>
          </p:cNvPr>
          <p:cNvSpPr txBox="1"/>
          <p:nvPr/>
        </p:nvSpPr>
        <p:spPr>
          <a:xfrm>
            <a:off x="7311784" y="2736858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460,5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9E8A85C-1591-1977-80DB-B07C854BC88B}"/>
              </a:ext>
            </a:extLst>
          </p:cNvPr>
          <p:cNvSpPr txBox="1"/>
          <p:nvPr/>
        </p:nvSpPr>
        <p:spPr>
          <a:xfrm>
            <a:off x="7287668" y="3211261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94,2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0C02701-FB8D-F870-D866-0AA405860324}"/>
              </a:ext>
            </a:extLst>
          </p:cNvPr>
          <p:cNvSpPr txBox="1"/>
          <p:nvPr/>
        </p:nvSpPr>
        <p:spPr>
          <a:xfrm>
            <a:off x="7326894" y="3589829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333,2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8042DAB-0833-E1E8-8D28-5B7D3BC6252C}"/>
              </a:ext>
            </a:extLst>
          </p:cNvPr>
          <p:cNvSpPr txBox="1"/>
          <p:nvPr/>
        </p:nvSpPr>
        <p:spPr>
          <a:xfrm>
            <a:off x="8956497" y="2220086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167,9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A6F9A2-115D-276F-93BE-0BF01A97A1E1}"/>
              </a:ext>
            </a:extLst>
          </p:cNvPr>
          <p:cNvSpPr txBox="1"/>
          <p:nvPr/>
        </p:nvSpPr>
        <p:spPr>
          <a:xfrm>
            <a:off x="9006653" y="2741475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476,4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D70EC69-C846-AA97-8941-9DA694E8DB85}"/>
              </a:ext>
            </a:extLst>
          </p:cNvPr>
          <p:cNvSpPr txBox="1"/>
          <p:nvPr/>
        </p:nvSpPr>
        <p:spPr>
          <a:xfrm>
            <a:off x="8982537" y="3215878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160,9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85E0CA4-DA57-1E06-48D8-07B3686C0DB8}"/>
              </a:ext>
            </a:extLst>
          </p:cNvPr>
          <p:cNvSpPr txBox="1"/>
          <p:nvPr/>
        </p:nvSpPr>
        <p:spPr>
          <a:xfrm>
            <a:off x="9021763" y="3594446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215,8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885C034-B11E-67EF-E0CD-D761E52D456B}"/>
              </a:ext>
            </a:extLst>
          </p:cNvPr>
          <p:cNvSpPr txBox="1"/>
          <p:nvPr/>
        </p:nvSpPr>
        <p:spPr>
          <a:xfrm>
            <a:off x="10669839" y="2224707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63,6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2B22094-2E49-EF51-2889-90C667950E47}"/>
              </a:ext>
            </a:extLst>
          </p:cNvPr>
          <p:cNvSpPr txBox="1"/>
          <p:nvPr/>
        </p:nvSpPr>
        <p:spPr>
          <a:xfrm>
            <a:off x="10719995" y="2746096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15,9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789B19-AE74-418F-41B9-CD9DF2C35866}"/>
              </a:ext>
            </a:extLst>
          </p:cNvPr>
          <p:cNvSpPr txBox="1"/>
          <p:nvPr/>
        </p:nvSpPr>
        <p:spPr>
          <a:xfrm>
            <a:off x="10695879" y="3220499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66,7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C7B4729-F7BA-C105-FCE7-17761AA79EA9}"/>
              </a:ext>
            </a:extLst>
          </p:cNvPr>
          <p:cNvSpPr txBox="1"/>
          <p:nvPr/>
        </p:nvSpPr>
        <p:spPr>
          <a:xfrm>
            <a:off x="10735105" y="3599067"/>
            <a:ext cx="135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sz="1800" b="0" u="none" strike="noStrike" dirty="0">
                <a:solidFill>
                  <a:srgbClr val="000000"/>
                </a:solidFill>
                <a:effectLst/>
                <a:latin typeface="+mn-lt"/>
              </a:rPr>
              <a:t>-117,4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256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7093E11-A1AA-E6A3-87CB-813CF388D7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7775"/>
            <a:ext cx="12192000" cy="2513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570A9-0415-D735-7047-9C49BD3C3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A8AA3D6-2E29-4CAC-693F-D2618E88B427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Услуги Центра компетенций 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7CDC62F-CFF1-5ADD-2438-F71C2B9D83B8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991A98-87F6-3DC9-ECFD-BF54BFDC0CE7}"/>
              </a:ext>
            </a:extLst>
          </p:cNvPr>
          <p:cNvSpPr txBox="1"/>
          <p:nvPr/>
        </p:nvSpPr>
        <p:spPr>
          <a:xfrm>
            <a:off x="233336" y="797632"/>
            <a:ext cx="4916634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kern="1200" dirty="0">
                <a:effectLst/>
                <a:latin typeface="+mn-lt"/>
                <a:ea typeface="+mn-ea"/>
                <a:cs typeface="+mn-cs"/>
              </a:rPr>
              <a:t>1. Проведение очных выездных семинаров и вебинаров:</a:t>
            </a:r>
          </a:p>
          <a:p>
            <a:pPr lvl="0" algn="just"/>
            <a:r>
              <a:rPr lang="ru-RU" sz="1600" dirty="0"/>
              <a:t>- технологии производства продукции сельского хозяйства </a:t>
            </a:r>
          </a:p>
          <a:p>
            <a:pPr lvl="0" algn="just"/>
            <a:r>
              <a:rPr lang="ru-RU" sz="1600" dirty="0"/>
              <a:t>- требования законодательства по земельным, природоохранным мероприятиям, семенного контроля др.</a:t>
            </a:r>
          </a:p>
          <a:p>
            <a:pPr lvl="0" algn="just"/>
            <a:r>
              <a:rPr lang="ru-RU" sz="1600" dirty="0"/>
              <a:t>- создание и развитие сельскохозяйственных потребительских кооперативов,</a:t>
            </a:r>
          </a:p>
          <a:p>
            <a:pPr lvl="0" algn="just"/>
            <a:r>
              <a:rPr lang="ru-RU" sz="1600" dirty="0"/>
              <a:t>- развитие сельского туризма,</a:t>
            </a:r>
          </a:p>
          <a:p>
            <a:pPr lvl="0" algn="just"/>
            <a:r>
              <a:rPr lang="ru-RU" sz="1600" dirty="0"/>
              <a:t>- кредитование товаропроизводителей в АПК.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5F9F7F-E9C8-A263-AFC9-4A8715D29E7B}"/>
              </a:ext>
            </a:extLst>
          </p:cNvPr>
          <p:cNvSpPr/>
          <p:nvPr/>
        </p:nvSpPr>
        <p:spPr>
          <a:xfrm>
            <a:off x="5546785" y="791319"/>
            <a:ext cx="6374921" cy="2800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2024 году запланировано: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Семинар по молочному скотоводству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1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 марта 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пос. Усть-Орда</a:t>
            </a:r>
          </a:p>
          <a:p>
            <a:r>
              <a:rPr lang="ru-RU" sz="1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марта 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пос. Кутулик;</a:t>
            </a:r>
          </a:p>
          <a:p>
            <a:pPr algn="just"/>
            <a:r>
              <a:rPr lang="ru-RU" sz="1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Вебинар по кредитным продуктам для сельскохозяйственных товаропроизводителей в том числе СПоК: Россельхозбанк, Фонд микрокредитования, гарантийный фонд ЦМБ. </a:t>
            </a:r>
            <a:r>
              <a:rPr lang="ru-RU" sz="1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 февраля</a:t>
            </a:r>
            <a:r>
              <a:rPr lang="ru-RU" sz="1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Деловая игра – «Поддержка государства потребительской кооперации. Как создать СПоК?» </a:t>
            </a:r>
            <a:r>
              <a:rPr lang="ru-RU" sz="1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согласованию с АМО района.</a:t>
            </a:r>
          </a:p>
          <a:p>
            <a:pPr algn="just"/>
            <a:r>
              <a:rPr lang="ru-RU" sz="1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Семинар по развитию сельского туризма на базе сельскохозяйственных предприятий. </a:t>
            </a:r>
            <a:r>
              <a:rPr lang="ru-RU" sz="1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После утверждения изменений в приказ МСХ РФ.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Вебинары по требованиям ветеринарного и земельного законодательства, использованию продукции животноводства и др.</a:t>
            </a:r>
          </a:p>
        </p:txBody>
      </p:sp>
    </p:spTree>
    <p:extLst>
      <p:ext uri="{BB962C8B-B14F-4D97-AF65-F5344CB8AC3E}">
        <p14:creationId xmlns:p14="http://schemas.microsoft.com/office/powerpoint/2010/main" val="101562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C128D-6387-484B-DA09-04AD31B9D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73876D-3926-F31C-042D-96B4611BC7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7775"/>
            <a:ext cx="12192000" cy="2513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BA51FD-4B85-CD37-4C1E-EFD76D4BD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1159D36-0D5E-1BD9-9F72-01EB64BAC576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Услуги Центра компетенций 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AFD2398-5DC5-753C-8E2C-9BE26CA0ED60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580A7B-FC92-2058-90D0-EDEBDCFC44C8}"/>
              </a:ext>
            </a:extLst>
          </p:cNvPr>
          <p:cNvSpPr txBox="1"/>
          <p:nvPr/>
        </p:nvSpPr>
        <p:spPr>
          <a:xfrm>
            <a:off x="233335" y="797631"/>
            <a:ext cx="5862665" cy="2893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2. Консультирование по вопросам организации предпринимательской деятельности в сельском хозяйстве: </a:t>
            </a:r>
          </a:p>
          <a:p>
            <a:pPr lvl="0" algn="just"/>
            <a:r>
              <a:rPr lang="ru-RU" sz="1400" dirty="0"/>
              <a:t>- сельскохозяйственного производства, </a:t>
            </a:r>
          </a:p>
          <a:p>
            <a:pPr lvl="0" algn="just"/>
            <a:r>
              <a:rPr lang="ru-RU" sz="1400" dirty="0"/>
              <a:t>- налогообложения, </a:t>
            </a:r>
          </a:p>
          <a:p>
            <a:pPr lvl="0" algn="just"/>
            <a:r>
              <a:rPr lang="ru-RU" sz="1400" dirty="0"/>
              <a:t>- отчетности, </a:t>
            </a:r>
          </a:p>
          <a:p>
            <a:pPr lvl="0" algn="just"/>
            <a:r>
              <a:rPr lang="ru-RU" sz="1400" dirty="0"/>
              <a:t>- участия в государственных программах поддержки сельского хозяйства</a:t>
            </a:r>
          </a:p>
          <a:p>
            <a:pPr lvl="0" algn="just"/>
            <a:r>
              <a:rPr lang="ru-RU" sz="1400" dirty="0"/>
              <a:t>«Агростартап», «Семейная животноводческая ферма», «Агротуризм», «Развитие МТБ СПоК», «Развитие МТБ перерабатывающих предприятий», «Развитие МТБ 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заготовки и (или) переработки пищевых лесных ресурсов и лекарственных растений»</a:t>
            </a:r>
          </a:p>
          <a:p>
            <a:pPr algn="just"/>
            <a:r>
              <a:rPr lang="ru-RU" sz="1400" dirty="0">
                <a:cs typeface="Times New Roman" panose="02020603050405020304" pitchFamily="18" charset="0"/>
              </a:rPr>
              <a:t>3. Подготовка и оформление документов для участия ИП, КФХ, СПоК, юрид. лиц в АПК в конкурсах на получение субсидий и грантов.</a:t>
            </a:r>
          </a:p>
          <a:p>
            <a:pPr algn="just"/>
            <a:r>
              <a:rPr lang="ru-RU" sz="1400" dirty="0">
                <a:cs typeface="Times New Roman" panose="02020603050405020304" pitchFamily="18" charset="0"/>
              </a:rPr>
              <a:t>4. Разработка бизнес-планов для кредитования и получения грантов</a:t>
            </a:r>
            <a:endParaRPr lang="ru-RU" sz="1400" b="1" kern="1200" dirty="0">
              <a:solidFill>
                <a:srgbClr val="5F3427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D4F873-843F-F633-AB24-5B791CE08DE2}"/>
              </a:ext>
            </a:extLst>
          </p:cNvPr>
          <p:cNvSpPr/>
          <p:nvPr/>
        </p:nvSpPr>
        <p:spPr>
          <a:xfrm>
            <a:off x="6288144" y="791318"/>
            <a:ext cx="5607683" cy="2151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начинающих предпринимателей: </a:t>
            </a:r>
          </a:p>
          <a:p>
            <a:pPr indent="85725"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площадь пашни для производства картофеля, почему ЕСХН, а не УСН?</a:t>
            </a:r>
          </a:p>
          <a:p>
            <a:pPr indent="85725"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составление отчета по форме 1-КФХ, </a:t>
            </a:r>
          </a:p>
          <a:p>
            <a:pPr indent="85725"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когда зарегистрировать ИП, чтобы принять участие в отборе на грант «Агростартап»?</a:t>
            </a:r>
          </a:p>
          <a:p>
            <a:pPr indent="85725"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расчет баллов для участия в отборе на получение грантов, </a:t>
            </a:r>
          </a:p>
          <a:p>
            <a:pPr indent="85725"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расходы за счет средств гранта, </a:t>
            </a:r>
          </a:p>
          <a:p>
            <a:pPr indent="85725"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анализ возможности получения гранта, </a:t>
            </a:r>
          </a:p>
          <a:p>
            <a:pPr indent="85725"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выполнение обязательств по полученному гранту.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2A2AA7-6E88-F567-3C95-5C7F026DF271}"/>
              </a:ext>
            </a:extLst>
          </p:cNvPr>
          <p:cNvSpPr/>
          <p:nvPr/>
        </p:nvSpPr>
        <p:spPr>
          <a:xfrm>
            <a:off x="6315964" y="3053753"/>
            <a:ext cx="5607683" cy="1035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Перечень услуг для заявителей на грант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Консультация, анализ предоставленных документов, сопоставление сведений, снятие копий, составление плана расходов, плана развития (бизнес-плана) и др. </a:t>
            </a:r>
          </a:p>
        </p:txBody>
      </p:sp>
    </p:spTree>
    <p:extLst>
      <p:ext uri="{BB962C8B-B14F-4D97-AF65-F5344CB8AC3E}">
        <p14:creationId xmlns:p14="http://schemas.microsoft.com/office/powerpoint/2010/main" val="1707865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ACE2-AF1C-5122-123F-B505E88B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4C19BB9-1F41-9426-6020-CEA12B60AD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7775"/>
            <a:ext cx="12192000" cy="2513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D674D-6A54-AE9C-5C7A-09AE62897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B2DD3FC-3E0C-E7C4-A645-81435481B80B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Услуги Центра компетенций 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986F03-69E7-776D-7B3B-F456AC2DD8B2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0CEE6D-C481-2E1A-AA1A-44D07DE44FBD}"/>
              </a:ext>
            </a:extLst>
          </p:cNvPr>
          <p:cNvSpPr txBox="1"/>
          <p:nvPr/>
        </p:nvSpPr>
        <p:spPr>
          <a:xfrm>
            <a:off x="276594" y="900574"/>
            <a:ext cx="567052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5. Подготовка отчетов об эффективности и результативности реализации проектов получателями грантов: Агростартап, развитие семейной животноводческой фермы, строительство и комплектация откормочных площадок, Агротуризм, материально-техническое развитие кооперативов, перерабатывающих предприятий и др.</a:t>
            </a:r>
          </a:p>
          <a:p>
            <a:pPr lvl="0" algn="just"/>
            <a:endParaRPr lang="ru-RU" sz="1400" b="1" kern="1200" dirty="0">
              <a:solidFill>
                <a:srgbClr val="5F3427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5C219A-6334-D931-4E77-BB596269AF17}"/>
              </a:ext>
            </a:extLst>
          </p:cNvPr>
          <p:cNvSpPr/>
          <p:nvPr/>
        </p:nvSpPr>
        <p:spPr>
          <a:xfrm>
            <a:off x="6184706" y="900574"/>
            <a:ext cx="5607683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получателей гранта «Агростартап» : 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Отчет об эффективности реализации плана развития фермерского хозяйства, отчета о расходах и отчета о результативности.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Отчеты выполняются в табличной форме (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excel)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направляются Главе. После согласования Главой – в управление сельского хозяйства.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A3C19-E32E-DBEB-D7D4-75C88ED9758C}"/>
              </a:ext>
            </a:extLst>
          </p:cNvPr>
          <p:cNvSpPr txBox="1"/>
          <p:nvPr/>
        </p:nvSpPr>
        <p:spPr>
          <a:xfrm>
            <a:off x="246127" y="2506187"/>
            <a:ext cx="11509737" cy="925125"/>
          </a:xfrm>
          <a:prstGeom prst="rect">
            <a:avLst/>
          </a:prstGeom>
          <a:solidFill>
            <a:srgbClr val="E4CBB1"/>
          </a:solidFill>
        </p:spPr>
        <p:txBody>
          <a:bodyPr wrap="square">
            <a:spAutoFit/>
          </a:bodyPr>
          <a:lstStyle/>
          <a:p>
            <a:pPr marL="85725" indent="95250"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доля консультаций Центра компетенций  - консультации по оказанию государственной поддержки Министерством сельского хозяйства Иркутской области, в т.ч. оформление документов и составление планов развития для участия в получении грантов и субсидий, формирование отчетности.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3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A2984-49ED-D9E8-002D-D3260703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DC41F1C-1BB4-D83E-DA62-3C64253AD9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7775"/>
            <a:ext cx="12192000" cy="2513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865339-62D6-2060-7A14-1FF15AD7D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FB24EE4-972A-B74F-7A2F-699943498CAB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Изменения в Государственной программе развития сельского хозяйства Российской Федерации (редакция от 22.12.2023 № 2249)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106A3D3-CF41-233F-3C68-88B9BCB20AB5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D69881-4799-F3D0-2EE0-365FC67B9429}"/>
              </a:ext>
            </a:extLst>
          </p:cNvPr>
          <p:cNvSpPr txBox="1"/>
          <p:nvPr/>
        </p:nvSpPr>
        <p:spPr>
          <a:xfrm>
            <a:off x="161882" y="863922"/>
            <a:ext cx="7619144" cy="29803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400" dirty="0">
                <a:effectLst/>
                <a:ea typeface="Times New Roman" panose="02020603050405020304" pitchFamily="18" charset="0"/>
              </a:rPr>
              <a:t>ГРАНТ «АГРОСТАРТАП» 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не более 90 процентов затрат: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а) по разведению КРС мясного или молочного направлений продуктивности - в размере не более превышающем 7 млн. рублей;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б) по разведению КРС мясного или молочного направлений продуктивности, в случае если предусмотрено использование части гранта на цели формирования неделимого фонда СПоК, членом которого является грантополучатель, - в размере, не более 8 млн. рублей;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в) по иным направлениям проекта создания и (или) развития хозяйства - в размере, не более 5 млн. рублей;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г) по иным направлениям проекта создания и (или) развития хозяйства, в случае если предусмотрено использование части гранта на цели формирования НФ СПоК, членом которого является грантополучатель, - в размере, не более 6 млн. рублей.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dirty="0"/>
              <a:t>размер гранта не может быть менее 1,5 млн. рублей.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81A992-3C7D-F5AA-0BE7-2A915E29D928}"/>
              </a:ext>
            </a:extLst>
          </p:cNvPr>
          <p:cNvSpPr/>
          <p:nvPr/>
        </p:nvSpPr>
        <p:spPr>
          <a:xfrm>
            <a:off x="8609162" y="905400"/>
            <a:ext cx="3114136" cy="293882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настоящее время разрабатываются положения о предоставлении государственной поддержки, в том числе грантов, приведение в соответствие региональных положений с федеральными правилами!!! </a:t>
            </a:r>
          </a:p>
        </p:txBody>
      </p:sp>
    </p:spTree>
    <p:extLst>
      <p:ext uri="{BB962C8B-B14F-4D97-AF65-F5344CB8AC3E}">
        <p14:creationId xmlns:p14="http://schemas.microsoft.com/office/powerpoint/2010/main" val="236902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331B-A6B9-0703-0BF7-94133E1BD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5007-07A7-6F97-D30B-CA528C194F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89FBA07-6818-4240-B7F8-4CA1FF29649F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Изменения в Государственной программе развития сельского хозяйства Российской Федерации (редакция от 22.12.2023 № 2249)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92167B0-5660-4715-C45D-318D0E18D69C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4751F0-3E90-EF90-E6D7-8DCB955B1A83}"/>
              </a:ext>
            </a:extLst>
          </p:cNvPr>
          <p:cNvSpPr/>
          <p:nvPr/>
        </p:nvSpPr>
        <p:spPr>
          <a:xfrm>
            <a:off x="341131" y="1633515"/>
            <a:ext cx="5504738" cy="2691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/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ГРАНТ НА РАЗВИТИЕ </a:t>
            </a:r>
            <a:r>
              <a:rPr lang="ru-RU" sz="12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СЕМЕЙНОЙ ФЕРМЫ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для финансового обеспечения затрат в целях реализации </a:t>
            </a:r>
            <a:r>
              <a:rPr lang="ru-RU" sz="12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проекта грантополучателя 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и трудоустройства на постоянную работу новых работников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размере, не более 30 млн. рублей, но не более 60 % стоимости проекта грантополучателя. </a:t>
            </a: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Размер гранта не может быть менее 5 млн. рублей.</a:t>
            </a:r>
          </a:p>
          <a:p>
            <a:pPr indent="342900" algn="just"/>
            <a:r>
              <a:rPr lang="ru-RU" sz="1200" u="sng" dirty="0">
                <a:solidFill>
                  <a:schemeClr val="tx1"/>
                </a:solidFill>
                <a:ea typeface="Times New Roman" panose="02020603050405020304" pitchFamily="18" charset="0"/>
              </a:rPr>
              <a:t> проект грантополучателя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- бизнес-план, включающий направления расходов и условия использования грантов, а также плановые показатели деятельности, обязательства.</a:t>
            </a:r>
            <a:r>
              <a:rPr lang="ru-RU" sz="1200" u="sng" dirty="0">
                <a:solidFill>
                  <a:schemeClr val="tx1"/>
                </a:solidFill>
                <a:ea typeface="Times New Roman" panose="02020603050405020304" pitchFamily="18" charset="0"/>
              </a:rPr>
              <a:t> «семейная ферма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» - КФХ, число членов которого составляет 2 (включая главу) и более членов семьи, или индивидуальный предприниматель, являющийся главой КФХ, в состав членов которого входят 2 и более членов, зарегистрированные гражданином РФ на сельской территории, осуществляющие деятельность более 12 месяцев с даты регистрации на сельской территории;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5257C9-B3FD-948D-58B9-8EEEA550900B}"/>
              </a:ext>
            </a:extLst>
          </p:cNvPr>
          <p:cNvSpPr/>
          <p:nvPr/>
        </p:nvSpPr>
        <p:spPr>
          <a:xfrm>
            <a:off x="399611" y="4459580"/>
            <a:ext cx="5387779" cy="2323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/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Средства гранта направляются на:</a:t>
            </a:r>
          </a:p>
          <a:p>
            <a:pPr indent="342900" algn="just"/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приобретение земельных участков из земель сельхозназначения в муниципальной собственности;</a:t>
            </a:r>
          </a:p>
          <a:p>
            <a:pPr indent="342900" algn="just"/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разработку проектной документации строительства, реконструкции или модернизации объектов для производства, хранения и переработки сельскохозяйственной продукции;</a:t>
            </a:r>
          </a:p>
          <a:p>
            <a:pPr indent="342900" algn="just"/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приобретение, строительство, реконструкция, капитальный ремонт или модернизация объектов, в т</a:t>
            </a:r>
            <a:r>
              <a:rPr lang="ru-RU" sz="1000" dirty="0">
                <a:solidFill>
                  <a:schemeClr val="tx1"/>
                </a:solidFill>
                <a:ea typeface="Times New Roman" panose="02020603050405020304" pitchFamily="18" charset="0"/>
              </a:rPr>
              <a:t>.ч. приобретение </a:t>
            </a:r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модульных объектов, для производства, хранения и переработки сельхозпродукции;</a:t>
            </a:r>
          </a:p>
          <a:p>
            <a:pPr indent="342900" algn="just"/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комплектацию объектов оборудованием и его монтаж, включая автономные источники электро- и газоснабжения;</a:t>
            </a:r>
          </a:p>
          <a:p>
            <a:pPr indent="342900" algn="just"/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погашение не более 20 процентов привлекаемого на реализацию проекта грантополучателя льготного инвестиционного кредита;</a:t>
            </a:r>
          </a:p>
          <a:p>
            <a:pPr indent="342900" algn="just"/>
            <a:r>
              <a:rPr lang="ru-RU" sz="1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уплату расходов, связанных с доставкой имущества;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E3C3D-46B3-C0CA-EF47-A4176FD563E2}"/>
              </a:ext>
            </a:extLst>
          </p:cNvPr>
          <p:cNvSpPr txBox="1"/>
          <p:nvPr/>
        </p:nvSpPr>
        <p:spPr>
          <a:xfrm>
            <a:off x="6009872" y="4459580"/>
            <a:ext cx="6014520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000" dirty="0">
                <a:effectLst/>
                <a:ea typeface="Times New Roman" panose="02020603050405020304" pitchFamily="18" charset="0"/>
              </a:rPr>
              <a:t>СУБСИДИИ на возмещение (обеспечение) до 60 процентов затрат семейной фермы, но не более 20 млн. рублей на одну семейную ферму, связанных с приобретением:</a:t>
            </a:r>
          </a:p>
          <a:p>
            <a:pPr indent="342900" algn="just">
              <a:spcBef>
                <a:spcPts val="1000"/>
              </a:spcBef>
            </a:pPr>
            <a:r>
              <a:rPr lang="ru-RU" sz="1000" dirty="0">
                <a:effectLst/>
                <a:ea typeface="Times New Roman" panose="02020603050405020304" pitchFamily="18" charset="0"/>
              </a:rPr>
              <a:t>оборудования для комплектации объектов, предназначенных для производства, хранения и переработки сельскохозяйственной продукции, включая автономные источники электро- и газоснабжения, обустройство автономных источников водоснабжения, сельскохозяйственной техники и специализированного транспорта для комплектации объектов по производству и переработке сельскохозяйственной продукции семейных ферм. </a:t>
            </a:r>
          </a:p>
          <a:p>
            <a:pPr indent="342900" algn="just">
              <a:spcBef>
                <a:spcPts val="1000"/>
              </a:spcBef>
            </a:pPr>
            <a:r>
              <a:rPr lang="ru-RU" sz="1000" dirty="0">
                <a:effectLst/>
                <a:ea typeface="Times New Roman" panose="02020603050405020304" pitchFamily="18" charset="0"/>
              </a:rPr>
              <a:t>сельскохозяйственных животных (за исключением свиней) и птицы, рыбопосадочного материала;</a:t>
            </a:r>
          </a:p>
          <a:p>
            <a:pPr indent="342900" algn="just">
              <a:spcBef>
                <a:spcPts val="1000"/>
              </a:spcBef>
            </a:pPr>
            <a:r>
              <a:rPr lang="ru-RU" sz="1000" dirty="0">
                <a:effectLst/>
                <a:ea typeface="Times New Roman" panose="02020603050405020304" pitchFamily="18" charset="0"/>
              </a:rPr>
              <a:t>снегоходных средств, в случае если семейная ферма осуществляет деятельность по развитию оленеводства, мараловодства и (или) мясного табунного коневодства в районах Крайнего Севера и приравненных к ним местностях;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04902A2-2C68-F3B9-F9D4-8E96E0E8293B}"/>
              </a:ext>
            </a:extLst>
          </p:cNvPr>
          <p:cNvSpPr/>
          <p:nvPr/>
        </p:nvSpPr>
        <p:spPr>
          <a:xfrm>
            <a:off x="6173774" y="886364"/>
            <a:ext cx="4238309" cy="46713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Поддержка СЕМЕЙНОЙ ФЕРМЫ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9B8B4DB-BB25-80F7-12A4-DB669CC95167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7196805" y="1356063"/>
            <a:ext cx="471326" cy="410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4457949-DC3B-1AC4-7D6B-722546B53799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8873705" y="1360432"/>
            <a:ext cx="1409414" cy="429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id="{F966E0D2-9683-5F77-099E-FE496892540E}"/>
              </a:ext>
            </a:extLst>
          </p:cNvPr>
          <p:cNvSpPr/>
          <p:nvPr/>
        </p:nvSpPr>
        <p:spPr>
          <a:xfrm>
            <a:off x="5974229" y="1766123"/>
            <a:ext cx="2445151" cy="172262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Грант</a:t>
            </a:r>
          </a:p>
          <a:p>
            <a:pPr algn="ctr"/>
            <a:r>
              <a:rPr lang="ru-RU" sz="1200" b="1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</a:rPr>
              <a:t>Создание, реконструкция, капитальный ремонт или модернизация объекта</a:t>
            </a:r>
          </a:p>
          <a:p>
            <a:pPr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EBD64C1-5C10-E536-F2E2-440060D52F1F}"/>
              </a:ext>
            </a:extLst>
          </p:cNvPr>
          <p:cNvSpPr/>
          <p:nvPr/>
        </p:nvSpPr>
        <p:spPr>
          <a:xfrm>
            <a:off x="9060543" y="1790412"/>
            <a:ext cx="2445151" cy="1548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Субсидии</a:t>
            </a:r>
          </a:p>
          <a:p>
            <a:pPr algn="ctr"/>
            <a:r>
              <a:rPr lang="ru-RU" sz="1200" dirty="0"/>
              <a:t>На приобретение оборудования, техники, спецавтотранспорта сельскохозяйственных животных  </a:t>
            </a:r>
          </a:p>
        </p:txBody>
      </p:sp>
    </p:spTree>
    <p:extLst>
      <p:ext uri="{BB962C8B-B14F-4D97-AF65-F5344CB8AC3E}">
        <p14:creationId xmlns:p14="http://schemas.microsoft.com/office/powerpoint/2010/main" val="3537889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6779</TotalTime>
  <Words>2828</Words>
  <Application>Microsoft Office PowerPoint</Application>
  <PresentationFormat>Широкоэкранный</PresentationFormat>
  <Paragraphs>350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Courier New</vt:lpstr>
      <vt:lpstr>Calibri</vt:lpstr>
      <vt:lpstr>Roboto</vt:lpstr>
      <vt:lpstr>Arial</vt:lpstr>
      <vt:lpstr>Arial Narrow</vt:lpstr>
      <vt:lpstr>Times New Roman</vt:lpstr>
      <vt:lpstr>Calibri Light</vt:lpstr>
      <vt:lpstr>Arial Black</vt:lpstr>
      <vt:lpstr>Circe</vt:lpstr>
      <vt:lpstr>Circe Bold</vt:lpstr>
      <vt:lpstr>Century Gothic</vt:lpstr>
      <vt:lpstr>Тема Office</vt:lpstr>
      <vt:lpstr>Презентация PowerPoint</vt:lpstr>
      <vt:lpstr>Дмитрий Патрушев открыл День сельского хозяйства в рамках Форума национальных достижений на выставке «Россия»</vt:lpstr>
      <vt:lpstr>Россия в цифрах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Шут Александр Андреевич</dc:creator>
  <cp:lastModifiedBy>Малакшинова Ирина Ринчиновна</cp:lastModifiedBy>
  <cp:revision>145</cp:revision>
  <cp:lastPrinted>2021-03-28T03:02:11Z</cp:lastPrinted>
  <dcterms:created xsi:type="dcterms:W3CDTF">2021-02-15T16:37:18Z</dcterms:created>
  <dcterms:modified xsi:type="dcterms:W3CDTF">2024-02-26T00:38:32Z</dcterms:modified>
</cp:coreProperties>
</file>