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7"/>
  </p:notesMasterIdLst>
  <p:sldIdLst>
    <p:sldId id="326" r:id="rId2"/>
    <p:sldId id="327" r:id="rId3"/>
    <p:sldId id="305" r:id="rId4"/>
    <p:sldId id="324" r:id="rId5"/>
    <p:sldId id="300" r:id="rId6"/>
  </p:sldIdLst>
  <p:sldSz cx="12192000" cy="6858000"/>
  <p:notesSz cx="6670675" cy="9777413"/>
  <p:embeddedFontLst>
    <p:embeddedFont>
      <p:font typeface="Circe" panose="020B0604020202020204" charset="-52"/>
      <p:regular r:id="rId8"/>
    </p:embeddedFont>
    <p:embeddedFont>
      <p:font typeface="Circe Bold" panose="020B0604020202020204" charset="0"/>
      <p:bold r:id="rId9"/>
    </p:embeddedFont>
    <p:embeddedFont>
      <p:font typeface="Overpass Black" panose="020B0604020202020204" charset="0"/>
      <p:bold r:id="rId10"/>
      <p:boldItalic r:id="rId11"/>
    </p:embeddedFont>
  </p:embeddedFontLst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pos="3840">
          <p15:clr>
            <a:srgbClr val="A4A3A4"/>
          </p15:clr>
        </p15:guide>
        <p15:guide id="3" pos="234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1105FF"/>
    <a:srgbClr val="3314EA"/>
    <a:srgbClr val="D3D3D3"/>
    <a:srgbClr val="2C5A9C"/>
    <a:srgbClr val="D5D5D5"/>
    <a:srgbClr val="04A8E8"/>
    <a:srgbClr val="01AEEE"/>
    <a:srgbClr val="2569AA"/>
    <a:srgbClr val="197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5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0"/>
        <p:guide pos="3840"/>
        <p:guide pos="234"/>
        <p:guide pos="7469"/>
        <p:guide orient="horz" pos="4088"/>
        <p:guide orient="horz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0080F4A1-264E-4E24-A45A-F0EE71DAA7D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8ABC2A95-5DCE-46A1-A2B7-BD8CDCFAF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76907-A3AE-44AD-8E10-F527061F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FFD767-E5C0-411D-BB67-86764F57A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D7969-9E4E-4F9A-8EA8-1F23A0AC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03C3-6BAB-4F16-92FA-AFF936C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D740B-949C-4DB3-97F1-EFC20653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C03EC-F0E9-40AB-90C1-FFD70EF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8F9B73-ACD1-43DD-B396-04C3C3E05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7484D-910B-4C84-984C-FDC26B0E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AC2D9-45A3-4924-86E4-6304314C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90CF3-DF17-4FDE-ABC8-16913A3A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5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DF6851-ED87-4BB7-A3A3-F884B1C57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669C18-CE47-4025-91E8-25F00659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A2DDF-19A0-4B1A-8045-4FF93D93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F2862-3CCD-49C9-BEF0-31FAAD9D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4613-3E5F-443E-A716-C2F5B1C5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0D67F-7B83-4474-B400-6E082DDD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8738F-DE27-44F0-8F67-A4A04C38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4F523-C1CF-4B7D-B3A6-14ECCC88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09A0C-6CE6-44C9-9561-4156995A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3274D-31E4-4979-92EF-5D193D14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6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77CBE-F2C9-495E-9B9B-62EB2273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238E6-D8D1-4BD1-B407-819D0B03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8CE68-B399-42D5-8308-D6C27FE8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74963-4A92-4695-861B-5F37DF1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8FD0B-348D-42A2-AD44-BFD9832D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8EC8-0222-47D9-A849-36A4AEC8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C76BA-C9CD-426A-B346-1F6128CEF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D1C54-8859-4529-B611-9EB1D9C3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D7A733-A678-4A37-9783-AAF2942C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6D319-62FE-4B07-84CE-3A1B82EF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90A059-9766-4855-8B1B-4DCB58AC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42DEB-9B92-4D44-9761-B1AD790A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C250F-691C-4AE2-B981-3790B6095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092CA9-B9F7-466C-BF3A-1C3324E2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85C81D-60E5-4367-9A3D-101AA97A6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3A6A20-A31A-40FC-BD99-9A2591A31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40B92-A1CE-427D-B118-07173766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0B1709-3C04-4C28-A4D7-80C2954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B8782-C9E4-4965-98B6-BD83CFDA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7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85417-4F94-4AD4-B7ED-CC27A2D2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2EBB20-97EB-4F18-BB6E-EF0222B4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51FC7-DAA1-4709-B3D2-B799485B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8C44A9-2667-47DA-BF78-7085A51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5D06B6-1EB2-4F19-9182-19C6A362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706E5-B7CA-4508-A3E0-B76D955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D1FCA-BB60-4182-9548-37909C2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80A2-D067-4463-BD6D-3E9A35D9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515D-C2B9-46F8-BFB8-37120F72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CC9E6A-65CB-4353-B0B9-491F4ADE9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0ACDA-36E7-435B-8E74-525B3C5B8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8E4BE-CC45-4704-B798-F8913AB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040A6-F1C7-4269-925A-32D277DA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20787-3B1C-4273-9F8E-667D6F45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C439B2-B408-4478-90A6-87686B682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522E8-4A2E-420B-B10C-8E0D5ABB0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C8F96-7C33-4224-B0FC-B5973251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33D09A-DEE7-4C6F-AC1F-079F503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253AD-264F-41FA-B84B-104FCBA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FF0AF-979A-48F2-BEFF-0D9557D2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C883F-BE26-4824-9289-2709189C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F5B81-0B3D-4720-B63F-5252C6BB3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848F-CB5F-491E-981A-6DF29FA37294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C368-2906-4199-82CE-FC199D77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BF34E-2F57-45CF-A2E1-E5BCB8468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EE5D-A6DC-4992-B61F-BB6187C557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FD2F6B-8461-4723-999B-B14C16053C9E}"/>
              </a:ext>
            </a:extLst>
          </p:cNvPr>
          <p:cNvSpPr/>
          <p:nvPr/>
        </p:nvSpPr>
        <p:spPr>
          <a:xfrm>
            <a:off x="0" y="0"/>
            <a:ext cx="8856617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C88AC-6B57-49EA-9548-41DC1101A79B}"/>
              </a:ext>
            </a:extLst>
          </p:cNvPr>
          <p:cNvSpPr txBox="1"/>
          <p:nvPr/>
        </p:nvSpPr>
        <p:spPr>
          <a:xfrm>
            <a:off x="593889" y="3013501"/>
            <a:ext cx="747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</a:rPr>
              <a:t>МЕРЫ ГОСУДАРСТВЕННОЙ ПОДДЕРЖКИ ДЛЯ </a:t>
            </a:r>
          </a:p>
          <a:p>
            <a:r>
              <a:rPr lang="ru-RU" sz="2400" dirty="0">
                <a:solidFill>
                  <a:schemeClr val="bg1"/>
                </a:solidFill>
                <a:latin typeface="Circe Bold" panose="020B0602020203020203" pitchFamily="34" charset="-52"/>
              </a:rPr>
              <a:t>ПРЕДПРИНИМАТЕЛЕЙ  </a:t>
            </a:r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ИРКУТСКОЙ ОБЛАСТИ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83C3D-0A7E-4858-9837-53B66E76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3EDA64-33BC-4762-A536-5DA429C6BB1E}"/>
              </a:ext>
            </a:extLst>
          </p:cNvPr>
          <p:cNvCxnSpPr/>
          <p:nvPr/>
        </p:nvCxnSpPr>
        <p:spPr>
          <a:xfrm>
            <a:off x="371475" y="6499225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07D4AE-A24C-4B8B-AA88-868E6D3DE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47"/>
          <a:stretch/>
        </p:blipFill>
        <p:spPr>
          <a:xfrm>
            <a:off x="6379162" y="1102936"/>
            <a:ext cx="5812838" cy="57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E208-BDDB-48DF-809B-6FBF7456FA50}"/>
              </a:ext>
            </a:extLst>
          </p:cNvPr>
          <p:cNvSpPr txBox="1"/>
          <p:nvPr/>
        </p:nvSpPr>
        <p:spPr>
          <a:xfrm>
            <a:off x="3766051" y="311327"/>
            <a:ext cx="775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irce Bold" panose="020B0602020203020203" pitchFamily="34" charset="-52"/>
              </a:rPr>
              <a:t>КРЕДИТНО-ГАРАНТИЙНЫЙ МЕХАНИЗМ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4142E3E-CF28-4D6C-B25A-B6340BC68F12}"/>
              </a:ext>
            </a:extLst>
          </p:cNvPr>
          <p:cNvCxnSpPr/>
          <p:nvPr/>
        </p:nvCxnSpPr>
        <p:spPr>
          <a:xfrm>
            <a:off x="371475" y="6499225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0" y="0"/>
            <a:ext cx="3335382" cy="6877159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574F98-DB5F-44A3-83EB-3C8160C1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075C2-9B7E-454E-A689-D6E10E22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7496" y="1391948"/>
            <a:ext cx="4618248" cy="3407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0BC1A-63F5-45AA-B462-E98031BB0750}"/>
              </a:ext>
            </a:extLst>
          </p:cNvPr>
          <p:cNvSpPr txBox="1"/>
          <p:nvPr/>
        </p:nvSpPr>
        <p:spPr>
          <a:xfrm>
            <a:off x="3875147" y="6160671"/>
            <a:ext cx="744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-1" dirty="0">
                <a:latin typeface="Circe"/>
              </a:rPr>
              <a:t>Стоимость поручительства –  </a:t>
            </a:r>
            <a:r>
              <a:rPr lang="ru-RU" sz="1600" spc="-1" dirty="0">
                <a:solidFill>
                  <a:srgbClr val="0B9BDC"/>
                </a:solidFill>
                <a:latin typeface="Circe"/>
              </a:rPr>
              <a:t>0,5 % годовых от суммы поручительства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F357D-3335-41AD-B371-949635ED660A}"/>
              </a:ext>
            </a:extLst>
          </p:cNvPr>
          <p:cNvSpPr txBox="1"/>
          <p:nvPr/>
        </p:nvSpPr>
        <p:spPr>
          <a:xfrm>
            <a:off x="3860465" y="5765359"/>
            <a:ext cx="775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ru-RU" sz="1600" spc="-1" dirty="0">
                <a:latin typeface="Circe"/>
              </a:rPr>
              <a:t>Поручительство предоставляется  </a:t>
            </a:r>
            <a:r>
              <a:rPr lang="ru-RU" sz="1600" spc="-1" dirty="0">
                <a:solidFill>
                  <a:srgbClr val="0B9BDC"/>
                </a:solidFill>
                <a:latin typeface="Circe"/>
              </a:rPr>
              <a:t>до 70% от суммы финансирования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D145D1-0960-4CCE-8321-D3FFFA595BB0}"/>
              </a:ext>
            </a:extLst>
          </p:cNvPr>
          <p:cNvSpPr/>
          <p:nvPr/>
        </p:nvSpPr>
        <p:spPr>
          <a:xfrm>
            <a:off x="433382" y="1849500"/>
            <a:ext cx="5426010" cy="24175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77D9EF3-4243-4C65-B29D-932CE02D6FD9}"/>
              </a:ext>
            </a:extLst>
          </p:cNvPr>
          <p:cNvGrpSpPr/>
          <p:nvPr/>
        </p:nvGrpSpPr>
        <p:grpSpPr>
          <a:xfrm>
            <a:off x="574794" y="2390604"/>
            <a:ext cx="5147276" cy="1379402"/>
            <a:chOff x="920476" y="3082509"/>
            <a:chExt cx="5147276" cy="137940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6C2B8AD-54F8-4D3A-9469-3176B8529F32}"/>
                </a:ext>
              </a:extLst>
            </p:cNvPr>
            <p:cNvGrpSpPr/>
            <p:nvPr/>
          </p:nvGrpSpPr>
          <p:grpSpPr>
            <a:xfrm>
              <a:off x="920476" y="3082509"/>
              <a:ext cx="4013742" cy="1379402"/>
              <a:chOff x="920476" y="3184577"/>
              <a:chExt cx="4013742" cy="1379402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89BF75F-A74B-4E92-9CFB-B87767051FFD}"/>
                  </a:ext>
                </a:extLst>
              </p:cNvPr>
              <p:cNvSpPr/>
              <p:nvPr/>
            </p:nvSpPr>
            <p:spPr>
              <a:xfrm>
                <a:off x="1182168" y="4194647"/>
                <a:ext cx="37520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irce" panose="020B0502020203020203" pitchFamily="34" charset="-52"/>
                    <a:cs typeface="Times New Roman" pitchFamily="18" charset="0"/>
                  </a:rPr>
                  <a:t>Подготовка бизнес-плана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1FAD7B3E-4292-48F6-86EE-FFF921A1C39C}"/>
                  </a:ext>
                </a:extLst>
              </p:cNvPr>
              <p:cNvSpPr/>
              <p:nvPr/>
            </p:nvSpPr>
            <p:spPr>
              <a:xfrm>
                <a:off x="920476" y="3184577"/>
                <a:ext cx="3511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B9BDC"/>
                    </a:solidFill>
                    <a:latin typeface="Circe Bold" panose="020B0602020203020203" pitchFamily="34" charset="-52"/>
                    <a:cs typeface="Times New Roman" pitchFamily="18" charset="0"/>
                  </a:rPr>
                  <a:t>1</a:t>
                </a:r>
                <a:endParaRPr lang="ru-RU" dirty="0">
                  <a:solidFill>
                    <a:srgbClr val="0B9BDC"/>
                  </a:solidFill>
                  <a:latin typeface="Circe Bold" panose="020B0602020203020203" pitchFamily="34" charset="-52"/>
                  <a:cs typeface="Times New Roman" pitchFamily="18" charset="0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2204808-DC6E-4879-8AB6-E90ADC502411}"/>
                </a:ext>
              </a:extLst>
            </p:cNvPr>
            <p:cNvGrpSpPr/>
            <p:nvPr/>
          </p:nvGrpSpPr>
          <p:grpSpPr>
            <a:xfrm>
              <a:off x="920476" y="3091341"/>
              <a:ext cx="5147276" cy="896446"/>
              <a:chOff x="920476" y="3163886"/>
              <a:chExt cx="5147276" cy="896446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3C847EB-4AFE-4366-861B-03FDCB01ECA5}"/>
                  </a:ext>
                </a:extLst>
              </p:cNvPr>
              <p:cNvSpPr/>
              <p:nvPr/>
            </p:nvSpPr>
            <p:spPr>
              <a:xfrm>
                <a:off x="1182168" y="3163886"/>
                <a:ext cx="48855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irce" panose="020B0502020203020203" pitchFamily="34" charset="-52"/>
                    <a:cs typeface="Times New Roman" pitchFamily="18" charset="0"/>
                  </a:rPr>
                  <a:t>Подбор программ льготного финансирования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81DBFA3-4078-476C-844B-C9EB8313DDC0}"/>
                  </a:ext>
                </a:extLst>
              </p:cNvPr>
              <p:cNvSpPr/>
              <p:nvPr/>
            </p:nvSpPr>
            <p:spPr>
              <a:xfrm>
                <a:off x="920476" y="3691000"/>
                <a:ext cx="3939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B9BDC"/>
                    </a:solidFill>
                    <a:latin typeface="Circe Bold" panose="020B0602020203020203" pitchFamily="34" charset="-52"/>
                    <a:cs typeface="Times New Roman" pitchFamily="18" charset="0"/>
                  </a:rPr>
                  <a:t>2</a:t>
                </a:r>
                <a:endParaRPr lang="ru-RU" dirty="0">
                  <a:solidFill>
                    <a:srgbClr val="0B9BDC"/>
                  </a:solidFill>
                  <a:latin typeface="Circe Bold" panose="020B0602020203020203" pitchFamily="34" charset="-52"/>
                  <a:cs typeface="Times New Roman" pitchFamily="18" charset="0"/>
                </a:endParaRPr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2F1CECD-74EE-45AD-854F-BC57834AB561}"/>
                </a:ext>
              </a:extLst>
            </p:cNvPr>
            <p:cNvSpPr/>
            <p:nvPr/>
          </p:nvSpPr>
          <p:spPr>
            <a:xfrm>
              <a:off x="920476" y="4092579"/>
              <a:ext cx="393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B9BDC"/>
                  </a:solidFill>
                  <a:latin typeface="Circe Bold" panose="020B0602020203020203" pitchFamily="34" charset="-52"/>
                  <a:cs typeface="Times New Roman" pitchFamily="18" charset="0"/>
                </a:rPr>
                <a:t>3</a:t>
              </a:r>
              <a:endParaRPr lang="ru-RU" dirty="0">
                <a:solidFill>
                  <a:srgbClr val="0B9BDC"/>
                </a:solidFill>
                <a:latin typeface="Circe Bold" panose="020B0602020203020203" pitchFamily="34" charset="-52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9BF75F-A74B-4E92-9CFB-B87767051FFD}"/>
              </a:ext>
            </a:extLst>
          </p:cNvPr>
          <p:cNvSpPr/>
          <p:nvPr/>
        </p:nvSpPr>
        <p:spPr>
          <a:xfrm>
            <a:off x="836486" y="2910509"/>
            <a:ext cx="375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irce" panose="020B0502020203020203" pitchFamily="34" charset="-52"/>
                <a:cs typeface="Times New Roman" pitchFamily="18" charset="0"/>
              </a:rPr>
              <a:t>Помощь в подготовке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93947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0" y="5266011"/>
            <a:ext cx="12192000" cy="162910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ECA635-5BB1-458D-BA77-85C04DAE5341}"/>
              </a:ext>
            </a:extLst>
          </p:cNvPr>
          <p:cNvSpPr/>
          <p:nvPr/>
        </p:nvSpPr>
        <p:spPr>
          <a:xfrm>
            <a:off x="568752" y="1353201"/>
            <a:ext cx="405765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irce Bold" panose="020B0602020203020203" pitchFamily="34" charset="-52"/>
              </a:rPr>
              <a:t>1</a:t>
            </a:r>
            <a:endParaRPr lang="ru-RU" dirty="0">
              <a:latin typeface="Circe Bold" panose="020B0602020203020203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ECA635-5BB1-458D-BA77-85C04DAE5341}"/>
              </a:ext>
            </a:extLst>
          </p:cNvPr>
          <p:cNvSpPr/>
          <p:nvPr/>
        </p:nvSpPr>
        <p:spPr>
          <a:xfrm>
            <a:off x="516780" y="2668472"/>
            <a:ext cx="405765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ECA635-5BB1-458D-BA77-85C04DAE5341}"/>
              </a:ext>
            </a:extLst>
          </p:cNvPr>
          <p:cNvSpPr/>
          <p:nvPr/>
        </p:nvSpPr>
        <p:spPr>
          <a:xfrm>
            <a:off x="6735256" y="1366995"/>
            <a:ext cx="405765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3DE44-9683-4378-9F6B-620A2B7CBEC1}"/>
              </a:ext>
            </a:extLst>
          </p:cNvPr>
          <p:cNvSpPr txBox="1"/>
          <p:nvPr/>
        </p:nvSpPr>
        <p:spPr>
          <a:xfrm>
            <a:off x="7389570" y="3760931"/>
            <a:ext cx="428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от 0,5 млн. рублей,  15,75 % годовых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7712" y="3263179"/>
            <a:ext cx="230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irce Bold" panose="020B0604020202020204" charset="-52"/>
              </a:rPr>
              <a:t>ПРОГРАММА</a:t>
            </a:r>
            <a:r>
              <a:rPr lang="ru-RU" dirty="0">
                <a:solidFill>
                  <a:srgbClr val="E74B36"/>
                </a:solidFill>
                <a:latin typeface="Circe Bold" panose="020B0604020202020204" charset="-52"/>
              </a:rPr>
              <a:t> </a:t>
            </a:r>
            <a:r>
              <a:rPr lang="ru-RU" dirty="0">
                <a:solidFill>
                  <a:srgbClr val="2C5A9C"/>
                </a:solidFill>
                <a:latin typeface="Circe Bold" panose="020B0604020202020204" charset="-52"/>
              </a:rPr>
              <a:t>1764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ECA635-5BB1-458D-BA77-85C04DAE5341}"/>
              </a:ext>
            </a:extLst>
          </p:cNvPr>
          <p:cNvSpPr/>
          <p:nvPr/>
        </p:nvSpPr>
        <p:spPr>
          <a:xfrm>
            <a:off x="6735255" y="3263179"/>
            <a:ext cx="405765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08C521-3E9E-4507-92B2-C0C9FF3C5D37}"/>
              </a:ext>
            </a:extLst>
          </p:cNvPr>
          <p:cNvSpPr txBox="1"/>
          <p:nvPr/>
        </p:nvSpPr>
        <p:spPr>
          <a:xfrm>
            <a:off x="7141021" y="2015901"/>
            <a:ext cx="495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от</a:t>
            </a: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 </a:t>
            </a:r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50 </a:t>
            </a: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млн. рублей, 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7,5 % годовых - средний бизнес</a:t>
            </a: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9% годовых - малый бизнес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62856-54EA-4CC8-A6AA-9DC88370DA49}"/>
              </a:ext>
            </a:extLst>
          </p:cNvPr>
          <p:cNvSpPr txBox="1"/>
          <p:nvPr/>
        </p:nvSpPr>
        <p:spPr>
          <a:xfrm>
            <a:off x="7305786" y="1316878"/>
            <a:ext cx="436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rgbClr val="2C5A9C"/>
                </a:solidFill>
                <a:latin typeface="Circe Bold" panose="020B0604020202020204" charset="-52"/>
              </a:rPr>
              <a:t>ИНВЕСТИЦИОННЫЕ</a:t>
            </a:r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irce Bold" panose="020B0604020202020204" charset="-52"/>
                <a:cs typeface="Arial" panose="020B0604020202020204" pitchFamily="34" charset="0"/>
              </a:rPr>
              <a:t>КРЕДИТЫ (ПСК+1764)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09491-5E71-43E2-88DE-F947C70ECAF9}"/>
              </a:ext>
            </a:extLst>
          </p:cNvPr>
          <p:cNvSpPr txBox="1"/>
          <p:nvPr/>
        </p:nvSpPr>
        <p:spPr>
          <a:xfrm>
            <a:off x="516780" y="1818344"/>
            <a:ext cx="534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до 5 млн. рублей, от </a:t>
            </a:r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2 </a:t>
            </a: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% до 11 % годовых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A1AF2-5C97-40F8-8F14-7CE13C10B9FF}"/>
              </a:ext>
            </a:extLst>
          </p:cNvPr>
          <p:cNvSpPr txBox="1"/>
          <p:nvPr/>
        </p:nvSpPr>
        <p:spPr>
          <a:xfrm>
            <a:off x="1117474" y="1403428"/>
            <a:ext cx="337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Circe Bold" panose="020B0604020202020204" charset="-52"/>
                <a:cs typeface="Arial" panose="020B0604020202020204" pitchFamily="34" charset="0"/>
              </a:rPr>
              <a:t>ЛЬГОТНЫЕ</a:t>
            </a:r>
            <a:r>
              <a:rPr lang="ru-RU" sz="1800" dirty="0">
                <a:latin typeface="Circe Bold" panose="020B0604020202020204" charset="-52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2C5A9C"/>
                </a:solidFill>
                <a:latin typeface="Circe Bold" panose="020B0604020202020204" charset="-52"/>
              </a:rPr>
              <a:t>МИКРОЗАЙМЫ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06511-6F36-3CCC-460E-0DA1824CC8D7}"/>
              </a:ext>
            </a:extLst>
          </p:cNvPr>
          <p:cNvSpPr txBox="1"/>
          <p:nvPr/>
        </p:nvSpPr>
        <p:spPr>
          <a:xfrm>
            <a:off x="1117474" y="2627287"/>
            <a:ext cx="4084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irce Bold" panose="020B0604020202020204" charset="-52"/>
                <a:cs typeface="Arial" panose="020B0604020202020204" pitchFamily="34" charset="0"/>
              </a:rPr>
              <a:t>ЛЬГОТНЫЙ</a:t>
            </a:r>
            <a:r>
              <a:rPr lang="ru-RU" dirty="0">
                <a:solidFill>
                  <a:srgbClr val="562212"/>
                </a:solidFill>
                <a:latin typeface="Circe Bold" panose="020B0604020202020204" charset="-5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2C5A9C"/>
                </a:solidFill>
                <a:latin typeface="Circe Bold" panose="020B0604020202020204" charset="-52"/>
              </a:rPr>
              <a:t>ЛИЗИНГ</a:t>
            </a:r>
            <a:r>
              <a:rPr lang="ru-RU" dirty="0">
                <a:latin typeface="Circe Bold" panose="020B0604020202020204" charset="-52"/>
              </a:rPr>
              <a:t> </a:t>
            </a:r>
            <a:r>
              <a:rPr lang="ru-RU" dirty="0">
                <a:latin typeface="Circe Bold" panose="020B0604020202020204" charset="-52"/>
                <a:cs typeface="Arial" panose="020B0604020202020204" pitchFamily="34" charset="0"/>
              </a:rPr>
              <a:t>БЕЗ ВЗНОСА  </a:t>
            </a:r>
            <a:r>
              <a:rPr lang="ru-RU" dirty="0">
                <a:solidFill>
                  <a:srgbClr val="562212"/>
                </a:solidFill>
                <a:latin typeface="Circe Bold" panose="020B0604020202020204" charset="-52"/>
                <a:cs typeface="Arial" panose="020B0604020202020204" pitchFamily="34" charset="0"/>
              </a:rPr>
              <a:t>         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DB0B9D-8E64-15F3-4B09-E4888A54F28E}"/>
              </a:ext>
            </a:extLst>
          </p:cNvPr>
          <p:cNvSpPr txBox="1"/>
          <p:nvPr/>
        </p:nvSpPr>
        <p:spPr>
          <a:xfrm>
            <a:off x="1139157" y="3078513"/>
            <a:ext cx="4285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latin typeface="Circe" panose="020B0502020203020203" pitchFamily="34" charset="-52"/>
              </a:rPr>
              <a:t>до 50 млн. рублей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A729FC-CF3F-4D50-8593-58B6897F16D8}"/>
              </a:ext>
            </a:extLst>
          </p:cNvPr>
          <p:cNvSpPr txBox="1"/>
          <p:nvPr/>
        </p:nvSpPr>
        <p:spPr>
          <a:xfrm>
            <a:off x="216639" y="501597"/>
            <a:ext cx="947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C5A9C"/>
                </a:solidFill>
                <a:latin typeface="Circe Bold" panose="020B0602020203020203" pitchFamily="34" charset="-52"/>
              </a:rPr>
              <a:t>ФИНАНСОВЫЕ</a:t>
            </a:r>
            <a:r>
              <a:rPr lang="ru-RU" sz="2800" dirty="0">
                <a:latin typeface="Circe Bold" panose="020B0602020203020203" pitchFamily="34" charset="-52"/>
              </a:rPr>
              <a:t> ИНСТРУМЕНТЫ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5D126C-0E17-04B2-35E9-20D696696EE2}"/>
              </a:ext>
            </a:extLst>
          </p:cNvPr>
          <p:cNvSpPr/>
          <p:nvPr/>
        </p:nvSpPr>
        <p:spPr>
          <a:xfrm>
            <a:off x="484643" y="3825475"/>
            <a:ext cx="405765" cy="405765"/>
          </a:xfrm>
          <a:prstGeom prst="rect">
            <a:avLst/>
          </a:prstGeom>
          <a:solidFill>
            <a:srgbClr val="2C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irce Bold" panose="020B0602020203020203" pitchFamily="34" charset="-52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1F300-0B87-84BF-27F7-56E2E3AF2EDB}"/>
              </a:ext>
            </a:extLst>
          </p:cNvPr>
          <p:cNvSpPr txBox="1"/>
          <p:nvPr/>
        </p:nvSpPr>
        <p:spPr>
          <a:xfrm>
            <a:off x="1139157" y="3796087"/>
            <a:ext cx="43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Circe Bold" panose="020B0604020202020204" charset="-52"/>
                <a:cs typeface="Arial" panose="020B0604020202020204" pitchFamily="34" charset="0"/>
              </a:rPr>
              <a:t>ЛЬГОТНОЕ КРЕДИТОВАНИЕ </a:t>
            </a:r>
            <a:r>
              <a:rPr lang="ru-RU" sz="1800" dirty="0">
                <a:solidFill>
                  <a:srgbClr val="2C5A9C"/>
                </a:solidFill>
                <a:latin typeface="Circe Bold" panose="020B0604020202020204" charset="-52"/>
                <a:cs typeface="Arial" panose="020B0604020202020204" pitchFamily="34" charset="0"/>
              </a:rPr>
              <a:t>АПК</a:t>
            </a:r>
            <a:endParaRPr lang="ru-RU" sz="1800" dirty="0">
              <a:solidFill>
                <a:schemeClr val="tx1"/>
              </a:solidFill>
              <a:latin typeface="Circe Bold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5D816-074B-B75C-8356-BFA22320ACCF}"/>
              </a:ext>
            </a:extLst>
          </p:cNvPr>
          <p:cNvSpPr txBox="1"/>
          <p:nvPr/>
        </p:nvSpPr>
        <p:spPr>
          <a:xfrm>
            <a:off x="974517" y="4235698"/>
            <a:ext cx="534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до 5 % годовых</a:t>
            </a:r>
          </a:p>
          <a:p>
            <a:pPr>
              <a:lnSpc>
                <a:spcPct val="100000"/>
              </a:lnSpc>
            </a:pPr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срок до 12 мес. – на текущую деятельность</a:t>
            </a:r>
          </a:p>
          <a:p>
            <a:pPr>
              <a:lnSpc>
                <a:spcPct val="100000"/>
              </a:lnSpc>
            </a:pPr>
            <a:r>
              <a:rPr lang="ru-RU" sz="1800" spc="-1" dirty="0">
                <a:solidFill>
                  <a:schemeClr val="tx1"/>
                </a:solidFill>
                <a:latin typeface="Circe" panose="020B0502020203020203" pitchFamily="34" charset="-52"/>
              </a:rPr>
              <a:t>о</a:t>
            </a:r>
            <a:r>
              <a:rPr lang="ru-RU" sz="1800" strike="noStrike" spc="-1" dirty="0">
                <a:solidFill>
                  <a:schemeClr val="tx1"/>
                </a:solidFill>
                <a:latin typeface="Circe" panose="020B0502020203020203" pitchFamily="34" charset="-52"/>
              </a:rPr>
              <a:t>т 2 до 15 лет – инвестиционное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2992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E208-BDDB-48DF-809B-6FBF7456FA50}"/>
              </a:ext>
            </a:extLst>
          </p:cNvPr>
          <p:cNvSpPr txBox="1"/>
          <p:nvPr/>
        </p:nvSpPr>
        <p:spPr>
          <a:xfrm>
            <a:off x="3706857" y="554817"/>
            <a:ext cx="849593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предоставляется в качестве залогового обеспечения по кредитам, займам, банковской гарантии, лизингу </a:t>
            </a:r>
            <a:endParaRPr lang="ru-RU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4142E3E-CF28-4D6C-B25A-B6340BC68F12}"/>
              </a:ext>
            </a:extLst>
          </p:cNvPr>
          <p:cNvCxnSpPr/>
          <p:nvPr/>
        </p:nvCxnSpPr>
        <p:spPr>
          <a:xfrm>
            <a:off x="371475" y="6454836"/>
            <a:ext cx="11485563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7AD550-DD62-4650-9A3D-724E17CDC6DF}"/>
              </a:ext>
            </a:extLst>
          </p:cNvPr>
          <p:cNvSpPr/>
          <p:nvPr/>
        </p:nvSpPr>
        <p:spPr>
          <a:xfrm>
            <a:off x="0" y="0"/>
            <a:ext cx="3335382" cy="6877159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574F98-DB5F-44A3-83EB-3C8160C1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D145D1-0960-4CCE-8321-D3FFFA595BB0}"/>
              </a:ext>
            </a:extLst>
          </p:cNvPr>
          <p:cNvSpPr/>
          <p:nvPr/>
        </p:nvSpPr>
        <p:spPr>
          <a:xfrm>
            <a:off x="554959" y="2063588"/>
            <a:ext cx="5426010" cy="24591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суммы обязательства, </a:t>
            </a:r>
          </a:p>
          <a:p>
            <a:r>
              <a:rPr lang="ru-RU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более 42 млн. рублей в отношении одного заемщика</a:t>
            </a:r>
          </a:p>
          <a:p>
            <a:endParaRPr lang="ru-RU" sz="18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торговли – до 50% от суммы финансирования</a:t>
            </a:r>
          </a:p>
          <a:p>
            <a:endParaRPr lang="ru-RU" sz="1800" b="1" baseline="30000" dirty="0">
              <a:solidFill>
                <a:srgbClr val="5E3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baseline="30000" dirty="0">
              <a:solidFill>
                <a:srgbClr val="5E3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baseline="30000" dirty="0">
              <a:solidFill>
                <a:srgbClr val="5E3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550EB-3AAE-B979-6C87-A4C734D7E2D4}"/>
              </a:ext>
            </a:extLst>
          </p:cNvPr>
          <p:cNvSpPr txBox="1"/>
          <p:nvPr/>
        </p:nvSpPr>
        <p:spPr>
          <a:xfrm>
            <a:off x="866539" y="3681555"/>
            <a:ext cx="46997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Стоимость 0,5 % годовых от суммы поручительства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271CF-7719-8E91-2D09-4C2CDDFE5E91}"/>
              </a:ext>
            </a:extLst>
          </p:cNvPr>
          <p:cNvSpPr txBox="1"/>
          <p:nvPr/>
        </p:nvSpPr>
        <p:spPr>
          <a:xfrm>
            <a:off x="2894151" y="2511273"/>
            <a:ext cx="64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5A1572-FFF5-D003-1F4D-57DFC1458E5A}"/>
              </a:ext>
            </a:extLst>
          </p:cNvPr>
          <p:cNvSpPr/>
          <p:nvPr/>
        </p:nvSpPr>
        <p:spPr>
          <a:xfrm>
            <a:off x="3460135" y="2171579"/>
            <a:ext cx="1687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ru-RU" sz="40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560981B-45F7-21C7-454E-E1DB660AD7F6}"/>
              </a:ext>
            </a:extLst>
          </p:cNvPr>
          <p:cNvGrpSpPr/>
          <p:nvPr/>
        </p:nvGrpSpPr>
        <p:grpSpPr>
          <a:xfrm>
            <a:off x="6114256" y="1288103"/>
            <a:ext cx="5848333" cy="4648983"/>
            <a:chOff x="1388046" y="272826"/>
            <a:chExt cx="5804689" cy="4594611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C11E7BA-D852-F438-CFD0-30BE507776C4}"/>
                </a:ext>
              </a:extLst>
            </p:cNvPr>
            <p:cNvCxnSpPr/>
            <p:nvPr/>
          </p:nvCxnSpPr>
          <p:spPr>
            <a:xfrm flipH="1" flipV="1">
              <a:off x="4451684" y="1474844"/>
              <a:ext cx="1949116" cy="2237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B27C3703-FAEC-7BE6-69F2-9F31A8D50EF5}"/>
                </a:ext>
              </a:extLst>
            </p:cNvPr>
            <p:cNvCxnSpPr/>
            <p:nvPr/>
          </p:nvCxnSpPr>
          <p:spPr>
            <a:xfrm flipV="1">
              <a:off x="2516677" y="4037114"/>
              <a:ext cx="3777916" cy="120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7B339310-3125-466C-FC1B-CD959BFEC8BB}"/>
                </a:ext>
              </a:extLst>
            </p:cNvPr>
            <p:cNvCxnSpPr/>
            <p:nvPr/>
          </p:nvCxnSpPr>
          <p:spPr>
            <a:xfrm flipH="1">
              <a:off x="2411770" y="1474844"/>
              <a:ext cx="1624262" cy="23100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3A2557-DB6F-3924-3381-EDC37477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527"/>
                      </a14:imgEffect>
                      <a14:imgEffect>
                        <a14:saturation sat="2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1234" y="3264515"/>
              <a:ext cx="741501" cy="121275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F328BB-B5A1-1863-43BA-932E079858BE}"/>
                </a:ext>
              </a:extLst>
            </p:cNvPr>
            <p:cNvSpPr txBox="1"/>
            <p:nvPr/>
          </p:nvSpPr>
          <p:spPr>
            <a:xfrm>
              <a:off x="6233994" y="4469875"/>
              <a:ext cx="912094" cy="36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ФОНД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C24CDC-8DCE-C829-7CD7-60EDBE68E42C}"/>
                </a:ext>
              </a:extLst>
            </p:cNvPr>
            <p:cNvSpPr txBox="1"/>
            <p:nvPr/>
          </p:nvSpPr>
          <p:spPr>
            <a:xfrm>
              <a:off x="3870954" y="1167067"/>
              <a:ext cx="845483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БАНК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524DF04-AA5E-1423-2336-E7118DBF4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500" r="9238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57143" y="272826"/>
              <a:ext cx="1073104" cy="10731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08C044-9B7E-D6A6-AC57-BF9CB0C98144}"/>
                </a:ext>
              </a:extLst>
            </p:cNvPr>
            <p:cNvSpPr txBox="1"/>
            <p:nvPr/>
          </p:nvSpPr>
          <p:spPr>
            <a:xfrm rot="2950886">
              <a:off x="4567807" y="2398023"/>
              <a:ext cx="2075887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поручительство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30A852-C5CE-05CA-8893-A18E7B2945F9}"/>
                </a:ext>
              </a:extLst>
            </p:cNvPr>
            <p:cNvSpPr txBox="1"/>
            <p:nvPr/>
          </p:nvSpPr>
          <p:spPr>
            <a:xfrm>
              <a:off x="2836710" y="4034349"/>
              <a:ext cx="3276697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содействие кредитованию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B1D849-3BEC-83DB-D0D5-A7630FA1BB19}"/>
                </a:ext>
              </a:extLst>
            </p:cNvPr>
            <p:cNvSpPr txBox="1"/>
            <p:nvPr/>
          </p:nvSpPr>
          <p:spPr>
            <a:xfrm>
              <a:off x="3439487" y="3750368"/>
              <a:ext cx="2045208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вознаграждение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FE735B-7BF4-15B2-99CD-496B9AB3E839}"/>
                </a:ext>
              </a:extLst>
            </p:cNvPr>
            <p:cNvSpPr txBox="1"/>
            <p:nvPr/>
          </p:nvSpPr>
          <p:spPr>
            <a:xfrm rot="18293360">
              <a:off x="2273008" y="2588747"/>
              <a:ext cx="1932294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кредитование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BB3C3-B0BD-6FFB-AECC-C0FFC002C312}"/>
                </a:ext>
              </a:extLst>
            </p:cNvPr>
            <p:cNvSpPr txBox="1"/>
            <p:nvPr/>
          </p:nvSpPr>
          <p:spPr>
            <a:xfrm rot="18295291">
              <a:off x="2084996" y="2498438"/>
              <a:ext cx="1896684" cy="36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обеспечение</a:t>
              </a:r>
            </a:p>
          </p:txBody>
        </p:sp>
        <p:pic>
          <p:nvPicPr>
            <p:cNvPr id="32" name="Picture 4" descr="https://hondacikarangsales.com/wp-content/uploads/2023/06/1.png">
              <a:extLst>
                <a:ext uri="{FF2B5EF4-FFF2-40B4-BE49-F238E27FC236}">
                  <a16:creationId xmlns:a16="http://schemas.microsoft.com/office/drawing/2014/main" id="{5922541A-C63D-AF94-0884-CD6479C53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046" y="3586778"/>
              <a:ext cx="1448664" cy="1020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4552FA-AF34-5D57-95C9-12F5BE34E600}"/>
                </a:ext>
              </a:extLst>
            </p:cNvPr>
            <p:cNvSpPr txBox="1"/>
            <p:nvPr/>
          </p:nvSpPr>
          <p:spPr>
            <a:xfrm>
              <a:off x="1609744" y="4502425"/>
              <a:ext cx="1141163" cy="36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verpass Black" panose="020B0604020202020204" charset="-52"/>
                </a:rPr>
                <a:t>КЛИЕНТ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62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C6861-AAB6-413F-BB59-87BEC86605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lumMod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637D05-E415-4174-A787-1538160F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33375"/>
            <a:ext cx="1183910" cy="561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D9D02-3C43-4486-A32A-AD9CDBC73182}"/>
              </a:ext>
            </a:extLst>
          </p:cNvPr>
          <p:cNvSpPr txBox="1"/>
          <p:nvPr/>
        </p:nvSpPr>
        <p:spPr>
          <a:xfrm>
            <a:off x="165365" y="1621582"/>
            <a:ext cx="8856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Circe Bold" panose="020B0602020203020203" pitchFamily="34" charset="-52"/>
              </a:rPr>
              <a:t>СПАСИБО ЗА ВНИМАНИЕ</a:t>
            </a:r>
            <a:endParaRPr lang="ru-RU" sz="42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BA74829-D12D-4BF6-B38A-BF223D9B9B3F}"/>
              </a:ext>
            </a:extLst>
          </p:cNvPr>
          <p:cNvCxnSpPr>
            <a:cxnSpLocks/>
          </p:cNvCxnSpPr>
          <p:nvPr/>
        </p:nvCxnSpPr>
        <p:spPr>
          <a:xfrm>
            <a:off x="332983" y="2387856"/>
            <a:ext cx="6696982" cy="0"/>
          </a:xfrm>
          <a:prstGeom prst="line">
            <a:avLst/>
          </a:prstGeom>
          <a:ln w="38100">
            <a:solidFill>
              <a:schemeClr val="bg1">
                <a:lumMod val="95000"/>
                <a:alpha val="1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6286E3-AEB3-46FA-8B0A-B3DF85E34E9E}"/>
              </a:ext>
            </a:extLst>
          </p:cNvPr>
          <p:cNvSpPr txBox="1"/>
          <p:nvPr/>
        </p:nvSpPr>
        <p:spPr>
          <a:xfrm>
            <a:off x="1178201" y="3109532"/>
            <a:ext cx="525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Контактные данные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irce" panose="020B0502020203020203" pitchFamily="34" charset="-52"/>
                <a:cs typeface="Lato Light"/>
              </a:rPr>
              <a:t>тел. (3952) 202-102 доб. 144, 162</a:t>
            </a:r>
          </a:p>
        </p:txBody>
      </p:sp>
    </p:spTree>
    <p:extLst>
      <p:ext uri="{BB962C8B-B14F-4D97-AF65-F5344CB8AC3E}">
        <p14:creationId xmlns:p14="http://schemas.microsoft.com/office/powerpoint/2010/main" val="422220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204</Words>
  <Application>Microsoft Office PowerPoint</Application>
  <PresentationFormat>Широкоэкранный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 Light</vt:lpstr>
      <vt:lpstr>Calibri</vt:lpstr>
      <vt:lpstr>Overpass Black</vt:lpstr>
      <vt:lpstr>Circe Bold</vt:lpstr>
      <vt:lpstr>Arial</vt:lpstr>
      <vt:lpstr>Circe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Окладникова Диляра Рамисовна</dc:creator>
  <cp:lastModifiedBy>Малакшинова Ирина Ринчиновна</cp:lastModifiedBy>
  <cp:revision>72</cp:revision>
  <dcterms:modified xsi:type="dcterms:W3CDTF">2024-02-26T00:38:41Z</dcterms:modified>
</cp:coreProperties>
</file>