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sldIdLst>
    <p:sldId id="283" r:id="rId2"/>
    <p:sldId id="321" r:id="rId3"/>
    <p:sldId id="286" r:id="rId4"/>
    <p:sldId id="303" r:id="rId5"/>
    <p:sldId id="310" r:id="rId6"/>
    <p:sldId id="304" r:id="rId7"/>
    <p:sldId id="300" r:id="rId8"/>
  </p:sldIdLst>
  <p:sldSz cx="12192000" cy="6858000"/>
  <p:notesSz cx="6810375" cy="9942513"/>
  <p:embeddedFontLst>
    <p:embeddedFont>
      <p:font typeface="Circe" panose="020B0604020202020204" charset="-52"/>
      <p:regular r:id="rId10"/>
    </p:embeddedFont>
    <p:embeddedFont>
      <p:font typeface="Circe Bold" panose="020B0604020202020204" charset="0"/>
      <p:bold r:id="rId11"/>
    </p:embeddedFont>
  </p:embeddedFont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3840">
          <p15:clr>
            <a:srgbClr val="A4A3A4"/>
          </p15:clr>
        </p15:guide>
        <p15:guide id="3" pos="234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C5A9C"/>
    <a:srgbClr val="D3D3D3"/>
    <a:srgbClr val="D5D5D5"/>
    <a:srgbClr val="04A8E8"/>
    <a:srgbClr val="01AEEE"/>
    <a:srgbClr val="2569AA"/>
    <a:srgbClr val="197FC0"/>
    <a:srgbClr val="0C99DA"/>
    <a:srgbClr val="315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5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0"/>
        <p:guide pos="3840"/>
        <p:guide pos="234"/>
        <p:guide pos="7469"/>
        <p:guide orient="horz" pos="4088"/>
        <p:guide orient="horz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3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3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r">
              <a:defRPr sz="1200"/>
            </a:lvl1pPr>
          </a:lstStyle>
          <a:p>
            <a:fld id="{0080F4A1-264E-4E24-A45A-F0EE71DAA7D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6" tIns="45723" rIns="91446" bIns="457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4"/>
          </a:xfrm>
          <a:prstGeom prst="rect">
            <a:avLst/>
          </a:prstGeom>
        </p:spPr>
        <p:txBody>
          <a:bodyPr vert="horz" lIns="91446" tIns="45723" rIns="91446" bIns="457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8852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2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r">
              <a:defRPr sz="1200"/>
            </a:lvl1pPr>
          </a:lstStyle>
          <a:p>
            <a:fld id="{8ABC2A95-5DCE-46A1-A2B7-BD8CDCFAF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2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C2A95-5DCE-46A1-A2B7-BD8CDCFAFC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6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76907-A3AE-44AD-8E10-F527061F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FFD767-E5C0-411D-BB67-86764F57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D7969-9E4E-4F9A-8EA8-1F23A0AC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03C3-6BAB-4F16-92FA-AFF936C2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D740B-949C-4DB3-97F1-EFC20653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0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C03EC-F0E9-40AB-90C1-FFD70EF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8F9B73-ACD1-43DD-B396-04C3C3E0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7484D-910B-4C84-984C-FDC26B0E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AC2D9-45A3-4924-86E4-6304314C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90CF3-DF17-4FDE-ABC8-16913A3A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DF6851-ED87-4BB7-A3A3-F884B1C57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669C18-CE47-4025-91E8-25F00659D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A2DDF-19A0-4B1A-8045-4FF93D9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F2862-3CCD-49C9-BEF0-31FAAD9D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4613-3E5F-443E-A716-C2F5B1C5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0D67F-7B83-4474-B400-6E082DDD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738F-DE27-44F0-8F67-A4A04C38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4F523-C1CF-4B7D-B3A6-14ECCC88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09A0C-6CE6-44C9-9561-4156995A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3274D-31E4-4979-92EF-5D193D14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7CBE-F2C9-495E-9B9B-62EB2273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238E6-D8D1-4BD1-B407-819D0B03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8CE68-B399-42D5-8308-D6C27FE8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74963-4A92-4695-861B-5F37DF1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8FD0B-348D-42A2-AD44-BFD9832D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8EC8-0222-47D9-A849-36A4AEC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76BA-C9CD-426A-B346-1F6128CEF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BD1C54-8859-4529-B611-9EB1D9C34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7A733-A678-4A37-9783-AAF2942C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6D319-62FE-4B07-84CE-3A1B82E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90A059-9766-4855-8B1B-4DCB58AC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42DEB-9B92-4D44-9761-B1AD790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C250F-691C-4AE2-B981-3790B6095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92CA9-B9F7-466C-BF3A-1C3324E2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85C81D-60E5-4367-9A3D-101AA97A6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3A6A20-A31A-40FC-BD99-9A2591A31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440B92-A1CE-427D-B118-07173766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0B1709-3C04-4C28-A4D7-80C2954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1B8782-C9E4-4965-98B6-BD83CFDA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7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5417-4F94-4AD4-B7ED-CC27A2D2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2EBB20-97EB-4F18-BB6E-EF0222B4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51FC7-DAA1-4709-B3D2-B799485B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8C44A9-2667-47DA-BF78-7085A510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5D06B6-1EB2-4F19-9182-19C6A362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706E5-B7CA-4508-A3E0-B76D955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D1FCA-BB60-4182-9548-37909C26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C80A2-D067-4463-BD6D-3E9A35D9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1515D-C2B9-46F8-BFB8-37120F72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CC9E6A-65CB-4353-B0B9-491F4ADE9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0ACDA-36E7-435B-8E74-525B3C5B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8E4BE-CC45-4704-B798-F8913AB4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040A6-F1C7-4269-925A-32D277DA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1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0787-3B1C-4273-9F8E-667D6F45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439B2-B408-4478-90A6-87686B682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522E8-4A2E-420B-B10C-8E0D5ABB0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C8F96-7C33-4224-B0FC-B5973251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33D09A-DEE7-4C6F-AC1F-079F503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253AD-264F-41FA-B84B-104FCBA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F0AF-979A-48F2-BEFF-0D9557D2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C883F-BE26-4824-9289-2709189C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F5B81-0B3D-4720-B63F-5252C6BB3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4C368-2906-4199-82CE-FC199D77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BF34E-2F57-45CF-A2E1-E5BCB8468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FD2F6B-8461-4723-999B-B14C16053C9E}"/>
              </a:ext>
            </a:extLst>
          </p:cNvPr>
          <p:cNvSpPr/>
          <p:nvPr/>
        </p:nvSpPr>
        <p:spPr>
          <a:xfrm>
            <a:off x="0" y="0"/>
            <a:ext cx="8856617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593889" y="3013501"/>
            <a:ext cx="747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irce Bold" panose="020B0602020203020203" pitchFamily="34" charset="-52"/>
              </a:rPr>
              <a:t>МЕРЫ ГОСУДАРСТВЕННОЙ ПОДДЕРЖКИ ДЛЯ </a:t>
            </a:r>
          </a:p>
          <a:p>
            <a:r>
              <a:rPr lang="ru-RU" sz="2400" dirty="0">
                <a:solidFill>
                  <a:schemeClr val="bg1"/>
                </a:solidFill>
                <a:latin typeface="Circe Bold" panose="020B0602020203020203" pitchFamily="34" charset="-52"/>
              </a:rPr>
              <a:t>ПРЕДПРИНИМАТЕЛЕЙ  </a:t>
            </a:r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ИРКУТСКОЙ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83C3D-0A7E-4858-9837-53B66E76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3EDA64-33BC-4762-A536-5DA429C6BB1E}"/>
              </a:ext>
            </a:extLst>
          </p:cNvPr>
          <p:cNvCxnSpPr/>
          <p:nvPr/>
        </p:nvCxnSpPr>
        <p:spPr>
          <a:xfrm>
            <a:off x="371475" y="6499225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07D4AE-A24C-4B8B-AA88-868E6D3DE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47"/>
          <a:stretch/>
        </p:blipFill>
        <p:spPr>
          <a:xfrm>
            <a:off x="6379162" y="1102936"/>
            <a:ext cx="5812838" cy="57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0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" y="1483463"/>
            <a:ext cx="12136273" cy="4380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769B8-D75D-4B50-BDC7-4E6C04CE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13" y="3463684"/>
            <a:ext cx="826599" cy="8265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32A2C2-5878-46D4-8B4A-1132EE56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04" y="3463683"/>
            <a:ext cx="826599" cy="826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46A3B1-9464-404D-B852-767B44BAB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386" y="3463683"/>
            <a:ext cx="826599" cy="8265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E3D89-D8AC-4F4A-B16B-DDDE390F7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702" y="3463682"/>
            <a:ext cx="826599" cy="826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403847-4DC5-43B6-91C3-0FCA1158F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657" y="3463681"/>
            <a:ext cx="826599" cy="826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257112" y="434057"/>
            <a:ext cx="1158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B9BDC"/>
                </a:solidFill>
                <a:latin typeface="Circe Bold" panose="020B0602020203020203" pitchFamily="34" charset="-52"/>
              </a:rPr>
              <a:t>ЦЕНТР «МОЙ БИЗНЕС» - </a:t>
            </a:r>
            <a:r>
              <a:rPr lang="ru-RU" sz="2400" dirty="0">
                <a:latin typeface="Circe Bold" panose="020B0602020203020203" pitchFamily="34" charset="-52"/>
              </a:rPr>
              <a:t>ЦЕНТР ОКАЗАНИЯ КОМПЛЕКСА </a:t>
            </a:r>
            <a:br>
              <a:rPr lang="ru-RU" sz="2400" dirty="0">
                <a:latin typeface="Circe Bold" panose="020B0602020203020203" pitchFamily="34" charset="-52"/>
              </a:rPr>
            </a:br>
            <a:r>
              <a:rPr lang="ru-RU" sz="2400" dirty="0">
                <a:latin typeface="Circe Bold" panose="020B0602020203020203" pitchFamily="34" charset="-52"/>
              </a:rPr>
              <a:t>УСЛУГ ПО ПРИНЦИПУ «ОДНОГО ОКНА» </a:t>
            </a:r>
          </a:p>
        </p:txBody>
      </p:sp>
    </p:spTree>
    <p:extLst>
      <p:ext uri="{BB962C8B-B14F-4D97-AF65-F5344CB8AC3E}">
        <p14:creationId xmlns:p14="http://schemas.microsoft.com/office/powerpoint/2010/main" val="240033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203168" y="442231"/>
            <a:ext cx="1158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B9BDC"/>
                </a:solidFill>
                <a:latin typeface="Circe Bold" panose="020B0602020203020203" pitchFamily="34" charset="-52"/>
              </a:rPr>
              <a:t>МЕРЫ ПОДДЕРЖКИ </a:t>
            </a:r>
            <a:r>
              <a:rPr lang="ru-RU" sz="2400" dirty="0">
                <a:latin typeface="Circe Bold" panose="020B0602020203020203" pitchFamily="34" charset="-52"/>
              </a:rPr>
              <a:t>СМСП </a:t>
            </a:r>
            <a:br>
              <a:rPr lang="ru-RU" sz="2400" dirty="0">
                <a:latin typeface="Circe Bold" panose="020B0602020203020203" pitchFamily="34" charset="-52"/>
              </a:rPr>
            </a:br>
            <a:r>
              <a:rPr lang="ru-RU" sz="2400" dirty="0">
                <a:latin typeface="Circe Bold" panose="020B0602020203020203" pitchFamily="34" charset="-52"/>
              </a:rPr>
              <a:t>ОТ ЦЕНТРА «МОЙ БИЗНЕС» </a:t>
            </a:r>
            <a:br>
              <a:rPr lang="ru-RU" sz="2400" dirty="0">
                <a:latin typeface="Circe Bold" panose="020B0602020203020203" pitchFamily="34" charset="-52"/>
              </a:rPr>
            </a:br>
            <a:endParaRPr lang="ru-RU" sz="2400" dirty="0">
              <a:latin typeface="Circe Bold" panose="020B0602020203020203" pitchFamily="34" charset="-52"/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6E3EDA64-33BC-4762-A536-5DA429C6BB1E}"/>
              </a:ext>
            </a:extLst>
          </p:cNvPr>
          <p:cNvCxnSpPr/>
          <p:nvPr/>
        </p:nvCxnSpPr>
        <p:spPr>
          <a:xfrm>
            <a:off x="371475" y="6248108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7D28B38-64CD-4751-A0AC-C6BBA30F15A1}"/>
              </a:ext>
            </a:extLst>
          </p:cNvPr>
          <p:cNvSpPr/>
          <p:nvPr/>
        </p:nvSpPr>
        <p:spPr>
          <a:xfrm>
            <a:off x="3351732" y="1716799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A051277-003A-40EF-9C32-DB4C32F6E991}"/>
              </a:ext>
            </a:extLst>
          </p:cNvPr>
          <p:cNvSpPr/>
          <p:nvPr/>
        </p:nvSpPr>
        <p:spPr>
          <a:xfrm>
            <a:off x="6331989" y="1730588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954844A-7CED-456A-8CEA-DF142662241C}"/>
              </a:ext>
            </a:extLst>
          </p:cNvPr>
          <p:cNvSpPr/>
          <p:nvPr/>
        </p:nvSpPr>
        <p:spPr>
          <a:xfrm>
            <a:off x="371475" y="1716528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AD80A5A-F78C-4E4C-8EE1-659378969D8F}"/>
              </a:ext>
            </a:extLst>
          </p:cNvPr>
          <p:cNvSpPr/>
          <p:nvPr/>
        </p:nvSpPr>
        <p:spPr>
          <a:xfrm>
            <a:off x="9312245" y="1730859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0E93073A-8832-4BEC-BB53-01CD9BD96CFC}"/>
              </a:ext>
            </a:extLst>
          </p:cNvPr>
          <p:cNvSpPr/>
          <p:nvPr/>
        </p:nvSpPr>
        <p:spPr>
          <a:xfrm>
            <a:off x="3257261" y="3228810"/>
            <a:ext cx="256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ПРОИЗВОДСТВЕННЫЙ И ТЕХНИЧЕСКИЙ КОНСАЛТИНГ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6241211" y="3230819"/>
            <a:ext cx="256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ОБРАЗОВАТЕЛЬНАЯ ПОДДЕРЖКА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292195" y="3246407"/>
            <a:ext cx="2641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КРЕДИТНО-ГАРАНТИЙНЫЙ МЕХАНИЗМ 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AB503A7-C48B-4013-BA49-375C8DE51C68}"/>
              </a:ext>
            </a:extLst>
          </p:cNvPr>
          <p:cNvSpPr/>
          <p:nvPr/>
        </p:nvSpPr>
        <p:spPr>
          <a:xfrm>
            <a:off x="9283275" y="3266296"/>
            <a:ext cx="250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МАРКЕТИНГОВАЯ ПОДДЕРЖКА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36E1BD8-4C03-4B01-8E25-8E4AC888F166}"/>
              </a:ext>
            </a:extLst>
          </p:cNvPr>
          <p:cNvSpPr/>
          <p:nvPr/>
        </p:nvSpPr>
        <p:spPr>
          <a:xfrm>
            <a:off x="527935" y="4602143"/>
            <a:ext cx="2383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Подбор льготных кредитов и займов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7053D21-5162-4AC6-AEB9-BF80480D9036}"/>
              </a:ext>
            </a:extLst>
          </p:cNvPr>
          <p:cNvSpPr/>
          <p:nvPr/>
        </p:nvSpPr>
        <p:spPr>
          <a:xfrm>
            <a:off x="549810" y="5031711"/>
            <a:ext cx="23838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Гарантийная поддержка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FC31CA7-FADD-4310-A8AA-D8681D3EE0F0}"/>
              </a:ext>
            </a:extLst>
          </p:cNvPr>
          <p:cNvSpPr/>
          <p:nvPr/>
        </p:nvSpPr>
        <p:spPr>
          <a:xfrm>
            <a:off x="549810" y="5910596"/>
            <a:ext cx="2383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Структурирование сделки, </a:t>
            </a:r>
            <a:r>
              <a:rPr lang="ru-RU" sz="1200" dirty="0" err="1">
                <a:latin typeface="Circe" panose="020B0502020203020203" pitchFamily="34" charset="-52"/>
                <a:cs typeface="Times New Roman" pitchFamily="18" charset="0"/>
              </a:rPr>
              <a:t>софинансирование</a:t>
            </a:r>
            <a:endParaRPr lang="ru-RU" sz="1200" dirty="0">
              <a:latin typeface="Circe" panose="020B0502020203020203" pitchFamily="34" charset="-52"/>
              <a:cs typeface="Times New Roman" pitchFamily="18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DF5C8639-882F-4DD9-94C7-C7762D1F147D}"/>
              </a:ext>
            </a:extLst>
          </p:cNvPr>
          <p:cNvSpPr/>
          <p:nvPr/>
        </p:nvSpPr>
        <p:spPr>
          <a:xfrm>
            <a:off x="549811" y="5379549"/>
            <a:ext cx="239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Подготовка бизнес-планов и грантовой документации 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DCFF98D-B7A4-4CB0-8217-984C7475D564}"/>
              </a:ext>
            </a:extLst>
          </p:cNvPr>
          <p:cNvSpPr/>
          <p:nvPr/>
        </p:nvSpPr>
        <p:spPr>
          <a:xfrm>
            <a:off x="3465875" y="5992939"/>
            <a:ext cx="2658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Технический и производственный аудит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104ADA0-366A-4EB7-9A4F-1E378545F67B}"/>
              </a:ext>
            </a:extLst>
          </p:cNvPr>
          <p:cNvSpPr/>
          <p:nvPr/>
        </p:nvSpPr>
        <p:spPr>
          <a:xfrm>
            <a:off x="3489082" y="5225164"/>
            <a:ext cx="250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Сертификация, патентование, регистрация ТМ и т.п.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639E7EB-D395-4D97-8D0B-1D4601BFC205}"/>
              </a:ext>
            </a:extLst>
          </p:cNvPr>
          <p:cNvSpPr/>
          <p:nvPr/>
        </p:nvSpPr>
        <p:spPr>
          <a:xfrm>
            <a:off x="3489082" y="5721275"/>
            <a:ext cx="256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Автоматизация 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6F9D683-6B88-4048-ABA2-2C8C19486426}"/>
              </a:ext>
            </a:extLst>
          </p:cNvPr>
          <p:cNvSpPr/>
          <p:nvPr/>
        </p:nvSpPr>
        <p:spPr>
          <a:xfrm>
            <a:off x="3489083" y="4589314"/>
            <a:ext cx="2562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Разработка программ модернизации, развития, технического перевооружения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52951EA0-6A2F-44B6-AA8A-A4AFD1A000C9}"/>
              </a:ext>
            </a:extLst>
          </p:cNvPr>
          <p:cNvSpPr/>
          <p:nvPr/>
        </p:nvSpPr>
        <p:spPr>
          <a:xfrm>
            <a:off x="6536194" y="4591187"/>
            <a:ext cx="2562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Акселерационные программы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12797FC-1DF8-4D1B-9E1B-4FECC52D0BFD}"/>
              </a:ext>
            </a:extLst>
          </p:cNvPr>
          <p:cNvSpPr/>
          <p:nvPr/>
        </p:nvSpPr>
        <p:spPr>
          <a:xfrm>
            <a:off x="6523686" y="4956213"/>
            <a:ext cx="2358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Отраслевые обучающие мероприятия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A872D4C-A89E-4840-AE39-C888E5E75166}"/>
              </a:ext>
            </a:extLst>
          </p:cNvPr>
          <p:cNvSpPr/>
          <p:nvPr/>
        </p:nvSpPr>
        <p:spPr>
          <a:xfrm>
            <a:off x="9488913" y="5001683"/>
            <a:ext cx="214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Продвижение на рынке РФ </a:t>
            </a:r>
            <a:br>
              <a:rPr lang="ru-RU" sz="1200" dirty="0">
                <a:latin typeface="Circe" panose="020B0502020203020203" pitchFamily="34" charset="-52"/>
                <a:cs typeface="Times New Roman" pitchFamily="18" charset="0"/>
              </a:rPr>
            </a:br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и зарубежных стран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711646E-40CE-4A2B-96BC-AB07D9176CB5}"/>
              </a:ext>
            </a:extLst>
          </p:cNvPr>
          <p:cNvSpPr/>
          <p:nvPr/>
        </p:nvSpPr>
        <p:spPr>
          <a:xfrm>
            <a:off x="9488913" y="4592043"/>
            <a:ext cx="2196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Упаковка и брендирование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917E0BBC-CAB2-46F4-9026-3840B83F0637}"/>
              </a:ext>
            </a:extLst>
          </p:cNvPr>
          <p:cNvSpPr/>
          <p:nvPr/>
        </p:nvSpPr>
        <p:spPr>
          <a:xfrm>
            <a:off x="9479101" y="5550560"/>
            <a:ext cx="2181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Вывод на маркетплейсы РФ </a:t>
            </a:r>
            <a:br>
              <a:rPr lang="ru-RU" sz="1200" dirty="0">
                <a:latin typeface="Circe" panose="020B0502020203020203" pitchFamily="34" charset="-52"/>
                <a:cs typeface="Times New Roman" pitchFamily="18" charset="0"/>
              </a:rPr>
            </a:br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и зарубежных стран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05C5EF3-51F1-4F64-A826-32354BA62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20"/>
          <a:stretch/>
        </p:blipFill>
        <p:spPr>
          <a:xfrm>
            <a:off x="778175" y="1204123"/>
            <a:ext cx="1638190" cy="191183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9D6726E7-422C-42E6-A3C8-4E92603831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01"/>
          <a:stretch/>
        </p:blipFill>
        <p:spPr>
          <a:xfrm>
            <a:off x="9596254" y="1356368"/>
            <a:ext cx="1981924" cy="1782282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15453F48-72B1-47A5-9287-B740B1156A46}"/>
              </a:ext>
            </a:extLst>
          </p:cNvPr>
          <p:cNvSpPr/>
          <p:nvPr/>
        </p:nvSpPr>
        <p:spPr>
          <a:xfrm>
            <a:off x="368202" y="4693083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FA83BC36-B5D4-4492-99CE-5FE6BF6FA19A}"/>
              </a:ext>
            </a:extLst>
          </p:cNvPr>
          <p:cNvSpPr/>
          <p:nvPr/>
        </p:nvSpPr>
        <p:spPr>
          <a:xfrm>
            <a:off x="390077" y="5123344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7315BFE5-F826-451E-B001-DEACAC1D8FCE}"/>
              </a:ext>
            </a:extLst>
          </p:cNvPr>
          <p:cNvSpPr/>
          <p:nvPr/>
        </p:nvSpPr>
        <p:spPr>
          <a:xfrm>
            <a:off x="390077" y="5473081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8192BCAC-D710-4965-9670-99E86763A020}"/>
              </a:ext>
            </a:extLst>
          </p:cNvPr>
          <p:cNvSpPr/>
          <p:nvPr/>
        </p:nvSpPr>
        <p:spPr>
          <a:xfrm>
            <a:off x="390077" y="6004022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AD2EA17A-26AF-42E8-B62E-870EE19F2208}"/>
              </a:ext>
            </a:extLst>
          </p:cNvPr>
          <p:cNvSpPr/>
          <p:nvPr/>
        </p:nvSpPr>
        <p:spPr>
          <a:xfrm>
            <a:off x="3351732" y="4678588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CD50E975-5911-4616-8BBB-A8BB346356DF}"/>
              </a:ext>
            </a:extLst>
          </p:cNvPr>
          <p:cNvSpPr/>
          <p:nvPr/>
        </p:nvSpPr>
        <p:spPr>
          <a:xfrm>
            <a:off x="3351732" y="5316412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922B2D9C-8D18-4F76-A2C3-070092C76005}"/>
              </a:ext>
            </a:extLst>
          </p:cNvPr>
          <p:cNvSpPr/>
          <p:nvPr/>
        </p:nvSpPr>
        <p:spPr>
          <a:xfrm>
            <a:off x="3349301" y="5812831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EE3CB289-0C36-4F72-8175-9A83F5752A33}"/>
              </a:ext>
            </a:extLst>
          </p:cNvPr>
          <p:cNvSpPr/>
          <p:nvPr/>
        </p:nvSpPr>
        <p:spPr>
          <a:xfrm>
            <a:off x="3351732" y="6096396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F193717E-C1D4-403F-9392-38EE9F56D435}"/>
              </a:ext>
            </a:extLst>
          </p:cNvPr>
          <p:cNvSpPr/>
          <p:nvPr/>
        </p:nvSpPr>
        <p:spPr>
          <a:xfrm>
            <a:off x="6354186" y="4678588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91BEFEAC-450C-4F31-BE62-C82D170C7C5B}"/>
              </a:ext>
            </a:extLst>
          </p:cNvPr>
          <p:cNvSpPr/>
          <p:nvPr/>
        </p:nvSpPr>
        <p:spPr>
          <a:xfrm>
            <a:off x="6364488" y="5039515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E5459C99-1D0A-4330-8403-A97163F32FBD}"/>
              </a:ext>
            </a:extLst>
          </p:cNvPr>
          <p:cNvSpPr/>
          <p:nvPr/>
        </p:nvSpPr>
        <p:spPr>
          <a:xfrm>
            <a:off x="9310976" y="4678588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8584EFAF-4A65-4D6D-B3B9-1B34D6B3E696}"/>
              </a:ext>
            </a:extLst>
          </p:cNvPr>
          <p:cNvSpPr/>
          <p:nvPr/>
        </p:nvSpPr>
        <p:spPr>
          <a:xfrm>
            <a:off x="9307995" y="5081407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03B36189-98A5-492B-B5FF-A1EAF98710F9}"/>
              </a:ext>
            </a:extLst>
          </p:cNvPr>
          <p:cNvSpPr/>
          <p:nvPr/>
        </p:nvSpPr>
        <p:spPr>
          <a:xfrm>
            <a:off x="9307995" y="5634441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57" r="56124"/>
          <a:stretch/>
        </p:blipFill>
        <p:spPr>
          <a:xfrm>
            <a:off x="6876257" y="1152468"/>
            <a:ext cx="1426087" cy="1989357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3"/>
          <a:stretch/>
        </p:blipFill>
        <p:spPr>
          <a:xfrm>
            <a:off x="3544036" y="1451463"/>
            <a:ext cx="2362533" cy="1805747"/>
          </a:xfrm>
          <a:prstGeom prst="rect">
            <a:avLst/>
          </a:prstGeom>
        </p:spPr>
      </p:pic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812797FC-1DF8-4D1B-9E1B-4FECC52D0BFD}"/>
              </a:ext>
            </a:extLst>
          </p:cNvPr>
          <p:cNvSpPr/>
          <p:nvPr/>
        </p:nvSpPr>
        <p:spPr>
          <a:xfrm>
            <a:off x="6523686" y="5463348"/>
            <a:ext cx="2358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  <a:cs typeface="Times New Roman" pitchFamily="18" charset="0"/>
              </a:rPr>
              <a:t>Тематические образовательные программы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F193717E-C1D4-403F-9392-38EE9F56D435}"/>
              </a:ext>
            </a:extLst>
          </p:cNvPr>
          <p:cNvSpPr/>
          <p:nvPr/>
        </p:nvSpPr>
        <p:spPr>
          <a:xfrm>
            <a:off x="6364500" y="5550560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5FC31CA7-FADD-4310-A8AA-D8681D3EE0F0}"/>
              </a:ext>
            </a:extLst>
          </p:cNvPr>
          <p:cNvSpPr/>
          <p:nvPr/>
        </p:nvSpPr>
        <p:spPr>
          <a:xfrm>
            <a:off x="-61406" y="3629016"/>
            <a:ext cx="3550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за 2023 года выдано:</a:t>
            </a:r>
            <a:br>
              <a:rPr lang="ru-RU" sz="14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</a:br>
            <a:r>
              <a:rPr lang="ru-RU" sz="14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317поручительства </a:t>
            </a:r>
            <a:br>
              <a:rPr lang="ru-RU" sz="14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</a:br>
            <a:r>
              <a:rPr lang="ru-RU" sz="14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на сумму займов 4 628,8 </a:t>
            </a:r>
            <a:r>
              <a:rPr lang="ru-RU" sz="1400" b="1" dirty="0" err="1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млн.руб</a:t>
            </a:r>
            <a:r>
              <a:rPr lang="ru-RU" sz="14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.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FC31CA7-FADD-4310-A8AA-D8681D3EE0F0}"/>
              </a:ext>
            </a:extLst>
          </p:cNvPr>
          <p:cNvSpPr/>
          <p:nvPr/>
        </p:nvSpPr>
        <p:spPr>
          <a:xfrm>
            <a:off x="6163359" y="3806018"/>
            <a:ext cx="2977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более 30 проектов и </a:t>
            </a:r>
            <a:br>
              <a:rPr lang="ru-RU" sz="16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</a:br>
            <a:r>
              <a:rPr lang="ru-RU" sz="16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150 мероприятий в год 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5FC31CA7-FADD-4310-A8AA-D8681D3EE0F0}"/>
              </a:ext>
            </a:extLst>
          </p:cNvPr>
          <p:cNvSpPr/>
          <p:nvPr/>
        </p:nvSpPr>
        <p:spPr>
          <a:xfrm>
            <a:off x="9073165" y="3944462"/>
            <a:ext cx="297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Более 750 услуг в год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5FC31CA7-FADD-4310-A8AA-D8681D3EE0F0}"/>
              </a:ext>
            </a:extLst>
          </p:cNvPr>
          <p:cNvSpPr/>
          <p:nvPr/>
        </p:nvSpPr>
        <p:spPr>
          <a:xfrm>
            <a:off x="3073480" y="3869332"/>
            <a:ext cx="297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F5597"/>
                </a:solidFill>
                <a:latin typeface="Circe" panose="020B0502020203020203" pitchFamily="34" charset="-52"/>
                <a:cs typeface="Times New Roman" pitchFamily="18" charset="0"/>
              </a:rPr>
              <a:t>более 250 услуг в год</a:t>
            </a:r>
          </a:p>
        </p:txBody>
      </p:sp>
    </p:spTree>
    <p:extLst>
      <p:ext uri="{BB962C8B-B14F-4D97-AF65-F5344CB8AC3E}">
        <p14:creationId xmlns:p14="http://schemas.microsoft.com/office/powerpoint/2010/main" val="14278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7199DE-0C47-9D3E-0D6D-FE5F547B0FB5}"/>
              </a:ext>
            </a:extLst>
          </p:cNvPr>
          <p:cNvSpPr/>
          <p:nvPr/>
        </p:nvSpPr>
        <p:spPr>
          <a:xfrm>
            <a:off x="-1" y="0"/>
            <a:ext cx="3427697" cy="6877159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3D70D8-4939-1E65-7674-3AB2E558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3584939" y="668763"/>
            <a:ext cx="698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B9BDC"/>
                </a:solidFill>
                <a:latin typeface="Circe Bold" panose="020B0602020203020203" pitchFamily="34" charset="-52"/>
              </a:rPr>
              <a:t>КОМПЛЕКСНЫЙ </a:t>
            </a:r>
            <a:r>
              <a:rPr lang="ru-RU" sz="2400" dirty="0">
                <a:latin typeface="Circe Bold" panose="020B0602020203020203" pitchFamily="34" charset="-52"/>
              </a:rPr>
              <a:t>МАРКЕТИНГ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1155CA1-6056-8D06-B51D-F9F6DDAB5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2808328"/>
            <a:ext cx="12020757" cy="3467015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5691042" y="5796502"/>
            <a:ext cx="1896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РАЗРАБОТКА</a:t>
            </a:r>
          </a:p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ФИРМЕННОГО СТИЛЯ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B503A7-C48B-4013-BA49-375C8DE51C68}"/>
              </a:ext>
            </a:extLst>
          </p:cNvPr>
          <p:cNvSpPr/>
          <p:nvPr/>
        </p:nvSpPr>
        <p:spPr>
          <a:xfrm>
            <a:off x="8758788" y="3938756"/>
            <a:ext cx="204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МАРКЕТИНГОВОЕ СОПРОВОЖДЕНИЕ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047C25-746E-6006-9D6F-0F7C883A4CA2}"/>
              </a:ext>
            </a:extLst>
          </p:cNvPr>
          <p:cNvSpPr/>
          <p:nvPr/>
        </p:nvSpPr>
        <p:spPr>
          <a:xfrm>
            <a:off x="7792052" y="5796502"/>
            <a:ext cx="154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ПРОРАБОТКА</a:t>
            </a:r>
          </a:p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УПАКОВКИ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3907755" y="5036309"/>
            <a:ext cx="1557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МАРКЕТИНГОВАЯ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СТРАТЕГИЯ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93073A-8832-4BEC-BB53-01CD9BD96CFC}"/>
              </a:ext>
            </a:extLst>
          </p:cNvPr>
          <p:cNvSpPr/>
          <p:nvPr/>
        </p:nvSpPr>
        <p:spPr>
          <a:xfrm>
            <a:off x="396624" y="5434274"/>
            <a:ext cx="173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ИС</a:t>
            </a:r>
            <a:r>
              <a:rPr lang="en-US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C</a:t>
            </a:r>
            <a:r>
              <a:rPr lang="ru-RU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ЛЕДОВАНИЯ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РЫНКА И АУДИТ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1216B-A4CC-9E7D-6DEE-56DE8EBFC142}"/>
              </a:ext>
            </a:extLst>
          </p:cNvPr>
          <p:cNvSpPr txBox="1"/>
          <p:nvPr/>
        </p:nvSpPr>
        <p:spPr>
          <a:xfrm>
            <a:off x="3750796" y="1119986"/>
            <a:ext cx="8179947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b="0" i="0" dirty="0">
                <a:solidFill>
                  <a:srgbClr val="212529"/>
                </a:solidFill>
                <a:effectLst/>
                <a:latin typeface="system-ui"/>
              </a:rPr>
              <a:t>БОЛЕЕ 50 УСПЕШНЫХ КЕЙСОВ В РАЗНЫХ ОБЛАСТЯХ МАРКЕТИНГА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solidFill>
                  <a:srgbClr val="212529"/>
                </a:solidFill>
                <a:latin typeface="system-ui"/>
              </a:rPr>
              <a:t>КОМАНДА КВАЛИФИЦИРОВАННЫХ СПЕЦИАЛИСТОВ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solidFill>
                  <a:srgbClr val="212529"/>
                </a:solidFill>
                <a:latin typeface="system-ui"/>
              </a:rPr>
              <a:t>ЛОЯЛЬНЫЕ УСЛОВИЯ  И ИНДИВИДУАЛЬНЫЙ ПОДХОД</a:t>
            </a:r>
            <a:endParaRPr lang="ru-RU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060C1F4-968A-F784-0B9B-7CC1608EE213}"/>
              </a:ext>
            </a:extLst>
          </p:cNvPr>
          <p:cNvSpPr/>
          <p:nvPr/>
        </p:nvSpPr>
        <p:spPr>
          <a:xfrm>
            <a:off x="3671698" y="1343212"/>
            <a:ext cx="79866" cy="79866"/>
          </a:xfrm>
          <a:prstGeom prst="ellipse">
            <a:avLst/>
          </a:prstGeom>
          <a:solidFill>
            <a:srgbClr val="0B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614A9C5-0481-2BAD-EF13-06C7E568818E}"/>
              </a:ext>
            </a:extLst>
          </p:cNvPr>
          <p:cNvSpPr/>
          <p:nvPr/>
        </p:nvSpPr>
        <p:spPr>
          <a:xfrm>
            <a:off x="3670931" y="1767920"/>
            <a:ext cx="79866" cy="79866"/>
          </a:xfrm>
          <a:prstGeom prst="ellipse">
            <a:avLst/>
          </a:prstGeom>
          <a:solidFill>
            <a:srgbClr val="0B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88EEC0D-A599-E716-4ACB-112FEFEDB9A5}"/>
              </a:ext>
            </a:extLst>
          </p:cNvPr>
          <p:cNvSpPr/>
          <p:nvPr/>
        </p:nvSpPr>
        <p:spPr>
          <a:xfrm>
            <a:off x="3670931" y="2168249"/>
            <a:ext cx="79866" cy="79866"/>
          </a:xfrm>
          <a:prstGeom prst="ellipse">
            <a:avLst/>
          </a:prstGeom>
          <a:solidFill>
            <a:srgbClr val="0B9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B503A7-C48B-4013-BA49-375C8DE51C68}"/>
              </a:ext>
            </a:extLst>
          </p:cNvPr>
          <p:cNvSpPr/>
          <p:nvPr/>
        </p:nvSpPr>
        <p:spPr>
          <a:xfrm>
            <a:off x="10539692" y="5757812"/>
            <a:ext cx="1685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АВТОМАТИЗАЦИЯ ПРОДАЖ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70" y="1343212"/>
            <a:ext cx="1424233" cy="142423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B503A7-C48B-4013-BA49-375C8DE51C68}"/>
              </a:ext>
            </a:extLst>
          </p:cNvPr>
          <p:cNvSpPr/>
          <p:nvPr/>
        </p:nvSpPr>
        <p:spPr>
          <a:xfrm>
            <a:off x="765103" y="1074811"/>
            <a:ext cx="2041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irce Bold" panose="020B0602020203020203" pitchFamily="34" charset="-52"/>
                <a:cs typeface="Times New Roman" pitchFamily="18" charset="0"/>
              </a:rPr>
              <a:t>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129423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682">
            <a:off x="-694322" y="3538835"/>
            <a:ext cx="3964073" cy="1241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72" y="1115643"/>
            <a:ext cx="6001127" cy="41257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7AD550-DD62-4650-9A3D-724E17CDC6DF}"/>
              </a:ext>
            </a:extLst>
          </p:cNvPr>
          <p:cNvSpPr/>
          <p:nvPr/>
        </p:nvSpPr>
        <p:spPr>
          <a:xfrm>
            <a:off x="0" y="5231876"/>
            <a:ext cx="12192000" cy="1629102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3F49245-0071-410D-9201-59364C0F6D9F}"/>
              </a:ext>
            </a:extLst>
          </p:cNvPr>
          <p:cNvSpPr/>
          <p:nvPr/>
        </p:nvSpPr>
        <p:spPr>
          <a:xfrm>
            <a:off x="11306339" y="3879436"/>
            <a:ext cx="260350" cy="260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F17CC4AB-38D7-4E9B-9BBD-04411B74AD34}"/>
              </a:ext>
            </a:extLst>
          </p:cNvPr>
          <p:cNvSpPr txBox="1">
            <a:spLocks/>
          </p:cNvSpPr>
          <p:nvPr/>
        </p:nvSpPr>
        <p:spPr>
          <a:xfrm>
            <a:off x="4238625" y="2072463"/>
            <a:ext cx="3714750" cy="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irce Bold" panose="020B0602020203020203" pitchFamily="34" charset="-52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4A68348-EA2A-4D2D-9A78-6F6953AAC392}"/>
              </a:ext>
            </a:extLst>
          </p:cNvPr>
          <p:cNvSpPr/>
          <p:nvPr/>
        </p:nvSpPr>
        <p:spPr>
          <a:xfrm>
            <a:off x="310513" y="1143294"/>
            <a:ext cx="5441393" cy="24188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6853D9-5A18-49F2-A807-AEFD369B11AC}"/>
              </a:ext>
            </a:extLst>
          </p:cNvPr>
          <p:cNvSpPr txBox="1"/>
          <p:nvPr/>
        </p:nvSpPr>
        <p:spPr>
          <a:xfrm>
            <a:off x="310513" y="1735069"/>
            <a:ext cx="5213594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Сертификация, декларирование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Р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азработка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ТУ, СТО на выпускаемую продукцию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89922-8835-44B5-A37C-1886D4E94C1C}"/>
              </a:ext>
            </a:extLst>
          </p:cNvPr>
          <p:cNvSpPr txBox="1"/>
          <p:nvPr/>
        </p:nvSpPr>
        <p:spPr>
          <a:xfrm>
            <a:off x="1852523" y="1229106"/>
            <a:ext cx="2928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C5A9C"/>
                </a:solidFill>
                <a:latin typeface="Circe Bold" panose="020B0602020203020203" pitchFamily="34" charset="-52"/>
              </a:rPr>
              <a:t>СОПРОВОЖДЕНИЕ</a:t>
            </a:r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405131F6-CD48-4D4C-8854-8D31E250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08861"/>
              </p:ext>
            </p:extLst>
          </p:nvPr>
        </p:nvGraphicFramePr>
        <p:xfrm>
          <a:off x="2022316" y="5241418"/>
          <a:ext cx="7731821" cy="13384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731821">
                  <a:extLst>
                    <a:ext uri="{9D8B030D-6E8A-4147-A177-3AD203B41FA5}">
                      <a16:colId xmlns:a16="http://schemas.microsoft.com/office/drawing/2014/main" val="2801943788"/>
                    </a:ext>
                  </a:extLst>
                </a:gridCol>
              </a:tblGrid>
              <a:tr h="835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Частичная оплата услуг исполнителей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01323"/>
                  </a:ext>
                </a:extLst>
              </a:tr>
              <a:tr h="5026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100 000 руб.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36002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3A9A7E5-D7AF-4A94-ADCD-13CA988085DA}"/>
              </a:ext>
            </a:extLst>
          </p:cNvPr>
          <p:cNvSpPr txBox="1"/>
          <p:nvPr/>
        </p:nvSpPr>
        <p:spPr>
          <a:xfrm>
            <a:off x="4172957" y="4281933"/>
            <a:ext cx="3430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kern="0" dirty="0">
                <a:effectLst/>
              </a:rPr>
              <a:t> </a:t>
            </a: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Фонд финансирует от 50 % </a:t>
            </a:r>
            <a:b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dirty="0">
                <a:ln>
                  <a:noFill/>
                </a:ln>
                <a:solidFill>
                  <a:srgbClr val="ED5539"/>
                </a:solidFill>
                <a:effectLst/>
                <a:uLnTx/>
                <a:uFillTx/>
                <a:latin typeface="Circe" panose="020B0502020203020203" pitchFamily="34" charset="-52"/>
                <a:ea typeface="+mj-ea"/>
                <a:cs typeface="Times New Roman" panose="02020603050405020304" pitchFamily="18" charset="0"/>
              </a:rPr>
              <a:t>от стоимости услуги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CE71894-F692-4B26-82FC-0EF3A102D4E7}"/>
              </a:ext>
            </a:extLst>
          </p:cNvPr>
          <p:cNvSpPr/>
          <p:nvPr/>
        </p:nvSpPr>
        <p:spPr>
          <a:xfrm>
            <a:off x="6070520" y="1115644"/>
            <a:ext cx="5492731" cy="24465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F86D17-FDB2-458C-BB16-3FF877A26AEC}"/>
              </a:ext>
            </a:extLst>
          </p:cNvPr>
          <p:cNvSpPr txBox="1"/>
          <p:nvPr/>
        </p:nvSpPr>
        <p:spPr>
          <a:xfrm>
            <a:off x="6107577" y="1598438"/>
            <a:ext cx="5058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Финансовый или управленческий аудит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Lato Light"/>
              </a:rPr>
              <a:t>Технический аудит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irce" panose="020B0502020203020203" pitchFamily="34" charset="-52"/>
                <a:cs typeface="Lato Light"/>
              </a:rPr>
              <a:t>Инженерно-консультационные, проектно-конструкторские и расчётно-аналитические услуги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irce" panose="020B0502020203020203" pitchFamily="34" charset="-52"/>
                <a:cs typeface="Lato Light"/>
              </a:rPr>
              <a:t>Программы развития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Lato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6C6C85-420E-4336-A677-330413E462BE}"/>
              </a:ext>
            </a:extLst>
          </p:cNvPr>
          <p:cNvSpPr txBox="1"/>
          <p:nvPr/>
        </p:nvSpPr>
        <p:spPr>
          <a:xfrm>
            <a:off x="7507337" y="1253659"/>
            <a:ext cx="3150951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C5A9C"/>
                </a:solidFill>
                <a:effectLst/>
                <a:uLnTx/>
                <a:uFillTx/>
                <a:latin typeface="Circe Bold" panose="020B0602020203020203" pitchFamily="34" charset="-52"/>
                <a:cs typeface="Times New Roman" panose="02020603050405020304" pitchFamily="18" charset="0"/>
              </a:rPr>
              <a:t>АУДИТ И РАЗРАБОТКА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A729FC-CF3F-4D50-8593-58B6897F16D8}"/>
              </a:ext>
            </a:extLst>
          </p:cNvPr>
          <p:cNvSpPr txBox="1"/>
          <p:nvPr/>
        </p:nvSpPr>
        <p:spPr>
          <a:xfrm>
            <a:off x="213202" y="349639"/>
            <a:ext cx="113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C5A9C"/>
                </a:solidFill>
                <a:latin typeface="Circe Bold" panose="020B0602020203020203" pitchFamily="34" charset="-52"/>
              </a:rPr>
              <a:t>ОТРАСЛЕВАЯ </a:t>
            </a:r>
            <a:r>
              <a:rPr lang="ru-RU" sz="2800" dirty="0">
                <a:latin typeface="Circe Bold" panose="020B0602020203020203" pitchFamily="34" charset="-52"/>
              </a:rPr>
              <a:t>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5983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5316516" y="424709"/>
            <a:ext cx="784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</a:rPr>
              <a:t>ВЫВОД ТОВАРОВ НА </a:t>
            </a:r>
            <a:r>
              <a:rPr lang="ru-RU" sz="2400" dirty="0">
                <a:solidFill>
                  <a:srgbClr val="0B9BDC"/>
                </a:solidFill>
                <a:latin typeface="Circe Bold" panose="020B0602020203020203" pitchFamily="34" charset="-52"/>
              </a:rPr>
              <a:t>ЭКСПОРТНЫЕ РЫНКИ</a:t>
            </a:r>
            <a:endParaRPr lang="ru-RU" sz="2400" dirty="0">
              <a:latin typeface="Circe Bold" panose="020B0602020203020203" pitchFamily="34" charset="-52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E3EDA64-33BC-4762-A536-5DA429C6BB1E}"/>
              </a:ext>
            </a:extLst>
          </p:cNvPr>
          <p:cNvCxnSpPr/>
          <p:nvPr/>
        </p:nvCxnSpPr>
        <p:spPr>
          <a:xfrm>
            <a:off x="409182" y="7099399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D28B38-64CD-4751-A0AC-C6BBA30F15A1}"/>
              </a:ext>
            </a:extLst>
          </p:cNvPr>
          <p:cNvSpPr/>
          <p:nvPr/>
        </p:nvSpPr>
        <p:spPr>
          <a:xfrm>
            <a:off x="3389439" y="3334137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051277-003A-40EF-9C32-DB4C32F6E991}"/>
              </a:ext>
            </a:extLst>
          </p:cNvPr>
          <p:cNvSpPr/>
          <p:nvPr/>
        </p:nvSpPr>
        <p:spPr>
          <a:xfrm>
            <a:off x="6369696" y="3347926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54844A-7CED-456A-8CEA-DF142662241C}"/>
              </a:ext>
            </a:extLst>
          </p:cNvPr>
          <p:cNvSpPr/>
          <p:nvPr/>
        </p:nvSpPr>
        <p:spPr>
          <a:xfrm>
            <a:off x="409182" y="3333866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D80A5A-F78C-4E4C-8EE1-659378969D8F}"/>
              </a:ext>
            </a:extLst>
          </p:cNvPr>
          <p:cNvSpPr/>
          <p:nvPr/>
        </p:nvSpPr>
        <p:spPr>
          <a:xfrm>
            <a:off x="9349952" y="3348197"/>
            <a:ext cx="2562225" cy="1408062"/>
          </a:xfrm>
          <a:prstGeom prst="rect">
            <a:avLst/>
          </a:prstGeom>
          <a:solidFill>
            <a:srgbClr val="0B9BDC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93073A-8832-4BEC-BB53-01CD9BD96CFC}"/>
              </a:ext>
            </a:extLst>
          </p:cNvPr>
          <p:cNvSpPr/>
          <p:nvPr/>
        </p:nvSpPr>
        <p:spPr>
          <a:xfrm>
            <a:off x="3458114" y="4940624"/>
            <a:ext cx="256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ПОИСК ИНОСТРАННОГО ПОКУПАТЕЛЯ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6471798" y="4988559"/>
            <a:ext cx="256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БИЗНЕС-МИССИИ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365007" y="4959711"/>
            <a:ext cx="123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ОБУЧЕНИЕ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B503A7-C48B-4013-BA49-375C8DE51C68}"/>
              </a:ext>
            </a:extLst>
          </p:cNvPr>
          <p:cNvSpPr/>
          <p:nvPr/>
        </p:nvSpPr>
        <p:spPr>
          <a:xfrm>
            <a:off x="9395899" y="4940624"/>
            <a:ext cx="250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ЗАКЛЮЧЕНИЕ ЭКСПОРТНОГО КОНТРАКТА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D2EA17A-26AF-42E8-B62E-870EE19F2208}"/>
              </a:ext>
            </a:extLst>
          </p:cNvPr>
          <p:cNvSpPr/>
          <p:nvPr/>
        </p:nvSpPr>
        <p:spPr>
          <a:xfrm>
            <a:off x="3389439" y="5030257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CD50E975-5911-4616-8BBB-A8BB346356DF}"/>
              </a:ext>
            </a:extLst>
          </p:cNvPr>
          <p:cNvSpPr/>
          <p:nvPr/>
        </p:nvSpPr>
        <p:spPr>
          <a:xfrm>
            <a:off x="3389439" y="5498394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E3CB289-0C36-4F72-8175-9A83F5752A33}"/>
              </a:ext>
            </a:extLst>
          </p:cNvPr>
          <p:cNvSpPr/>
          <p:nvPr/>
        </p:nvSpPr>
        <p:spPr>
          <a:xfrm>
            <a:off x="285105" y="5027104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193717E-C1D4-403F-9392-38EE9F56D435}"/>
              </a:ext>
            </a:extLst>
          </p:cNvPr>
          <p:cNvSpPr/>
          <p:nvPr/>
        </p:nvSpPr>
        <p:spPr>
          <a:xfrm>
            <a:off x="6391893" y="5058538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1BEFEAC-450C-4F31-BE62-C82D170C7C5B}"/>
              </a:ext>
            </a:extLst>
          </p:cNvPr>
          <p:cNvSpPr/>
          <p:nvPr/>
        </p:nvSpPr>
        <p:spPr>
          <a:xfrm>
            <a:off x="6391893" y="5382114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5459C99-1D0A-4330-8403-A97163F32FBD}"/>
              </a:ext>
            </a:extLst>
          </p:cNvPr>
          <p:cNvSpPr/>
          <p:nvPr/>
        </p:nvSpPr>
        <p:spPr>
          <a:xfrm>
            <a:off x="9348683" y="5020826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Стрелка: шеврон 2"/>
          <p:cNvGrpSpPr/>
          <p:nvPr/>
        </p:nvGrpSpPr>
        <p:grpSpPr>
          <a:xfrm>
            <a:off x="365006" y="1532334"/>
            <a:ext cx="407816" cy="621722"/>
            <a:chOff x="-2" y="1"/>
            <a:chExt cx="709193" cy="989228"/>
          </a:xfrm>
        </p:grpSpPr>
        <p:sp>
          <p:nvSpPr>
            <p:cNvPr id="45" name="Chevron"/>
            <p:cNvSpPr/>
            <p:nvPr/>
          </p:nvSpPr>
          <p:spPr>
            <a:xfrm rot="5400000">
              <a:off x="-140019" y="140018"/>
              <a:ext cx="989228" cy="709193"/>
            </a:xfrm>
            <a:prstGeom prst="chevron">
              <a:avLst>
                <a:gd name="adj" fmla="val 0"/>
              </a:avLst>
            </a:prstGeom>
            <a:solidFill>
              <a:srgbClr val="0C99DA">
                <a:alpha val="2392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/>
            </a:p>
          </p:txBody>
        </p:sp>
        <p:sp>
          <p:nvSpPr>
            <p:cNvPr id="46" name="1"/>
            <p:cNvSpPr txBox="1"/>
            <p:nvPr/>
          </p:nvSpPr>
          <p:spPr>
            <a:xfrm>
              <a:off x="45718" y="283779"/>
              <a:ext cx="617752" cy="435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</a:defRPr>
              </a:lvl1pPr>
            </a:lstStyle>
            <a:p>
              <a:r>
                <a:rPr sz="2000" dirty="0"/>
                <a:t>1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746531" y="1627481"/>
            <a:ext cx="198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СООТВЕТСТВИЕ ТРЕБОВАНИЯМ К СМСП</a:t>
            </a:r>
          </a:p>
        </p:txBody>
      </p:sp>
      <p:grpSp>
        <p:nvGrpSpPr>
          <p:cNvPr id="49" name="Стрелка: шеврон 7"/>
          <p:cNvGrpSpPr/>
          <p:nvPr/>
        </p:nvGrpSpPr>
        <p:grpSpPr>
          <a:xfrm>
            <a:off x="3377786" y="1591775"/>
            <a:ext cx="407816" cy="602352"/>
            <a:chOff x="-1" y="1"/>
            <a:chExt cx="709193" cy="958408"/>
          </a:xfrm>
        </p:grpSpPr>
        <p:sp>
          <p:nvSpPr>
            <p:cNvPr id="50" name="Chevron"/>
            <p:cNvSpPr/>
            <p:nvPr/>
          </p:nvSpPr>
          <p:spPr>
            <a:xfrm rot="5400000">
              <a:off x="-124608" y="124608"/>
              <a:ext cx="958408" cy="709193"/>
            </a:xfrm>
            <a:prstGeom prst="chevron">
              <a:avLst>
                <a:gd name="adj" fmla="val 0"/>
              </a:avLst>
            </a:prstGeom>
            <a:solidFill>
              <a:srgbClr val="197FC0">
                <a:alpha val="4117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/>
            </a:p>
          </p:txBody>
        </p:sp>
        <p:sp>
          <p:nvSpPr>
            <p:cNvPr id="51" name="2"/>
            <p:cNvSpPr txBox="1"/>
            <p:nvPr/>
          </p:nvSpPr>
          <p:spPr>
            <a:xfrm>
              <a:off x="45717" y="261264"/>
              <a:ext cx="617752" cy="435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</a:defRPr>
              </a:lvl1pPr>
            </a:lstStyle>
            <a:p>
              <a:r>
                <a:rPr sz="2000"/>
                <a:t>2</a:t>
              </a: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3641993" y="1608528"/>
            <a:ext cx="198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НАЛИЧИЕ УНИКАЛЬНОГО ТОВАРА/УСЛУГИ</a:t>
            </a:r>
          </a:p>
        </p:txBody>
      </p:sp>
      <p:grpSp>
        <p:nvGrpSpPr>
          <p:cNvPr id="53" name="Стрелка: шеврон 4"/>
          <p:cNvGrpSpPr/>
          <p:nvPr/>
        </p:nvGrpSpPr>
        <p:grpSpPr>
          <a:xfrm>
            <a:off x="6223538" y="1591774"/>
            <a:ext cx="407816" cy="587873"/>
            <a:chOff x="-1" y="0"/>
            <a:chExt cx="709193" cy="935370"/>
          </a:xfrm>
        </p:grpSpPr>
        <p:sp>
          <p:nvSpPr>
            <p:cNvPr id="54" name="Chevron"/>
            <p:cNvSpPr/>
            <p:nvPr/>
          </p:nvSpPr>
          <p:spPr>
            <a:xfrm rot="5400000">
              <a:off x="-113089" y="113088"/>
              <a:ext cx="935370" cy="709193"/>
            </a:xfrm>
            <a:prstGeom prst="chevron">
              <a:avLst>
                <a:gd name="adj" fmla="val 0"/>
              </a:avLst>
            </a:prstGeom>
            <a:solidFill>
              <a:srgbClr val="2569AA">
                <a:alpha val="6313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/>
            </a:p>
          </p:txBody>
        </p:sp>
        <p:sp>
          <p:nvSpPr>
            <p:cNvPr id="55" name="3"/>
            <p:cNvSpPr txBox="1"/>
            <p:nvPr/>
          </p:nvSpPr>
          <p:spPr>
            <a:xfrm>
              <a:off x="45717" y="249746"/>
              <a:ext cx="617752" cy="435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</a:defRPr>
              </a:lvl1pPr>
            </a:lstStyle>
            <a:p>
              <a:r>
                <a:rPr sz="2000" dirty="0"/>
                <a:t>3</a:t>
              </a:r>
            </a:p>
          </p:txBody>
        </p:sp>
      </p:grpSp>
      <p:grpSp>
        <p:nvGrpSpPr>
          <p:cNvPr id="56" name="Стрелка: шеврон 5"/>
          <p:cNvGrpSpPr/>
          <p:nvPr/>
        </p:nvGrpSpPr>
        <p:grpSpPr>
          <a:xfrm>
            <a:off x="9212899" y="1506920"/>
            <a:ext cx="407816" cy="634528"/>
            <a:chOff x="-2" y="0"/>
            <a:chExt cx="709193" cy="1009604"/>
          </a:xfrm>
        </p:grpSpPr>
        <p:sp>
          <p:nvSpPr>
            <p:cNvPr id="57" name="Chevron"/>
            <p:cNvSpPr/>
            <p:nvPr/>
          </p:nvSpPr>
          <p:spPr>
            <a:xfrm rot="5400000">
              <a:off x="-150207" y="150205"/>
              <a:ext cx="1009604" cy="709193"/>
            </a:xfrm>
            <a:prstGeom prst="chevron">
              <a:avLst>
                <a:gd name="adj" fmla="val 0"/>
              </a:avLst>
            </a:pr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/>
            </a:p>
          </p:txBody>
        </p:sp>
        <p:sp>
          <p:nvSpPr>
            <p:cNvPr id="58" name="4"/>
            <p:cNvSpPr txBox="1"/>
            <p:nvPr/>
          </p:nvSpPr>
          <p:spPr>
            <a:xfrm>
              <a:off x="45717" y="286863"/>
              <a:ext cx="617752" cy="435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600" b="1">
                  <a:solidFill>
                    <a:srgbClr val="FFFFFF"/>
                  </a:solidFill>
                </a:defRPr>
              </a:lvl1pPr>
            </a:lstStyle>
            <a:p>
              <a:r>
                <a:rPr sz="2000"/>
                <a:t>4</a:t>
              </a:r>
            </a:p>
          </p:txBody>
        </p:sp>
      </p:grp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6658085" y="1592359"/>
            <a:ext cx="198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ПРОРАБОТАННОСТЬ ПОТЕНЦИАЛЬНЫХ РЫНКОВ СБЫТА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6198CDB-F10D-451F-8342-0B20CE976F7F}"/>
              </a:ext>
            </a:extLst>
          </p:cNvPr>
          <p:cNvSpPr/>
          <p:nvPr/>
        </p:nvSpPr>
        <p:spPr>
          <a:xfrm>
            <a:off x="9687505" y="1608527"/>
            <a:ext cx="1985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ПОНЯТНОСТЬ ЛОГИСТИКИ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E93073A-8832-4BEC-BB53-01CD9BD96CFC}"/>
              </a:ext>
            </a:extLst>
          </p:cNvPr>
          <p:cNvSpPr/>
          <p:nvPr/>
        </p:nvSpPr>
        <p:spPr>
          <a:xfrm>
            <a:off x="3440630" y="5432590"/>
            <a:ext cx="256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РАЗМЕЩЕНИЕ НА МЕЖДУНАРОДНЫХ МАРКЕТПЛЕЙСАХ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6473366" y="5301212"/>
            <a:ext cx="256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УЧАСТИЕ В ВЫСТАВКАХ В РФ </a:t>
            </a:r>
            <a:b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</a:br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И ЗА РУБЕЖОМ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6463944" y="5810262"/>
            <a:ext cx="256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2020203020203" pitchFamily="34" charset="-52"/>
                <a:cs typeface="Times New Roman" pitchFamily="18" charset="0"/>
              </a:rPr>
              <a:t>РЕВЕРСНЫЕ БИЗНЕС-МИССИИ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F193717E-C1D4-403F-9392-38EE9F56D435}"/>
              </a:ext>
            </a:extLst>
          </p:cNvPr>
          <p:cNvSpPr/>
          <p:nvPr/>
        </p:nvSpPr>
        <p:spPr>
          <a:xfrm>
            <a:off x="6384039" y="5899095"/>
            <a:ext cx="71106" cy="71106"/>
          </a:xfrm>
          <a:prstGeom prst="ellipse">
            <a:avLst/>
          </a:prstGeom>
          <a:solidFill>
            <a:srgbClr val="0C9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6465512" y="6132342"/>
            <a:ext cx="2562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Circe" panose="020B0604020202020204" charset="-52"/>
                <a:cs typeface="Times New Roman" pitchFamily="18" charset="0"/>
              </a:rPr>
              <a:t>*Перелет и проживание оплачивается за счет СМСП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CCAFB85-24DE-4234-9703-D0D65AB02400}"/>
              </a:ext>
            </a:extLst>
          </p:cNvPr>
          <p:cNvSpPr/>
          <p:nvPr/>
        </p:nvSpPr>
        <p:spPr>
          <a:xfrm>
            <a:off x="9416806" y="5489981"/>
            <a:ext cx="2562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 Bold" panose="020B0604020202020204" charset="-52"/>
              </a:rPr>
              <a:t>**Транспортировка товара по РФ </a:t>
            </a:r>
            <a:br>
              <a:rPr lang="ru-RU" sz="1200" dirty="0">
                <a:latin typeface="Circe Bold" panose="020B0604020202020204" charset="-52"/>
              </a:rPr>
            </a:br>
            <a:r>
              <a:rPr lang="ru-RU" sz="1200" dirty="0">
                <a:latin typeface="Circe Bold" panose="020B0604020202020204" charset="-52"/>
              </a:rPr>
              <a:t>на внешние рынки</a:t>
            </a:r>
          </a:p>
          <a:p>
            <a:endParaRPr lang="ru-RU" sz="1200" dirty="0">
              <a:latin typeface="Circe Bold" panose="020B0604020202020204" charset="-52"/>
            </a:endParaRPr>
          </a:p>
          <a:p>
            <a:r>
              <a:rPr lang="ru-RU" sz="1200" dirty="0">
                <a:latin typeface="Circe Bold" panose="020B0604020202020204" charset="-52"/>
              </a:rPr>
              <a:t>**Международная сертификация</a:t>
            </a:r>
          </a:p>
          <a:p>
            <a:endParaRPr lang="ru-RU" sz="1200" dirty="0">
              <a:solidFill>
                <a:srgbClr val="5E3427"/>
              </a:solidFill>
              <a:latin typeface="Circe"/>
              <a:ea typeface="Circe"/>
              <a:cs typeface="Circe"/>
              <a:sym typeface="Circe"/>
            </a:endParaRPr>
          </a:p>
          <a:p>
            <a:pPr algn="r"/>
            <a:r>
              <a:rPr lang="ru-RU" sz="1200" dirty="0">
                <a:latin typeface="Circe"/>
                <a:ea typeface="Circe"/>
                <a:cs typeface="Circe"/>
                <a:sym typeface="Circe"/>
              </a:rPr>
              <a:t>** </a:t>
            </a:r>
            <a:r>
              <a:rPr lang="ru-RU" sz="1200" dirty="0" err="1">
                <a:latin typeface="Circe"/>
                <a:ea typeface="Circe"/>
                <a:cs typeface="Circe"/>
                <a:sym typeface="Circe"/>
              </a:rPr>
              <a:t>Софинансирование</a:t>
            </a:r>
            <a:r>
              <a:rPr lang="ru-RU" sz="1200" dirty="0">
                <a:latin typeface="Circe"/>
                <a:ea typeface="Circe"/>
                <a:cs typeface="Circe"/>
                <a:sym typeface="Circe"/>
              </a:rPr>
              <a:t> затрат 80%/20% </a:t>
            </a:r>
            <a:endParaRPr lang="ru-RU" sz="1200" dirty="0">
              <a:latin typeface="Circe Bold" panose="020B0602020203020203" pitchFamily="34" charset="-52"/>
              <a:cs typeface="Times New Roman" pitchFamily="18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E93073A-8832-4BEC-BB53-01CD9BD96CFC}"/>
              </a:ext>
            </a:extLst>
          </p:cNvPr>
          <p:cNvSpPr/>
          <p:nvPr/>
        </p:nvSpPr>
        <p:spPr>
          <a:xfrm>
            <a:off x="285105" y="960683"/>
            <a:ext cx="342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  <a:cs typeface="Times New Roman" pitchFamily="18" charset="0"/>
              </a:rPr>
              <a:t>УСЛОВИЯ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E93073A-8832-4BEC-BB53-01CD9BD96CFC}"/>
              </a:ext>
            </a:extLst>
          </p:cNvPr>
          <p:cNvSpPr/>
          <p:nvPr/>
        </p:nvSpPr>
        <p:spPr>
          <a:xfrm>
            <a:off x="285105" y="2545583"/>
            <a:ext cx="165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irce Bold" panose="020B0602020203020203" pitchFamily="34" charset="-52"/>
                <a:cs typeface="Times New Roman" pitchFamily="18" charset="0"/>
              </a:rPr>
              <a:t>УСЛУГИ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r="56124"/>
          <a:stretch/>
        </p:blipFill>
        <p:spPr>
          <a:xfrm>
            <a:off x="1305889" y="2752571"/>
            <a:ext cx="1426087" cy="198935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76" y="3166514"/>
            <a:ext cx="2733021" cy="161599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4" y="2898598"/>
            <a:ext cx="3452327" cy="1941934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 rot="20138396">
            <a:off x="7363103" y="3187756"/>
            <a:ext cx="389977" cy="187463"/>
          </a:xfrm>
          <a:prstGeom prst="rect">
            <a:avLst/>
          </a:prstGeom>
          <a:solidFill>
            <a:srgbClr val="D3D3D3"/>
          </a:solidFill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rot="251575">
            <a:off x="7061304" y="4243575"/>
            <a:ext cx="193941" cy="180080"/>
          </a:xfrm>
          <a:prstGeom prst="rect">
            <a:avLst/>
          </a:prstGeom>
          <a:solidFill>
            <a:srgbClr val="D3D3D3"/>
          </a:solidFill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889311" y="3213049"/>
            <a:ext cx="188172" cy="280925"/>
          </a:xfrm>
          <a:prstGeom prst="rect">
            <a:avLst/>
          </a:prstGeom>
          <a:solidFill>
            <a:srgbClr val="D3D3D3"/>
          </a:solidFill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20394807">
            <a:off x="7242557" y="3701349"/>
            <a:ext cx="235873" cy="212257"/>
          </a:xfrm>
          <a:prstGeom prst="rect">
            <a:avLst/>
          </a:prstGeom>
          <a:solidFill>
            <a:srgbClr val="D3D3D3"/>
          </a:solidFill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8AE5225-6F69-4231-A3EC-A805A230E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416" y="3016386"/>
            <a:ext cx="2475761" cy="19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0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C6861-AAB6-413F-BB59-87BEC86605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37D05-E415-4174-A787-1538160F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D9D02-3C43-4486-A32A-AD9CDBC73182}"/>
              </a:ext>
            </a:extLst>
          </p:cNvPr>
          <p:cNvSpPr txBox="1"/>
          <p:nvPr/>
        </p:nvSpPr>
        <p:spPr>
          <a:xfrm>
            <a:off x="165365" y="1621582"/>
            <a:ext cx="8856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Circe Bold" panose="020B0602020203020203" pitchFamily="34" charset="-52"/>
              </a:rPr>
              <a:t>СПАСИБО ЗА ВНИМАНИЕ</a:t>
            </a:r>
            <a:endParaRPr lang="ru-RU" sz="42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BA74829-D12D-4BF6-B38A-BF223D9B9B3F}"/>
              </a:ext>
            </a:extLst>
          </p:cNvPr>
          <p:cNvCxnSpPr>
            <a:cxnSpLocks/>
          </p:cNvCxnSpPr>
          <p:nvPr/>
        </p:nvCxnSpPr>
        <p:spPr>
          <a:xfrm>
            <a:off x="332983" y="2387856"/>
            <a:ext cx="6696982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77" y="3968140"/>
            <a:ext cx="2027548" cy="2027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5246057" y="3355754"/>
            <a:ext cx="212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САЙТ ЦЕНТРА </a:t>
            </a:r>
            <a:b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</a:b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«МОЙ БИЗНЕС»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47" y="3940529"/>
            <a:ext cx="2041233" cy="20412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9079328" y="3079444"/>
            <a:ext cx="212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ТЕЛЕГРАМ-КАНАЛ ЦЕНТРА </a:t>
            </a:r>
            <a:b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</a:b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«МОЙ БИЗНЕС»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5" y="3970723"/>
            <a:ext cx="2027548" cy="2027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1015192" y="2949597"/>
            <a:ext cx="3107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ТЕЛЕГРАМ-КАНАЛ ДИРЕКТОРА ЦЕНТРА </a:t>
            </a:r>
            <a:b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</a:b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«МОЙ БИЗНЕС» ОКЛАДНИКОВОЙ Д.Р.</a:t>
            </a:r>
          </a:p>
        </p:txBody>
      </p:sp>
    </p:spTree>
    <p:extLst>
      <p:ext uri="{BB962C8B-B14F-4D97-AF65-F5344CB8AC3E}">
        <p14:creationId xmlns:p14="http://schemas.microsoft.com/office/powerpoint/2010/main" val="422220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341</Words>
  <Application>Microsoft Office PowerPoint</Application>
  <PresentationFormat>Широкоэкранный</PresentationFormat>
  <Paragraphs>83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 Light</vt:lpstr>
      <vt:lpstr>Calibri</vt:lpstr>
      <vt:lpstr>system-ui</vt:lpstr>
      <vt:lpstr>Circe Bold</vt:lpstr>
      <vt:lpstr>Arial</vt:lpstr>
      <vt:lpstr>Circe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Окладникова Диляра Рамисовна</dc:creator>
  <cp:lastModifiedBy>Малакшинова Ирина Ринчиновна</cp:lastModifiedBy>
  <cp:revision>82</cp:revision>
  <cp:lastPrinted>2024-02-09T00:32:10Z</cp:lastPrinted>
  <dcterms:modified xsi:type="dcterms:W3CDTF">2024-02-26T00:38:15Z</dcterms:modified>
</cp:coreProperties>
</file>