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Default Extension="svg" ContentType="image/sv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4.1-->
<p:presentation xmlns:r="http://schemas.openxmlformats.org/officeDocument/2006/relationships" xmlns:a="http://schemas.openxmlformats.org/drawingml/2006/main" xmlns:p="http://schemas.openxmlformats.org/presentationml/2006/main" showSpecialPlsOnTitleSld="0" embedTrueTypeFonts="1" autoCompressPictures="0" bookmarkIdSeed="2">
  <p:sldMasterIdLst>
    <p:sldMasterId id="2147483648" r:id="rId2"/>
  </p:sldMasterIdLst>
  <p:notesMasterIdLst>
    <p:notesMasterId r:id="rId3"/>
  </p:notesMasterIdLst>
  <p:handoutMasterIdLst>
    <p:handoutMasterId r:id="rId4"/>
  </p:handoutMasterIdLst>
  <p:sldIdLst>
    <p:sldId id="855" r:id="rId5"/>
    <p:sldId id="848" r:id="rId6"/>
    <p:sldId id="852" r:id="rId7"/>
    <p:sldId id="856" r:id="rId8"/>
    <p:sldId id="854" r:id="rId9"/>
    <p:sldId id="327" r:id="rId10"/>
    <p:sldId id="829" r:id="rId11"/>
  </p:sldIdLst>
  <p:sldSz cx="12192000" cy="6858000"/>
  <p:notesSz cx="6797675" cy="9928225"/>
  <p:embeddedFontLst>
    <p:embeddedFont>
      <p:font typeface="Raleway" panose="020B0604020202020204" charset="-52"/>
      <p:regular r:id="rId13"/>
      <p:bold r:id="rId14"/>
      <p:italic r:id="rId15"/>
      <p:boldItalic r:id="rId16"/>
    </p:embeddedFont>
    <p:embeddedFont>
      <p:font typeface="Arial" panose="020B0604020202020204" charset="-52"/>
      <p:regular r:id="rId17"/>
      <p:bold r:id="rId18"/>
      <p:italic r:id="rId19"/>
      <p:boldItalic r:id="rId20"/>
    </p:embeddedFont>
    <p:embeddedFont>
      <p:font typeface="Open Sans Medium" panose="020B0604020202020204" charset="0"/>
      <p:regular r:id="rId21"/>
      <p:italic r:id="rId22"/>
    </p:embeddedFont>
    <p:embeddedFont>
      <p:font typeface="Calibri" panose="020F0502020204030204" pitchFamily="34" charset="0"/>
      <p:regular r:id="rId23"/>
      <p:bold r:id="rId24"/>
      <p:italic r:id="rId25"/>
      <p:boldItalic r:id="rId26"/>
    </p:embeddedFont>
  </p:embeddedFontLst>
  <p:custDataLst>
    <p:tags r:id="rId1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166" userDrawn="1">
          <p15:clr>
            <a:srgbClr val="A4A3A4"/>
          </p15:clr>
        </p15:guide>
        <p15:guide id="3" orient="horz" pos="164" userDrawn="1">
          <p15:clr>
            <a:srgbClr val="A4A3A4"/>
          </p15:clr>
        </p15:guide>
        <p15:guide id="4" pos="57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Хмелев Дмитрий Алексеевич" initials="ХДА" lastIdx="0" clrIdx="0">
    <p:extLst>
      <p:ext uri="{19B8F6BF-5375-455C-9EA6-DF929625EA0E}">
        <p15:presenceInfo xmlns:p15="http://schemas.microsoft.com/office/powerpoint/2012/main" userId="S-1-5-21-1786527233-2946258800-1986013640-1191" providerId="AD"/>
      </p:ext>
    </p:extLst>
  </p:cmAuthor>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fontRef idx="minor">
          <a:prstClr val="black"/>
        </a:fontRef>
        <a:schemeClr val="lt1"/>
      </a:tcTxStyle>
      <a:tcStyle>
        <a:fill>
          <a:solidFill>
            <a:schemeClr val="dk1"/>
          </a:solidFill>
        </a:fill>
      </a:tcStyle>
    </a:lastCol>
    <a:firstCol>
      <a:tcTxStyle b="on">
        <a:fontRef idx="minor">
          <a:prstClr val="black"/>
        </a:fontRef>
        <a:schemeClr val="lt1"/>
      </a:tcTxStyle>
      <a:tcStyle>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6400" autoAdjust="0"/>
  </p:normalViewPr>
  <p:slideViewPr>
    <p:cSldViewPr snapToGrid="0">
      <p:cViewPr varScale="1">
        <p:scale>
          <a:sx n="87" d="100"/>
          <a:sy n="87" d="100"/>
        </p:scale>
        <p:origin x="379" y="67"/>
      </p:cViewPr>
      <p:guideLst>
        <p:guide orient="horz" pos="482"/>
        <p:guide pos="166"/>
        <p:guide orient="horz" pos="164"/>
        <p:guide pos="574"/>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snapToGrid="0">
      <p:cViewPr varScale="1">
        <p:scale>
          <a:sx n="81" d="100"/>
          <a:sy n="81" d="100"/>
        </p:scale>
        <p:origin x="3036" y="102"/>
      </p:cViewPr>
      <p:guideLst/>
    </p:cSldViewPr>
  </p:notesViewPr>
  <p:gridSpacing cx="36004" cy="36004"/>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tags" Target="tags/tag1.xml" /><Relationship Id="rId13" Type="http://schemas.openxmlformats.org/officeDocument/2006/relationships/font" Target="fonts/font1.fntdata" /><Relationship Id="rId14" Type="http://schemas.openxmlformats.org/officeDocument/2006/relationships/font" Target="fonts/font2.fntdata" /><Relationship Id="rId15" Type="http://schemas.openxmlformats.org/officeDocument/2006/relationships/font" Target="fonts/font3.fntdata" /><Relationship Id="rId16" Type="http://schemas.openxmlformats.org/officeDocument/2006/relationships/font" Target="fonts/font4.fntdata" /><Relationship Id="rId17" Type="http://schemas.openxmlformats.org/officeDocument/2006/relationships/font" Target="fonts/font5.fntdata" /><Relationship Id="rId18" Type="http://schemas.openxmlformats.org/officeDocument/2006/relationships/font" Target="fonts/font6.fntdata" /><Relationship Id="rId19" Type="http://schemas.openxmlformats.org/officeDocument/2006/relationships/font" Target="fonts/font7.fntdata" /><Relationship Id="rId2" Type="http://schemas.openxmlformats.org/officeDocument/2006/relationships/slideMaster" Target="slideMasters/slideMaster1.xml" /><Relationship Id="rId20" Type="http://schemas.openxmlformats.org/officeDocument/2006/relationships/font" Target="fonts/font8.fntdata" /><Relationship Id="rId21" Type="http://schemas.openxmlformats.org/officeDocument/2006/relationships/font" Target="fonts/font9.fntdata" /><Relationship Id="rId22" Type="http://schemas.openxmlformats.org/officeDocument/2006/relationships/font" Target="fonts/font10.fntdata" /><Relationship Id="rId23" Type="http://schemas.openxmlformats.org/officeDocument/2006/relationships/font" Target="fonts/font11.fntdata" /><Relationship Id="rId24" Type="http://schemas.openxmlformats.org/officeDocument/2006/relationships/font" Target="fonts/font12.fntdata" /><Relationship Id="rId25" Type="http://schemas.openxmlformats.org/officeDocument/2006/relationships/font" Target="fonts/font13.fntdata" /><Relationship Id="rId26" Type="http://schemas.openxmlformats.org/officeDocument/2006/relationships/font" Target="fonts/font14.fntdata"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notesMaster" Target="notesMasters/notesMaster1.xml" /><Relationship Id="rId30"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Верхний колонтитул 1"/>
          <p:cNvSpPr>
            <a:spLocks noGrp="1"/>
          </p:cNvSpPr>
          <p:nvPr>
            <p:ph type="hdr" sz="quarter"/>
          </p:nvPr>
        </p:nvSpPr>
        <p:spPr>
          <a:xfrm>
            <a:off x="3" y="0"/>
            <a:ext cx="2946400" cy="49696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968"/>
          </a:xfrm>
          <a:prstGeom prst="rect">
            <a:avLst/>
          </a:prstGeom>
        </p:spPr>
        <p:txBody>
          <a:bodyPr vert="horz" lIns="91440" tIns="45720" rIns="91440" bIns="45720" rtlCol="0"/>
          <a:lstStyle>
            <a:lvl1pPr algn="r">
              <a:defRPr sz="1200"/>
            </a:lvl1pPr>
          </a:lstStyle>
          <a:p>
            <a:fld id="{AD11E6B3-8C22-4093-BB5A-BD8977FD3421}" type="datetimeFigureOut">
              <a:rPr lang="ru-RU" smtClean="0"/>
              <a:t>19.04.2024</a:t>
            </a:fld>
            <a:endParaRPr lang="ru-RU"/>
          </a:p>
        </p:txBody>
      </p:sp>
      <p:sp>
        <p:nvSpPr>
          <p:cNvPr id="4" name="Нижний колонтитул 3"/>
          <p:cNvSpPr>
            <a:spLocks noGrp="1"/>
          </p:cNvSpPr>
          <p:nvPr>
            <p:ph type="ftr" sz="quarter" idx="2"/>
          </p:nvPr>
        </p:nvSpPr>
        <p:spPr>
          <a:xfrm>
            <a:off x="3" y="9431257"/>
            <a:ext cx="2946400" cy="49696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31257"/>
            <a:ext cx="2946400" cy="496968"/>
          </a:xfrm>
          <a:prstGeom prst="rect">
            <a:avLst/>
          </a:prstGeom>
        </p:spPr>
        <p:txBody>
          <a:bodyPr vert="horz" lIns="91440" tIns="45720" rIns="91440" bIns="45720" rtlCol="0" anchor="b"/>
          <a:lstStyle>
            <a:lvl1pPr algn="r">
              <a:defRPr sz="1200"/>
            </a:lvl1pPr>
          </a:lstStyle>
          <a:p>
            <a:fld id="{30786510-928E-4CFE-86F3-116709289549}" type="slidenum">
              <a:rPr lang="ru-RU" smtClean="0"/>
              <a:t>‹#›</a:t>
            </a:fld>
            <a:endParaRPr lang="ru-RU"/>
          </a:p>
        </p:txBody>
      </p:sp>
    </p:spTree>
    <p:extLst>
      <p:ext uri="{BB962C8B-B14F-4D97-AF65-F5344CB8AC3E}">
        <p14:creationId val="3374183839"/>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Верхний колонтитул 1"/>
          <p:cNvSpPr>
            <a:spLocks noGrp="1"/>
          </p:cNvSpPr>
          <p:nvPr>
            <p:ph type="hdr" sz="quarter"/>
          </p:nvPr>
        </p:nvSpPr>
        <p:spPr>
          <a:xfrm>
            <a:off x="9" y="2"/>
            <a:ext cx="2945659" cy="49813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52" y="2"/>
            <a:ext cx="2945659" cy="498136"/>
          </a:xfrm>
          <a:prstGeom prst="rect">
            <a:avLst/>
          </a:prstGeom>
        </p:spPr>
        <p:txBody>
          <a:bodyPr vert="horz" lIns="91440" tIns="45720" rIns="91440" bIns="45720" rtlCol="0"/>
          <a:lstStyle>
            <a:lvl1pPr algn="r">
              <a:defRPr sz="1200"/>
            </a:lvl1pPr>
          </a:lstStyle>
          <a:p>
            <a:fld id="{0E9558A1-B1A2-46EE-9142-01D69916FFC8}" type="datetimeFigureOut">
              <a:rPr lang="ru-RU" smtClean="0"/>
              <a:t>19.04.2024</a:t>
            </a:fld>
            <a:endParaRPr lang="ru-RU"/>
          </a:p>
        </p:txBody>
      </p:sp>
      <p:sp>
        <p:nvSpPr>
          <p:cNvPr id="4" name="Образ слайда 3"/>
          <p:cNvSpPr>
            <a:spLocks noGrp="1" noRot="1" noChangeAspect="1"/>
          </p:cNvSpPr>
          <p:nvPr>
            <p:ph type="sldImg" idx="2"/>
          </p:nvPr>
        </p:nvSpPr>
        <p:spPr>
          <a:xfrm>
            <a:off x="420688" y="1241425"/>
            <a:ext cx="5956300" cy="3351213"/>
          </a:xfrm>
          <a:prstGeom prst="rect">
            <a:avLst/>
          </a:prstGeom>
          <a:noFill/>
          <a:ln w="12700">
            <a:solidFill>
              <a:prstClr val="black"/>
            </a:solidFill>
          </a:ln>
        </p:spPr>
      </p:sp>
      <p:sp>
        <p:nvSpPr>
          <p:cNvPr id="5" name="Заметки 4"/>
          <p:cNvSpPr>
            <a:spLocks noGrp="1"/>
          </p:cNvSpPr>
          <p:nvPr>
            <p:ph type="body" sz="quarter" idx="3"/>
          </p:nvPr>
        </p:nvSpPr>
        <p:spPr>
          <a:xfrm>
            <a:off x="679768" y="4777960"/>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9" y="9430100"/>
            <a:ext cx="2945659" cy="49813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52" y="9430100"/>
            <a:ext cx="2945659" cy="498135"/>
          </a:xfrm>
          <a:prstGeom prst="rect">
            <a:avLst/>
          </a:prstGeom>
        </p:spPr>
        <p:txBody>
          <a:bodyPr vert="horz" lIns="91440" tIns="45720" rIns="91440" bIns="45720" rtlCol="0" anchor="b"/>
          <a:lstStyle>
            <a:lvl1pPr algn="r">
              <a:defRPr sz="1200"/>
            </a:lvl1pPr>
          </a:lstStyle>
          <a:p>
            <a:fld id="{748AA856-4012-4338-B345-E16FA30F7C56}" type="slidenum">
              <a:rPr lang="ru-RU" smtClean="0"/>
              <a:t>‹#›</a:t>
            </a:fld>
            <a:endParaRPr lang="ru-RU"/>
          </a:p>
        </p:txBody>
      </p:sp>
    </p:spTree>
    <p:extLst>
      <p:ext uri="{BB962C8B-B14F-4D97-AF65-F5344CB8AC3E}">
        <p14:creationId val="4009660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5CAA9A0-5C2F-4032-9C55-35A816330293}" type="slidenum">
              <a:rPr lang="ru-RU" smtClean="0"/>
              <a:t>2</a:t>
            </a:fld>
            <a:endParaRPr lang="ru-RU"/>
          </a:p>
        </p:txBody>
      </p:sp>
    </p:spTree>
    <p:extLst>
      <p:ext uri="{BB962C8B-B14F-4D97-AF65-F5344CB8AC3E}">
        <p14:creationId val="21055195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5CAA9A0-5C2F-4032-9C55-35A816330293}" type="slidenum">
              <a:rPr lang="ru-RU" smtClean="0"/>
              <a:t>3</a:t>
            </a:fld>
            <a:endParaRPr lang="ru-RU"/>
          </a:p>
        </p:txBody>
      </p:sp>
    </p:spTree>
    <p:extLst>
      <p:ext uri="{BB962C8B-B14F-4D97-AF65-F5344CB8AC3E}">
        <p14:creationId val="1406203216"/>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Пустой">
    <p:spTree>
      <p:nvGrpSpPr>
        <p:cNvPr id="1" name=""/>
        <p:cNvGrpSpPr/>
        <p:nvPr/>
      </p:nvGrpSpPr>
      <p:grpSpPr>
        <a:xfrm>
          <a:off x="0" y="0"/>
          <a:ext cx="0" cy="0"/>
        </a:xfrm>
      </p:grpSpPr>
      <p:sp>
        <p:nvSpPr>
          <p:cNvPr id="2" name="Дата 2"/>
          <p:cNvSpPr>
            <a:spLocks noGrp="1"/>
          </p:cNvSpPr>
          <p:nvPr>
            <p:ph type="dt" sz="half" idx="10"/>
          </p:nvPr>
        </p:nvSpPr>
        <p:spPr>
          <a:xfrm>
            <a:off x="609600" y="6356354"/>
            <a:ext cx="2844800" cy="365125"/>
          </a:xfrm>
        </p:spPr>
        <p:txBody>
          <a:bodyPr/>
          <a:lstStyle/>
          <a:p>
            <a:fld id="{493EEEF1-F6BC-42FB-8360-6E581C181815}" type="datetime1">
              <a:rPr lang="ru-RU" smtClean="0"/>
              <a:t>19.04.2024</a:t>
            </a:fld>
            <a:endParaRPr lang="ru-RU"/>
          </a:p>
        </p:txBody>
      </p:sp>
      <p:sp>
        <p:nvSpPr>
          <p:cNvPr id="3" name="Нижний колонтитул 3"/>
          <p:cNvSpPr>
            <a:spLocks noGrp="1"/>
          </p:cNvSpPr>
          <p:nvPr>
            <p:ph type="ftr" sz="quarter" idx="11"/>
          </p:nvPr>
        </p:nvSpPr>
        <p:spPr>
          <a:xfrm>
            <a:off x="4165600" y="6356354"/>
            <a:ext cx="3860800" cy="365125"/>
          </a:xfrm>
        </p:spPr>
        <p:txBody>
          <a:bodyPr/>
          <a:lstStyle/>
          <a:p>
            <a:endParaRPr lang="ru-RU"/>
          </a:p>
        </p:txBody>
      </p:sp>
      <p:pic>
        <p:nvPicPr>
          <p:cNvPr id="10" name="Рисунок 9">
            <a:extLst>
              <a:ext uri="{FF2B5EF4-FFF2-40B4-BE49-F238E27FC236}">
                <a16:creationId xmlns:a16="http://schemas.microsoft.com/office/drawing/2014/main" id="{66EE8E56-C1A1-4220-8A02-DB9E997F1B59}"/>
              </a:ext>
            </a:extLst>
          </p:cNvPr>
          <p:cNvPicPr>
            <a:picLocks noChangeAspect="1"/>
          </p:cNvPicPr>
          <p:nvPr userDrawn="1"/>
        </p:nvPicPr>
        <p:blipFill>
          <a:blip r:embed="rId1"/>
          <a:srcRect l="7473" t="18423" b="27361"/>
          <a:stretch>
            <a:fillRect/>
          </a:stretch>
        </p:blipFill>
        <p:spPr>
          <a:xfrm>
            <a:off x="-14477" y="0"/>
            <a:ext cx="3828515" cy="4734228"/>
          </a:xfrm>
          <a:prstGeom prst="rect">
            <a:avLst/>
          </a:prstGeom>
        </p:spPr>
      </p:pic>
      <p:pic>
        <p:nvPicPr>
          <p:cNvPr id="11" name="Рисунок 10">
            <a:extLst>
              <a:ext uri="{FF2B5EF4-FFF2-40B4-BE49-F238E27FC236}">
                <a16:creationId xmlns:a16="http://schemas.microsoft.com/office/drawing/2014/main" id="{E146B6A0-EE32-4F75-8FC8-FA0223E5C912}"/>
              </a:ext>
            </a:extLst>
          </p:cNvPr>
          <p:cNvPicPr>
            <a:picLocks noChangeAspect="1"/>
          </p:cNvPicPr>
          <p:nvPr userDrawn="1"/>
        </p:nvPicPr>
        <p:blipFill>
          <a:blip r:embed="rId1"/>
          <a:srcRect l="7473" t="18423" b="27361"/>
          <a:stretch>
            <a:fillRect/>
          </a:stretch>
        </p:blipFill>
        <p:spPr>
          <a:xfrm rot="10800000">
            <a:off x="8377964" y="2123772"/>
            <a:ext cx="3828515" cy="4734228"/>
          </a:xfrm>
          <a:prstGeom prst="rect">
            <a:avLst/>
          </a:prstGeom>
        </p:spPr>
      </p:pic>
      <p:sp>
        <p:nvSpPr>
          <p:cNvPr id="12" name="Номер слайда 5">
            <a:extLst>
              <a:ext uri="{FF2B5EF4-FFF2-40B4-BE49-F238E27FC236}">
                <a16:creationId xmlns:a16="http://schemas.microsoft.com/office/drawing/2014/main" id="{CB4828D3-89DD-4858-BACD-0050B3066C35}"/>
              </a:ext>
            </a:extLst>
          </p:cNvPr>
          <p:cNvSpPr txBox="1"/>
          <p:nvPr userDrawn="1"/>
        </p:nvSpPr>
        <p:spPr>
          <a:xfrm>
            <a:off x="11455712" y="6371972"/>
            <a:ext cx="623465" cy="365125"/>
          </a:xfrm>
          <a:prstGeom prst="rect">
            <a:avLst/>
          </a:prstGeom>
        </p:spPr>
        <p:txBody>
          <a:bodyPr vert="horz" lIns="91440" tIns="45720" rIns="91440" bIns="45720" rtlCol="0" anchor="ctr"/>
          <a:lstStyle>
            <a:defPPr>
              <a:defRPr lang="ru-RU"/>
            </a:defPPr>
            <a:lvl1pPr marL="0" algn="ctr" defTabSz="914400" rtl="0" eaLnBrk="1" latinLnBrk="0" hangingPunct="1">
              <a:defRPr sz="1600" kern="1200">
                <a:solidFill>
                  <a:schemeClr val="bg1"/>
                </a:solidFill>
                <a:latin typeface="Open Sans" pitchFamily="2" charset="0"/>
                <a:ea typeface="Open Sans" pitchFamily="2" charset="0"/>
                <a:cs typeface="Open Sans"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5D788D-262A-4D78-A296-B985AB926F78}" type="slidenum">
              <a:rPr lang="ru-RU" smtClean="0"/>
              <a:t>‹#›</a:t>
            </a:fld>
            <a:endParaRPr lang="ru-RU"/>
          </a:p>
        </p:txBody>
      </p:sp>
    </p:spTree>
    <p:extLst>
      <p:ext uri="{BB962C8B-B14F-4D97-AF65-F5344CB8AC3E}">
        <p14:creationId val="380757487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Титульный слайд">
    <p:spTree>
      <p:nvGrpSpPr>
        <p:cNvPr id="1" name=""/>
        <p:cNvGrpSpPr/>
        <p:nvPr/>
      </p:nvGrpSpPr>
      <p:grpSpPr>
        <a:xfrm>
          <a:off x="0" y="0"/>
          <a:ext cx="0" cy="0"/>
        </a:xfrm>
      </p:grpSpPr>
      <p:sp>
        <p:nvSpPr>
          <p:cNvPr id="4" name="Дата 3"/>
          <p:cNvSpPr>
            <a:spLocks noGrp="1"/>
          </p:cNvSpPr>
          <p:nvPr>
            <p:ph type="dt" sz="half" idx="10"/>
          </p:nvPr>
        </p:nvSpPr>
        <p:spPr/>
        <p:txBody>
          <a:bodyPr/>
          <a:lstStyle/>
          <a:p>
            <a:fld id="{1747CF37-B10E-483C-B7FF-83E510BD5F03}" type="datetime1">
              <a:rPr lang="ru-RU" smtClean="0"/>
              <a:t>19.04.2024</a:t>
            </a:fld>
            <a:endParaRPr lang="ru-RU"/>
          </a:p>
        </p:txBody>
      </p:sp>
      <p:sp>
        <p:nvSpPr>
          <p:cNvPr id="5" name="Нижний колонтитул 4"/>
          <p:cNvSpPr>
            <a:spLocks noGrp="1"/>
          </p:cNvSpPr>
          <p:nvPr>
            <p:ph type="ftr" sz="quarter" idx="11"/>
          </p:nvPr>
        </p:nvSpPr>
        <p:spPr/>
        <p:txBody>
          <a:bodyPr/>
          <a:lstStyle/>
          <a:p>
            <a:endParaRPr lang="ru-RU"/>
          </a:p>
        </p:txBody>
      </p:sp>
      <p:pic>
        <p:nvPicPr>
          <p:cNvPr id="8" name="Рисунок 7">
            <a:extLst>
              <a:ext uri="{FF2B5EF4-FFF2-40B4-BE49-F238E27FC236}">
                <a16:creationId xmlns:a16="http://schemas.microsoft.com/office/drawing/2014/main" id="{5E9566FF-006B-4DB4-8706-A7630219EC90}"/>
              </a:ext>
            </a:extLst>
          </p:cNvPr>
          <p:cNvPicPr>
            <a:picLocks noChangeAspect="1"/>
          </p:cNvPicPr>
          <p:nvPr userDrawn="1"/>
        </p:nvPicPr>
        <p:blipFill>
          <a:blip r:embed="rId1"/>
          <a:stretch>
            <a:fillRect/>
          </a:stretch>
        </p:blipFill>
        <p:spPr>
          <a:xfrm>
            <a:off x="10039944" y="0"/>
            <a:ext cx="2152056" cy="2952750"/>
          </a:xfrm>
          <a:prstGeom prst="rect">
            <a:avLst/>
          </a:prstGeom>
        </p:spPr>
      </p:pic>
      <p:sp>
        <p:nvSpPr>
          <p:cNvPr id="9" name="Номер слайда 5">
            <a:extLst>
              <a:ext uri="{FF2B5EF4-FFF2-40B4-BE49-F238E27FC236}">
                <a16:creationId xmlns:a16="http://schemas.microsoft.com/office/drawing/2014/main" id="{5597DE6F-0DCB-4A79-AE23-5DAB42C7A7CE}"/>
              </a:ext>
            </a:extLst>
          </p:cNvPr>
          <p:cNvSpPr>
            <a:spLocks noGrp="1"/>
          </p:cNvSpPr>
          <p:nvPr>
            <p:ph type="sldNum" sz="quarter" idx="12"/>
          </p:nvPr>
        </p:nvSpPr>
        <p:spPr>
          <a:xfrm>
            <a:off x="11455712" y="6371972"/>
            <a:ext cx="623465" cy="365125"/>
          </a:xfrm>
        </p:spPr>
        <p:txBody>
          <a:bodyPr/>
          <a:lstStyle>
            <a:lvl1pPr algn="ctr">
              <a:defRPr sz="1600">
                <a:solidFill>
                  <a:srgbClr val="0F173F"/>
                </a:solidFill>
                <a:latin typeface="Open Sans" pitchFamily="2" charset="0"/>
                <a:ea typeface="Open Sans" pitchFamily="2" charset="0"/>
                <a:cs typeface="Open Sans" pitchFamily="2" charset="0"/>
              </a:defRPr>
            </a:lvl1pPr>
          </a:lstStyle>
          <a:p>
            <a:fld id="{015D788D-262A-4D78-A296-B985AB926F78}" type="slidenum">
              <a:rPr lang="ru-RU" smtClean="0"/>
              <a:t>‹#›</a:t>
            </a:fld>
            <a:endParaRPr lang="ru-RU"/>
          </a:p>
        </p:txBody>
      </p:sp>
    </p:spTree>
    <p:extLst>
      <p:ext uri="{BB962C8B-B14F-4D97-AF65-F5344CB8AC3E}">
        <p14:creationId val="355508441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Пустой слайд">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7F07FDD-7BA8-45DA-AC60-BAB92213B532}" type="datetime1">
              <a:rPr lang="ru-RU" smtClean="0"/>
              <a:t>19.04.2024</a:t>
            </a:fld>
            <a:endParaRPr lang="ru-RU"/>
          </a:p>
        </p:txBody>
      </p:sp>
      <p:sp>
        <p:nvSpPr>
          <p:cNvPr id="3" name="Footer Placeholder 2"/>
          <p:cNvSpPr>
            <a:spLocks noGrp="1"/>
          </p:cNvSpPr>
          <p:nvPr>
            <p:ph type="ftr" sz="quarter" idx="11"/>
          </p:nvPr>
        </p:nvSpPr>
        <p:spPr/>
        <p:txBody>
          <a:bodyPr/>
          <a:lstStyle/>
          <a:p>
            <a:endParaRPr lang="ru-RU"/>
          </a:p>
        </p:txBody>
      </p:sp>
      <p:pic>
        <p:nvPicPr>
          <p:cNvPr id="5" name="Рисунок 4">
            <a:extLst>
              <a:ext uri="{FF2B5EF4-FFF2-40B4-BE49-F238E27FC236}">
                <a16:creationId xmlns:a16="http://schemas.microsoft.com/office/drawing/2014/main" id="{7E6790D2-DFDE-48DA-A20A-CE1CD421CD61}"/>
              </a:ext>
            </a:extLst>
          </p:cNvPr>
          <p:cNvPicPr>
            <a:picLocks noChangeAspect="1"/>
          </p:cNvPicPr>
          <p:nvPr userDrawn="1"/>
        </p:nvPicPr>
        <p:blipFill>
          <a:blip r:embed="rId1"/>
          <a:srcRect l="7473" t="18423" b="27361"/>
          <a:stretch>
            <a:fillRect/>
          </a:stretch>
        </p:blipFill>
        <p:spPr>
          <a:xfrm rot="10800000">
            <a:off x="8950362" y="2831582"/>
            <a:ext cx="3256114" cy="4026414"/>
          </a:xfrm>
          <a:prstGeom prst="rect">
            <a:avLst/>
          </a:prstGeom>
        </p:spPr>
      </p:pic>
      <p:sp>
        <p:nvSpPr>
          <p:cNvPr id="6" name="Номер слайда 5">
            <a:extLst>
              <a:ext uri="{FF2B5EF4-FFF2-40B4-BE49-F238E27FC236}">
                <a16:creationId xmlns:a16="http://schemas.microsoft.com/office/drawing/2014/main" id="{0D90225B-5430-445A-B7DD-29BC40FDC7DE}"/>
              </a:ext>
            </a:extLst>
          </p:cNvPr>
          <p:cNvSpPr>
            <a:spLocks noGrp="1"/>
          </p:cNvSpPr>
          <p:nvPr>
            <p:ph type="sldNum" sz="quarter" idx="12"/>
          </p:nvPr>
        </p:nvSpPr>
        <p:spPr>
          <a:xfrm>
            <a:off x="11455712" y="6371972"/>
            <a:ext cx="623465" cy="365125"/>
          </a:xfrm>
        </p:spPr>
        <p:txBody>
          <a:bodyPr/>
          <a:lstStyle>
            <a:lvl1pPr algn="ctr">
              <a:defRPr sz="1600">
                <a:solidFill>
                  <a:schemeClr val="bg1"/>
                </a:solidFill>
                <a:latin typeface="Open Sans" pitchFamily="2" charset="0"/>
                <a:ea typeface="Open Sans" pitchFamily="2" charset="0"/>
                <a:cs typeface="Open Sans" pitchFamily="2" charset="0"/>
              </a:defRPr>
            </a:lvl1pPr>
          </a:lstStyle>
          <a:p>
            <a:fld id="{015D788D-262A-4D78-A296-B985AB926F78}" type="slidenum">
              <a:rPr lang="ru-RU" smtClean="0"/>
              <a:t>‹#›</a:t>
            </a:fld>
            <a:endParaRPr lang="ru-RU"/>
          </a:p>
        </p:txBody>
      </p:sp>
    </p:spTree>
    <p:extLst>
      <p:ext uri="{BB962C8B-B14F-4D97-AF65-F5344CB8AC3E}">
        <p14:creationId val="269038720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Титульный слайд">
    <p:spTree>
      <p:nvGrpSpPr>
        <p:cNvPr id="1" name=""/>
        <p:cNvGrpSpPr/>
        <p:nvPr/>
      </p:nvGrpSpPr>
      <p:grpSpPr>
        <a:xfrm>
          <a:off x="0" y="0"/>
          <a:ext cx="0" cy="0"/>
        </a:xfrm>
      </p:grpSpPr>
      <p:pic>
        <p:nvPicPr>
          <p:cNvPr id="6" name="Рисунок 5">
            <a:extLst>
              <a:ext uri="{FF2B5EF4-FFF2-40B4-BE49-F238E27FC236}">
                <a16:creationId xmlns:a16="http://schemas.microsoft.com/office/drawing/2014/main" id="{7E8AD896-CC2C-4236-9EB8-9A67473649BC}"/>
              </a:ext>
            </a:extLst>
          </p:cNvPr>
          <p:cNvPicPr>
            <a:picLocks noChangeAspect="1"/>
          </p:cNvPicPr>
          <p:nvPr userDrawn="1"/>
        </p:nvPicPr>
        <p:blipFill>
          <a:blip r:embed="rId1"/>
          <a:srcRect l="7473" t="18423" b="27361"/>
          <a:stretch>
            <a:fillRect/>
          </a:stretch>
        </p:blipFill>
        <p:spPr>
          <a:xfrm>
            <a:off x="-14477" y="0"/>
            <a:ext cx="3828515" cy="4734228"/>
          </a:xfrm>
          <a:prstGeom prst="rect">
            <a:avLst/>
          </a:prstGeom>
        </p:spPr>
      </p:pic>
      <p:pic>
        <p:nvPicPr>
          <p:cNvPr id="7" name="Рисунок 6">
            <a:extLst>
              <a:ext uri="{FF2B5EF4-FFF2-40B4-BE49-F238E27FC236}">
                <a16:creationId xmlns:a16="http://schemas.microsoft.com/office/drawing/2014/main" id="{572737A3-631D-4479-8F42-E29C8A99B63C}"/>
              </a:ext>
            </a:extLst>
          </p:cNvPr>
          <p:cNvPicPr>
            <a:picLocks noChangeAspect="1"/>
          </p:cNvPicPr>
          <p:nvPr userDrawn="1"/>
        </p:nvPicPr>
        <p:blipFill>
          <a:blip r:embed="rId1"/>
          <a:srcRect l="7473" t="18423" b="27361"/>
          <a:stretch>
            <a:fillRect/>
          </a:stretch>
        </p:blipFill>
        <p:spPr>
          <a:xfrm rot="10800000">
            <a:off x="8377964" y="2123772"/>
            <a:ext cx="3828515" cy="4734228"/>
          </a:xfrm>
          <a:prstGeom prst="rect">
            <a:avLst/>
          </a:prstGeom>
        </p:spPr>
      </p:pic>
    </p:spTree>
    <p:extLst>
      <p:ext uri="{BB962C8B-B14F-4D97-AF65-F5344CB8AC3E}">
        <p14:creationId val="4232191266"/>
      </p:ext>
    </p:extLst>
  </p:cSld>
  <p:clrMapOvr>
    <a:masterClrMapping/>
  </p:clrMapOvr>
  <p:transition/>
  <p:timing/>
  <p:extLst>
    <p:ext uri="{DCECCB84-F9BA-43D5-87BE-67443E8EF086}">
      <p15:sldGuideLst xmlns:p15="http://schemas.microsoft.com/office/powerpoint/2012/main">
        <p15:guide id="1" orient="horz" pos="164">
          <p15:clr>
            <a:srgbClr val="FBAE40"/>
          </p15:clr>
        </p15:guide>
        <p15:guide id="2" pos="347">
          <p15:clr>
            <a:srgbClr val="FBAE40"/>
          </p15:clr>
        </p15:guide>
      </p15:sldGuideLst>
    </p:ext>
  </p:extLst>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1CBE0-23ED-4A93-A6F2-1879F4BC24D7}" type="datetime1">
              <a:rPr lang="ru-RU" smtClean="0"/>
              <a:t>19.04.2024</a:t>
            </a:fld>
            <a:endParaRPr lang="ru-RU"/>
          </a:p>
        </p:txBody>
      </p:sp>
      <p:sp>
        <p:nvSpPr>
          <p:cNvPr id="5" name="Нижний колонтитул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2D969-403B-4FBB-863D-4B786281684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3" r:id="rId1"/>
    <p:sldLayoutId id="2147483686" r:id="rId2"/>
    <p:sldLayoutId id="2147483687" r:id="rId3"/>
    <p:sldLayoutId id="2147483688" r:id="rId4"/>
  </p:sldLayoutIdLst>
  <p:transition/>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4.png" /><Relationship Id="rId4" Type="http://schemas.openxmlformats.org/officeDocument/2006/relationships/image" Target="../media/image5.sv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openxmlformats.org/officeDocument/2006/relationships/image" Target="../media/image7.svg" /><Relationship Id="rId4" Type="http://schemas.openxmlformats.org/officeDocument/2006/relationships/image" Target="../media/image8.png" /><Relationship Id="rId5" Type="http://schemas.openxmlformats.org/officeDocument/2006/relationships/image" Target="../media/image9.sv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jpeg" /><Relationship Id="rId3" Type="http://schemas.openxmlformats.org/officeDocument/2006/relationships/image" Target="../media/image11.png" /><Relationship Id="rId4" Type="http://schemas.openxmlformats.org/officeDocument/2006/relationships/image" Target="../media/image12.sv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png" /><Relationship Id="rId3" Type="http://schemas.openxmlformats.org/officeDocument/2006/relationships/image" Target="../media/image9.svg" /><Relationship Id="rId4"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extBox 6">
            <a:extLst>
              <a:ext uri="{FF2B5EF4-FFF2-40B4-BE49-F238E27FC236}">
                <a16:creationId xmlns:a16="http://schemas.microsoft.com/office/drawing/2014/main" id="{67CE7EE6-4C9D-43B2-B295-D969D4DC88C6}"/>
              </a:ext>
            </a:extLst>
          </p:cNvPr>
          <p:cNvSpPr txBox="1"/>
          <p:nvPr/>
        </p:nvSpPr>
        <p:spPr>
          <a:xfrm>
            <a:off x="424441" y="2623555"/>
            <a:ext cx="11343118" cy="1272143"/>
          </a:xfrm>
          <a:prstGeom prst="rect">
            <a:avLst/>
          </a:prstGeom>
          <a:noFill/>
        </p:spPr>
        <p:txBody>
          <a:bodyPr wrap="square" rtlCol="0">
            <a:spAutoFit/>
          </a:bodyPr>
          <a:lstStyle/>
          <a:p>
            <a:pPr algn="ctr">
              <a:lnSpc>
                <a:spcPts val="4600"/>
              </a:lnSpc>
              <a:spcAft>
                <a:spcPts val="738"/>
              </a:spcAft>
            </a:pPr>
            <a:r>
              <a:rPr lang="ru-RU" sz="4000" b="1">
                <a:solidFill>
                  <a:srgbClr val="0EB6B6"/>
                </a:solidFill>
                <a:latin typeface="Golos Text" panose="020b0503020202020204" pitchFamily="34" charset="-52"/>
                <a:ea typeface="Calibri" panose="020f0502020204030204" pitchFamily="34" charset="0"/>
                <a:cs typeface="Golos Text" panose="020b0503020202020204" pitchFamily="34" charset="-52"/>
              </a:rPr>
              <a:t>НПФ как инструмент обеспечения финансовой стабильности в будущем</a:t>
            </a:r>
          </a:p>
        </p:txBody>
      </p:sp>
      <p:pic>
        <p:nvPicPr>
          <p:cNvPr id="8" name="Рисунок 7">
            <a:extLst>
              <a:ext uri="{FF2B5EF4-FFF2-40B4-BE49-F238E27FC236}">
                <a16:creationId xmlns:a16="http://schemas.microsoft.com/office/drawing/2014/main" id="{3F5887B1-F908-4B69-B8B1-9C05260CF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6596" y="153511"/>
            <a:ext cx="3452057" cy="816825"/>
          </a:xfrm>
          <a:prstGeom prst="rect">
            <a:avLst/>
          </a:prstGeom>
        </p:spPr>
      </p:pic>
    </p:spTree>
    <p:extLst>
      <p:ext uri="{BB962C8B-B14F-4D97-AF65-F5344CB8AC3E}">
        <p14:creationId val="1879649920"/>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Прямоугольник: скругленные углы 2">
            <a:extLst>
              <a:ext uri="{FF2B5EF4-FFF2-40B4-BE49-F238E27FC236}">
                <a16:creationId xmlns:a16="http://schemas.microsoft.com/office/drawing/2014/main" id="{0EABD60D-AE17-4286-AAAA-8D8483A56FC1}"/>
              </a:ext>
            </a:extLst>
          </p:cNvPr>
          <p:cNvSpPr/>
          <p:nvPr/>
        </p:nvSpPr>
        <p:spPr>
          <a:xfrm>
            <a:off x="363563" y="5080388"/>
            <a:ext cx="11229137" cy="1325563"/>
          </a:xfrm>
          <a:prstGeom prst="roundRect">
            <a:avLst/>
          </a:prstGeom>
          <a:solidFill>
            <a:srgbClr val="0E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Заголовок 1">
            <a:extLst>
              <a:ext uri="{FF2B5EF4-FFF2-40B4-BE49-F238E27FC236}">
                <a16:creationId xmlns:a16="http://schemas.microsoft.com/office/drawing/2014/main" id="{3870E214-97CD-494D-A24C-5F75D929B6DC}"/>
              </a:ext>
            </a:extLst>
          </p:cNvPr>
          <p:cNvSpPr txBox="1"/>
          <p:nvPr/>
        </p:nvSpPr>
        <p:spPr>
          <a:xfrm>
            <a:off x="421022" y="102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2800" b="1">
              <a:solidFill>
                <a:schemeClr val="tx1">
                  <a:lumMod val="75000"/>
                  <a:lumOff val="25000"/>
                </a:schemeClr>
              </a:solidFill>
              <a:latin typeface="Raleway" pitchFamily="2" charset="-52"/>
            </a:endParaRPr>
          </a:p>
        </p:txBody>
      </p:sp>
      <p:sp>
        <p:nvSpPr>
          <p:cNvPr id="36" name="TextBox 35"/>
          <p:cNvSpPr txBox="1"/>
          <p:nvPr/>
        </p:nvSpPr>
        <p:spPr>
          <a:xfrm>
            <a:off x="421023" y="1266519"/>
            <a:ext cx="10267573" cy="923330"/>
          </a:xfrm>
          <a:prstGeom prst="rect">
            <a:avLst/>
          </a:prstGeom>
          <a:noFill/>
        </p:spPr>
        <p:txBody>
          <a:bodyPr wrap="square" rtlCol="0">
            <a:spAutoFit/>
          </a:bodyPr>
          <a:lstStyle/>
          <a:p>
            <a:pPr marL="285750" indent="-285750">
              <a:buClr>
                <a:srgbClr val="0EB6B6"/>
              </a:buClr>
              <a:buFont typeface="Arial" pitchFamily="34" charset="0"/>
              <a:buChar char="•"/>
            </a:pPr>
            <a:r>
              <a:rPr lang="ru-RU">
                <a:latin typeface="Open Sans" pitchFamily="2" charset="0"/>
                <a:ea typeface="Open Sans" pitchFamily="2" charset="0"/>
                <a:cs typeface="Open Sans" pitchFamily="2" charset="0"/>
              </a:rPr>
              <a:t>Размер средней пенсии клиентов НПФ увеличился с 2013 г.:</a:t>
            </a:r>
          </a:p>
          <a:p>
            <a:pPr marL="742950" lvl="1" indent="-285750">
              <a:buClr>
                <a:srgbClr val="0EB6B6"/>
              </a:buClr>
              <a:buFont typeface="Arial" pitchFamily="34" charset="0"/>
              <a:buChar char="•"/>
            </a:pPr>
            <a:r>
              <a:rPr lang="ru-RU">
                <a:latin typeface="Open Sans" pitchFamily="2" charset="0"/>
                <a:ea typeface="Open Sans" pitchFamily="2" charset="0"/>
                <a:cs typeface="Open Sans" pitchFamily="2" charset="0"/>
              </a:rPr>
              <a:t>по НПО: с 2202 по 4344 руб./мес. (в 1,9 </a:t>
            </a:r>
            <a:r>
              <a:rPr lang="ru-RU" smtClean="0">
                <a:latin typeface="Open Sans" pitchFamily="2" charset="0"/>
                <a:ea typeface="Open Sans" pitchFamily="2" charset="0"/>
                <a:cs typeface="Open Sans" pitchFamily="2" charset="0"/>
              </a:rPr>
              <a:t>раза)</a:t>
            </a:r>
            <a:endParaRPr lang="ru-RU">
              <a:latin typeface="Open Sans" pitchFamily="2" charset="0"/>
              <a:ea typeface="Open Sans" pitchFamily="2" charset="0"/>
              <a:cs typeface="Open Sans" pitchFamily="2" charset="0"/>
            </a:endParaRPr>
          </a:p>
          <a:p>
            <a:pPr marL="742950" lvl="1" indent="-285750">
              <a:buClr>
                <a:srgbClr val="0EB6B6"/>
              </a:buClr>
              <a:buFont typeface="Arial" pitchFamily="34" charset="0"/>
              <a:buChar char="•"/>
            </a:pPr>
            <a:r>
              <a:rPr lang="ru-RU">
                <a:latin typeface="Open Sans" pitchFamily="2" charset="0"/>
                <a:ea typeface="Open Sans" pitchFamily="2" charset="0"/>
                <a:cs typeface="Open Sans" pitchFamily="2" charset="0"/>
              </a:rPr>
              <a:t>по ОПС: с 636 по 1114 руб./мес. (в 1,7 </a:t>
            </a:r>
            <a:r>
              <a:rPr lang="ru-RU" smtClean="0">
                <a:latin typeface="Open Sans" pitchFamily="2" charset="0"/>
                <a:ea typeface="Open Sans" pitchFamily="2" charset="0"/>
                <a:cs typeface="Open Sans" pitchFamily="2" charset="0"/>
              </a:rPr>
              <a:t>раза)</a:t>
            </a:r>
            <a:endParaRPr lang="ru-RU">
              <a:latin typeface="Open Sans" pitchFamily="2" charset="0"/>
              <a:ea typeface="Open Sans" pitchFamily="2" charset="0"/>
              <a:cs typeface="Open Sans" pitchFamily="2" charset="0"/>
            </a:endParaRPr>
          </a:p>
        </p:txBody>
      </p:sp>
      <p:sp>
        <p:nvSpPr>
          <p:cNvPr id="38" name="TextBox 37"/>
          <p:cNvSpPr txBox="1"/>
          <p:nvPr/>
        </p:nvSpPr>
        <p:spPr>
          <a:xfrm>
            <a:off x="421022" y="2257516"/>
            <a:ext cx="10267573" cy="923330"/>
          </a:xfrm>
          <a:prstGeom prst="rect">
            <a:avLst/>
          </a:prstGeom>
          <a:noFill/>
        </p:spPr>
        <p:txBody>
          <a:bodyPr wrap="square" rtlCol="0">
            <a:spAutoFit/>
          </a:bodyPr>
          <a:lstStyle/>
          <a:p>
            <a:pPr marL="285750" indent="-285750">
              <a:buClr>
                <a:srgbClr val="0EB6B6"/>
              </a:buClr>
              <a:buFont typeface="Arial" pitchFamily="34" charset="0"/>
              <a:buChar char="•"/>
            </a:pPr>
            <a:r>
              <a:rPr lang="ru-RU">
                <a:latin typeface="Open Sans" pitchFamily="2" charset="0"/>
                <a:ea typeface="Open Sans" pitchFamily="2" charset="0"/>
                <a:cs typeface="Open Sans" pitchFamily="2" charset="0"/>
              </a:rPr>
              <a:t>По итогам 9 мес.2023 г. средняя пенсия клиентов НПФ: </a:t>
            </a:r>
          </a:p>
          <a:p>
            <a:pPr marL="742950" lvl="1" indent="-285750">
              <a:buClr>
                <a:srgbClr val="0EB6B6"/>
              </a:buClr>
              <a:buFont typeface="Arial" pitchFamily="34" charset="0"/>
              <a:buChar char="•"/>
            </a:pPr>
            <a:r>
              <a:rPr lang="ru-RU">
                <a:latin typeface="Open Sans" pitchFamily="2" charset="0"/>
                <a:ea typeface="Open Sans" pitchFamily="2" charset="0"/>
                <a:cs typeface="Open Sans" pitchFamily="2" charset="0"/>
              </a:rPr>
              <a:t>по НПО – 3436 руб./мес.</a:t>
            </a:r>
          </a:p>
          <a:p>
            <a:pPr marL="742950" lvl="1" indent="-285750">
              <a:buClr>
                <a:srgbClr val="0EB6B6"/>
              </a:buClr>
              <a:buFont typeface="Arial" pitchFamily="34" charset="0"/>
              <a:buChar char="•"/>
            </a:pPr>
            <a:r>
              <a:rPr lang="ru-RU">
                <a:latin typeface="Open Sans" pitchFamily="2" charset="0"/>
                <a:ea typeface="Open Sans" pitchFamily="2" charset="0"/>
                <a:cs typeface="Open Sans" pitchFamily="2" charset="0"/>
              </a:rPr>
              <a:t>по ОПС – 858 руб./мес.</a:t>
            </a:r>
          </a:p>
        </p:txBody>
      </p:sp>
      <p:sp>
        <p:nvSpPr>
          <p:cNvPr id="42" name="TextBox 41"/>
          <p:cNvSpPr txBox="1"/>
          <p:nvPr/>
        </p:nvSpPr>
        <p:spPr>
          <a:xfrm>
            <a:off x="421023" y="3248514"/>
            <a:ext cx="10418262" cy="1477328"/>
          </a:xfrm>
          <a:prstGeom prst="rect">
            <a:avLst/>
          </a:prstGeom>
          <a:noFill/>
        </p:spPr>
        <p:txBody>
          <a:bodyPr wrap="square" rtlCol="0">
            <a:spAutoFit/>
          </a:bodyPr>
          <a:lstStyle/>
          <a:p>
            <a:pPr marL="285750" lvl="0" indent="-285750">
              <a:buClr>
                <a:srgbClr val="0EB6B6"/>
              </a:buClr>
              <a:buFont typeface="Arial" pitchFamily="34" charset="0"/>
              <a:buChar char="•"/>
            </a:pPr>
            <a:r>
              <a:rPr lang="ru-RU">
                <a:latin typeface="Open Sans" pitchFamily="2" charset="0"/>
                <a:ea typeface="Open Sans" pitchFamily="2" charset="0"/>
                <a:cs typeface="Open Sans" pitchFamily="2" charset="0"/>
              </a:rPr>
              <a:t>С 1 января 2024 года средний размер страховой пенсии по старости у неработающих увеличится на 1631 руб. и составит </a:t>
            </a:r>
            <a:r>
              <a:rPr lang="ru-RU" b="1">
                <a:solidFill>
                  <a:srgbClr val="0EB6B6"/>
                </a:solidFill>
                <a:latin typeface="Open Sans Medium" pitchFamily="2" charset="0"/>
                <a:ea typeface="Open Sans Medium" pitchFamily="2" charset="0"/>
                <a:cs typeface="Open Sans Medium" pitchFamily="2" charset="0"/>
              </a:rPr>
              <a:t>23 449 </a:t>
            </a:r>
            <a:r>
              <a:rPr lang="ru-RU" b="1" smtClean="0">
                <a:solidFill>
                  <a:srgbClr val="0EB6B6"/>
                </a:solidFill>
                <a:latin typeface="Open Sans Medium" pitchFamily="2" charset="0"/>
                <a:ea typeface="Open Sans Medium" pitchFamily="2" charset="0"/>
                <a:cs typeface="Open Sans Medium" pitchFamily="2" charset="0"/>
              </a:rPr>
              <a:t>руб./мес</a:t>
            </a:r>
            <a:r>
              <a:rPr lang="ru-RU" b="1">
                <a:solidFill>
                  <a:srgbClr val="0EB6B6"/>
                </a:solidFill>
                <a:latin typeface="Open Sans Medium" pitchFamily="2" charset="0"/>
                <a:ea typeface="Open Sans Medium" pitchFamily="2" charset="0"/>
                <a:cs typeface="Open Sans Medium" pitchFamily="2" charset="0"/>
              </a:rPr>
              <a:t>. </a:t>
            </a:r>
          </a:p>
          <a:p>
            <a:pPr marL="285750" indent="-285750">
              <a:buClr>
                <a:srgbClr val="0EB6B6"/>
              </a:buClr>
              <a:buFont typeface="Arial" pitchFamily="34" charset="0"/>
              <a:buChar char="•"/>
            </a:pPr>
            <a:endParaRPr lang="ru-RU">
              <a:latin typeface="Open Sans" pitchFamily="2" charset="0"/>
              <a:ea typeface="Open Sans" pitchFamily="2" charset="0"/>
              <a:cs typeface="Open Sans" pitchFamily="2" charset="0"/>
            </a:endParaRPr>
          </a:p>
          <a:p>
            <a:pPr marL="285750" indent="-285750">
              <a:buClr>
                <a:srgbClr val="0EB6B6"/>
              </a:buClr>
              <a:buFont typeface="Arial" pitchFamily="34" charset="0"/>
              <a:buChar char="•"/>
            </a:pPr>
            <a:r>
              <a:rPr lang="ru-RU">
                <a:latin typeface="Open Sans" pitchFamily="2" charset="0"/>
                <a:ea typeface="Open Sans" pitchFamily="2" charset="0"/>
                <a:cs typeface="Open Sans" pitchFamily="2" charset="0"/>
              </a:rPr>
              <a:t>С 1 апреля 2024 года средний размер социальной пенсии по старости увеличится </a:t>
            </a:r>
            <a:br>
              <a:rPr lang="ru-RU">
                <a:latin typeface="Open Sans" pitchFamily="2" charset="0"/>
                <a:ea typeface="Open Sans" pitchFamily="2" charset="0"/>
                <a:cs typeface="Open Sans" pitchFamily="2" charset="0"/>
              </a:rPr>
            </a:br>
            <a:r>
              <a:rPr lang="ru-RU">
                <a:latin typeface="Open Sans" pitchFamily="2" charset="0"/>
                <a:ea typeface="Open Sans" pitchFamily="2" charset="0"/>
                <a:cs typeface="Open Sans" pitchFamily="2" charset="0"/>
              </a:rPr>
              <a:t>на 536,1 руб. и составит </a:t>
            </a:r>
            <a:r>
              <a:rPr lang="ru-RU" b="1">
                <a:solidFill>
                  <a:srgbClr val="0EB6B6"/>
                </a:solidFill>
                <a:latin typeface="Open Sans Medium" pitchFamily="2" charset="0"/>
                <a:ea typeface="Open Sans Medium" pitchFamily="2" charset="0"/>
                <a:cs typeface="Open Sans Medium" pitchFamily="2" charset="0"/>
              </a:rPr>
              <a:t>7689,4 руб./мес. </a:t>
            </a:r>
          </a:p>
        </p:txBody>
      </p:sp>
      <p:sp>
        <p:nvSpPr>
          <p:cNvPr id="5" name="Прямоугольник 4"/>
          <p:cNvSpPr/>
          <p:nvPr/>
        </p:nvSpPr>
        <p:spPr>
          <a:xfrm>
            <a:off x="1142598" y="5286634"/>
            <a:ext cx="10482626" cy="913070"/>
          </a:xfrm>
          <a:prstGeom prst="rect">
            <a:avLst/>
          </a:prstGeom>
        </p:spPr>
        <p:txBody>
          <a:bodyPr wrap="square">
            <a:spAutoFit/>
          </a:bodyPr>
          <a:lstStyle/>
          <a:p>
            <a:pPr>
              <a:lnSpc>
                <a:spcPts val="1600"/>
              </a:lnSpc>
              <a:spcAft>
                <a:spcPct val="0"/>
              </a:spcAft>
            </a:pPr>
            <a:r>
              <a:rPr lang="ru-RU" sz="1400" b="1">
                <a:solidFill>
                  <a:schemeClr val="bg1"/>
                </a:solidFill>
                <a:latin typeface="Open Sans Medium" pitchFamily="2" charset="0"/>
                <a:ea typeface="Open Sans Medium" pitchFamily="2" charset="0"/>
                <a:cs typeface="Open Sans Medium" pitchFamily="2" charset="0"/>
              </a:rPr>
              <a:t>Одна из важнейших задач государства – обеспечение качества жизни пенсионеров. Только лишь государственного пенсионного обеспечения для решения этой задачи недостаточно. Необходимо развивать рынок негосударственного пенсионного обеспечения (НПО). Совокупно они обеспечивают достижение так называемого коэффициента замещения на вполне достойном уровне 40%</a:t>
            </a:r>
            <a:endParaRPr lang="ru-RU" sz="1200" b="1">
              <a:solidFill>
                <a:schemeClr val="bg1"/>
              </a:solidFill>
              <a:effectLst/>
              <a:latin typeface="Open Sans Medium" pitchFamily="2" charset="0"/>
              <a:ea typeface="Open Sans Medium" pitchFamily="2" charset="0"/>
              <a:cs typeface="Open Sans Medium" pitchFamily="2" charset="0"/>
            </a:endParaRPr>
          </a:p>
        </p:txBody>
      </p:sp>
      <p:sp>
        <p:nvSpPr>
          <p:cNvPr id="2" name="Номер слайда 1">
            <a:extLst>
              <a:ext uri="{FF2B5EF4-FFF2-40B4-BE49-F238E27FC236}">
                <a16:creationId xmlns:a16="http://schemas.microsoft.com/office/drawing/2014/main" id="{760582F3-4AC5-4D35-A101-F9AFC12E6D3F}"/>
              </a:ext>
            </a:extLst>
          </p:cNvPr>
          <p:cNvSpPr>
            <a:spLocks noGrp="1"/>
          </p:cNvSpPr>
          <p:nvPr>
            <p:ph type="sldNum" sz="quarter" idx="12"/>
          </p:nvPr>
        </p:nvSpPr>
        <p:spPr/>
        <p:txBody>
          <a:bodyPr/>
          <a:lstStyle/>
          <a:p>
            <a:fld id="{015D788D-262A-4D78-A296-B985AB926F78}" type="slidenum">
              <a:rPr lang="ru-RU" smtClean="0"/>
              <a:t>2</a:t>
            </a:fld>
            <a:endParaRPr lang="ru-RU"/>
          </a:p>
        </p:txBody>
      </p:sp>
      <p:sp>
        <p:nvSpPr>
          <p:cNvPr id="15" name="Заголовок 1">
            <a:extLst>
              <a:ext uri="{FF2B5EF4-FFF2-40B4-BE49-F238E27FC236}">
                <a16:creationId xmlns:a16="http://schemas.microsoft.com/office/drawing/2014/main" id="{FE9EE0E1-B3E5-432A-8918-54D024305976}"/>
              </a:ext>
            </a:extLst>
          </p:cNvPr>
          <p:cNvSpPr txBox="1"/>
          <p:nvPr/>
        </p:nvSpPr>
        <p:spPr>
          <a:xfrm>
            <a:off x="364417" y="4245"/>
            <a:ext cx="85786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a:solidFill>
                  <a:srgbClr val="0EB6B6"/>
                </a:solidFill>
                <a:latin typeface="Golos Text" panose="020b0503020202020204" pitchFamily="34" charset="-52"/>
                <a:ea typeface="Open Sans Medium" pitchFamily="2" charset="0"/>
                <a:cs typeface="Golos Text" panose="020b0503020202020204" pitchFamily="34" charset="-52"/>
              </a:rPr>
              <a:t>Средняя пенсия в НПФ</a:t>
            </a:r>
          </a:p>
        </p:txBody>
      </p:sp>
      <p:sp>
        <p:nvSpPr>
          <p:cNvPr id="13" name="Прямоугольник 12">
            <a:extLst>
              <a:ext uri="{FF2B5EF4-FFF2-40B4-BE49-F238E27FC236}">
                <a16:creationId xmlns:a16="http://schemas.microsoft.com/office/drawing/2014/main" id="{B60B52A0-28DC-4F20-8395-3D7C2FF9D55C}"/>
              </a:ext>
            </a:extLst>
          </p:cNvPr>
          <p:cNvSpPr/>
          <p:nvPr/>
        </p:nvSpPr>
        <p:spPr>
          <a:xfrm>
            <a:off x="468939" y="1339616"/>
            <a:ext cx="132367" cy="140474"/>
          </a:xfrm>
          <a:prstGeom prst="rect">
            <a:avLst/>
          </a:prstGeom>
          <a:solidFill>
            <a:srgbClr val="0E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D6EBBD2B-F301-4EF6-BEE5-18AF5BF8AFB0}"/>
              </a:ext>
            </a:extLst>
          </p:cNvPr>
          <p:cNvSpPr/>
          <p:nvPr/>
        </p:nvSpPr>
        <p:spPr>
          <a:xfrm>
            <a:off x="468939" y="2329321"/>
            <a:ext cx="132367" cy="140474"/>
          </a:xfrm>
          <a:prstGeom prst="rect">
            <a:avLst/>
          </a:prstGeom>
          <a:solidFill>
            <a:srgbClr val="0E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a:extLst>
              <a:ext uri="{FF2B5EF4-FFF2-40B4-BE49-F238E27FC236}">
                <a16:creationId xmlns:a16="http://schemas.microsoft.com/office/drawing/2014/main" id="{C799528F-84DA-41E4-B383-03B3EFB033BE}"/>
              </a:ext>
            </a:extLst>
          </p:cNvPr>
          <p:cNvSpPr/>
          <p:nvPr/>
        </p:nvSpPr>
        <p:spPr>
          <a:xfrm>
            <a:off x="468939" y="3317126"/>
            <a:ext cx="132367" cy="140474"/>
          </a:xfrm>
          <a:prstGeom prst="rect">
            <a:avLst/>
          </a:prstGeom>
          <a:solidFill>
            <a:srgbClr val="0E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a:extLst>
              <a:ext uri="{FF2B5EF4-FFF2-40B4-BE49-F238E27FC236}">
                <a16:creationId xmlns:a16="http://schemas.microsoft.com/office/drawing/2014/main" id="{487EB14C-E4F7-402D-AB87-5BCA5E2BD770}"/>
              </a:ext>
            </a:extLst>
          </p:cNvPr>
          <p:cNvSpPr/>
          <p:nvPr/>
        </p:nvSpPr>
        <p:spPr>
          <a:xfrm>
            <a:off x="468939" y="4168320"/>
            <a:ext cx="132367" cy="140474"/>
          </a:xfrm>
          <a:prstGeom prst="rect">
            <a:avLst/>
          </a:prstGeom>
          <a:solidFill>
            <a:srgbClr val="0E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descr="Восклицательный знак со сплошной заливкой">
            <a:extLst>
              <a:ext uri="{FF2B5EF4-FFF2-40B4-BE49-F238E27FC236}">
                <a16:creationId xmlns:a16="http://schemas.microsoft.com/office/drawing/2014/main" id="{4767C608-BFE8-4D05-A19E-4F1329E15BE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31039" y="5285969"/>
            <a:ext cx="914400" cy="914400"/>
          </a:xfrm>
          <a:prstGeom prst="rect">
            <a:avLst/>
          </a:prstGeom>
        </p:spPr>
      </p:pic>
    </p:spTree>
    <p:extLst>
      <p:ext uri="{BB962C8B-B14F-4D97-AF65-F5344CB8AC3E}">
        <p14:creationId val="2840650679"/>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Прямоугольник: скругленные углы 6">
            <a:extLst>
              <a:ext uri="{FF2B5EF4-FFF2-40B4-BE49-F238E27FC236}">
                <a16:creationId xmlns:a16="http://schemas.microsoft.com/office/drawing/2014/main" id="{D8A88C7B-B652-45F1-9FB1-8ADC41F64E37}"/>
              </a:ext>
            </a:extLst>
          </p:cNvPr>
          <p:cNvSpPr/>
          <p:nvPr/>
        </p:nvSpPr>
        <p:spPr>
          <a:xfrm>
            <a:off x="475340" y="6045885"/>
            <a:ext cx="10099959" cy="643662"/>
          </a:xfrm>
          <a:prstGeom prst="roundRect">
            <a:avLst>
              <a:gd name="adj" fmla="val 18136"/>
            </a:avLst>
          </a:prstGeom>
          <a:solidFill>
            <a:srgbClr val="0E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Заголовок 1">
            <a:extLst>
              <a:ext uri="{FF2B5EF4-FFF2-40B4-BE49-F238E27FC236}">
                <a16:creationId xmlns:a16="http://schemas.microsoft.com/office/drawing/2014/main" id="{3870E214-97CD-494D-A24C-5F75D929B6DC}"/>
              </a:ext>
            </a:extLst>
          </p:cNvPr>
          <p:cNvSpPr txBox="1"/>
          <p:nvPr/>
        </p:nvSpPr>
        <p:spPr>
          <a:xfrm>
            <a:off x="421022" y="102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2800" b="1">
              <a:solidFill>
                <a:schemeClr val="tx1">
                  <a:lumMod val="75000"/>
                  <a:lumOff val="25000"/>
                </a:schemeClr>
              </a:solidFill>
              <a:latin typeface="Raleway" pitchFamily="2" charset="-52"/>
            </a:endParaRPr>
          </a:p>
        </p:txBody>
      </p:sp>
      <p:sp>
        <p:nvSpPr>
          <p:cNvPr id="3" name="TextBox 2"/>
          <p:cNvSpPr txBox="1"/>
          <p:nvPr/>
        </p:nvSpPr>
        <p:spPr>
          <a:xfrm>
            <a:off x="743484" y="6175592"/>
            <a:ext cx="10325271" cy="400110"/>
          </a:xfrm>
          <a:prstGeom prst="rect">
            <a:avLst/>
          </a:prstGeom>
          <a:noFill/>
        </p:spPr>
        <p:txBody>
          <a:bodyPr wrap="square" rtlCol="0">
            <a:spAutoFit/>
          </a:bodyPr>
          <a:lstStyle/>
          <a:p>
            <a:r>
              <a:rPr lang="ru-RU" sz="1600" b="1">
                <a:solidFill>
                  <a:schemeClr val="bg1"/>
                </a:solidFill>
                <a:latin typeface="Open Sans Medium" pitchFamily="2" charset="0"/>
                <a:ea typeface="Open Sans Medium" pitchFamily="2" charset="0"/>
                <a:cs typeface="Open Sans Medium" pitchFamily="2" charset="0"/>
              </a:rPr>
              <a:t>Совокупный объем инвестиций НПФ в инфраструктурные проекты – </a:t>
            </a:r>
            <a:r>
              <a:rPr lang="ru-RU" sz="2000" b="1">
                <a:solidFill>
                  <a:schemeClr val="bg1"/>
                </a:solidFill>
                <a:latin typeface="Open Sans Medium" pitchFamily="2" charset="0"/>
                <a:ea typeface="Open Sans Medium" pitchFamily="2" charset="0"/>
                <a:cs typeface="Open Sans Medium" pitchFamily="2" charset="0"/>
              </a:rPr>
              <a:t>103,5</a:t>
            </a:r>
            <a:r>
              <a:rPr lang="ru-RU" sz="1600" b="1">
                <a:solidFill>
                  <a:schemeClr val="bg1"/>
                </a:solidFill>
                <a:latin typeface="Open Sans Medium" pitchFamily="2" charset="0"/>
                <a:ea typeface="Open Sans Medium" pitchFamily="2" charset="0"/>
                <a:cs typeface="Open Sans Medium" pitchFamily="2" charset="0"/>
              </a:rPr>
              <a:t> млрд руб.  </a:t>
            </a:r>
          </a:p>
        </p:txBody>
      </p:sp>
      <p:sp>
        <p:nvSpPr>
          <p:cNvPr id="4" name="Номер слайда 3">
            <a:extLst>
              <a:ext uri="{FF2B5EF4-FFF2-40B4-BE49-F238E27FC236}">
                <a16:creationId xmlns:a16="http://schemas.microsoft.com/office/drawing/2014/main" id="{04655066-CA6B-44FF-96D6-F778EE24E42D}"/>
              </a:ext>
            </a:extLst>
          </p:cNvPr>
          <p:cNvSpPr>
            <a:spLocks noGrp="1"/>
          </p:cNvSpPr>
          <p:nvPr>
            <p:ph type="sldNum" sz="quarter" idx="12"/>
          </p:nvPr>
        </p:nvSpPr>
        <p:spPr/>
        <p:txBody>
          <a:bodyPr/>
          <a:lstStyle/>
          <a:p>
            <a:fld id="{015D788D-262A-4D78-A296-B985AB926F78}" type="slidenum">
              <a:rPr lang="ru-RU" smtClean="0"/>
              <a:t>3</a:t>
            </a:fld>
            <a:endParaRPr lang="ru-RU"/>
          </a:p>
        </p:txBody>
      </p:sp>
      <p:sp>
        <p:nvSpPr>
          <p:cNvPr id="11" name="Заголовок 1">
            <a:extLst>
              <a:ext uri="{FF2B5EF4-FFF2-40B4-BE49-F238E27FC236}">
                <a16:creationId xmlns:a16="http://schemas.microsoft.com/office/drawing/2014/main" id="{66CF1D17-7BC4-438C-99FB-A83CC3E7C3CE}"/>
              </a:ext>
            </a:extLst>
          </p:cNvPr>
          <p:cNvSpPr txBox="1"/>
          <p:nvPr/>
        </p:nvSpPr>
        <p:spPr>
          <a:xfrm>
            <a:off x="364416" y="4245"/>
            <a:ext cx="99247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a:solidFill>
                  <a:srgbClr val="0EB6B6"/>
                </a:solidFill>
                <a:latin typeface="Golos Text" panose="020b0503020202020204" pitchFamily="34" charset="-52"/>
                <a:ea typeface="Open Sans Medium" pitchFamily="2" charset="0"/>
                <a:cs typeface="Golos Text" panose="020b0503020202020204" pitchFamily="34" charset="-52"/>
              </a:rPr>
              <a:t>Инвестиции в инфраструктурные облигации</a:t>
            </a:r>
          </a:p>
        </p:txBody>
      </p:sp>
      <p:grpSp>
        <p:nvGrpSpPr>
          <p:cNvPr id="6" name="Группа 5">
            <a:extLst>
              <a:ext uri="{FF2B5EF4-FFF2-40B4-BE49-F238E27FC236}">
                <a16:creationId xmlns:a16="http://schemas.microsoft.com/office/drawing/2014/main" id="{FCEDE604-83C2-49CC-BA09-E7041AB6EB8A}"/>
              </a:ext>
            </a:extLst>
          </p:cNvPr>
          <p:cNvGrpSpPr/>
          <p:nvPr/>
        </p:nvGrpSpPr>
        <p:grpSpPr>
          <a:xfrm>
            <a:off x="475340" y="1166291"/>
            <a:ext cx="4725077" cy="1230405"/>
            <a:chOff x="475340" y="1098604"/>
            <a:chExt cx="4763175" cy="1230405"/>
          </a:xfrm>
        </p:grpSpPr>
        <p:sp>
          <p:nvSpPr>
            <p:cNvPr id="16" name="Прямоугольник: скругленные углы 15">
              <a:extLst>
                <a:ext uri="{FF2B5EF4-FFF2-40B4-BE49-F238E27FC236}">
                  <a16:creationId xmlns:a16="http://schemas.microsoft.com/office/drawing/2014/main" id="{5F1A9B3C-6765-4724-A399-B2FCC135D556}"/>
                </a:ext>
              </a:extLst>
            </p:cNvPr>
            <p:cNvSpPr/>
            <p:nvPr/>
          </p:nvSpPr>
          <p:spPr>
            <a:xfrm>
              <a:off x="475341" y="1711019"/>
              <a:ext cx="4444124" cy="617990"/>
            </a:xfrm>
            <a:prstGeom prst="roundRect">
              <a:avLst>
                <a:gd name="adj" fmla="val 11186"/>
              </a:avLst>
            </a:prstGeom>
            <a:solidFill>
              <a:schemeClr val="bg1"/>
            </a:solidFill>
            <a:ln w="19050">
              <a:solidFill>
                <a:srgbClr val="0F17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73B403C2-D3D9-4452-94C1-5AE78B3A58A5}"/>
                </a:ext>
              </a:extLst>
            </p:cNvPr>
            <p:cNvSpPr/>
            <p:nvPr/>
          </p:nvSpPr>
          <p:spPr>
            <a:xfrm>
              <a:off x="475340" y="1172903"/>
              <a:ext cx="132367" cy="140474"/>
            </a:xfrm>
            <a:prstGeom prst="rect">
              <a:avLst/>
            </a:prstGeom>
            <a:solidFill>
              <a:srgbClr val="0E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EED6E3BD-CD56-421F-9DC6-2CB998104E3D}"/>
                </a:ext>
              </a:extLst>
            </p:cNvPr>
            <p:cNvSpPr txBox="1"/>
            <p:nvPr/>
          </p:nvSpPr>
          <p:spPr>
            <a:xfrm>
              <a:off x="662025" y="1098604"/>
              <a:ext cx="4576490" cy="307777"/>
            </a:xfrm>
            <a:prstGeom prst="rect">
              <a:avLst/>
            </a:prstGeom>
            <a:noFill/>
          </p:spPr>
          <p:txBody>
            <a:bodyPr wrap="square" rtlCol="0">
              <a:spAutoFit/>
            </a:bodyPr>
            <a:lstStyle/>
            <a:p>
              <a:r>
                <a:rPr lang="ru-RU" sz="1400" b="1">
                  <a:solidFill>
                    <a:srgbClr val="0EB6B6"/>
                  </a:solidFill>
                  <a:latin typeface="Open Sans Medium" pitchFamily="2" charset="0"/>
                  <a:ea typeface="Open Sans Medium" pitchFamily="2" charset="0"/>
                  <a:cs typeface="Open Sans Medium" pitchFamily="2" charset="0"/>
                </a:rPr>
                <a:t>АО «Новая концессионная компания»</a:t>
              </a:r>
            </a:p>
          </p:txBody>
        </p:sp>
        <p:sp>
          <p:nvSpPr>
            <p:cNvPr id="12" name="Объект 2">
              <a:extLst>
                <a:ext uri="{FF2B5EF4-FFF2-40B4-BE49-F238E27FC236}">
                  <a16:creationId xmlns:a16="http://schemas.microsoft.com/office/drawing/2014/main" id="{59344A98-5EE9-427D-8DE0-C332EA0E6B69}"/>
                </a:ext>
              </a:extLst>
            </p:cNvPr>
            <p:cNvSpPr txBox="1"/>
            <p:nvPr/>
          </p:nvSpPr>
          <p:spPr>
            <a:xfrm>
              <a:off x="662024" y="1313589"/>
              <a:ext cx="4137963" cy="5195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lvl="1" indent="0">
                <a:lnSpc>
                  <a:spcPts val="1300"/>
                </a:lnSpc>
                <a:spcBef>
                  <a:spcPct val="0"/>
                </a:spcBef>
                <a:buNone/>
              </a:pPr>
              <a:r>
                <a:rPr lang="ru-RU" sz="1200" kern="100" smtClean="0">
                  <a:solidFill>
                    <a:schemeClr val="tx1">
                      <a:lumMod val="95000"/>
                      <a:lumOff val="5000"/>
                    </a:schemeClr>
                  </a:solidFill>
                  <a:latin typeface="Open Sans" pitchFamily="2" charset="0"/>
                  <a:ea typeface="Open Sans" pitchFamily="2" charset="0"/>
                  <a:cs typeface="Open Sans" pitchFamily="2" charset="0"/>
                </a:rPr>
                <a:t>Строительство </a:t>
              </a:r>
              <a:r>
                <a:rPr lang="ru-RU" sz="1200" kern="100">
                  <a:solidFill>
                    <a:schemeClr val="tx1">
                      <a:lumMod val="95000"/>
                      <a:lumOff val="5000"/>
                    </a:schemeClr>
                  </a:solidFill>
                  <a:latin typeface="Open Sans" pitchFamily="2" charset="0"/>
                  <a:ea typeface="Open Sans" pitchFamily="2" charset="0"/>
                  <a:cs typeface="Open Sans" pitchFamily="2" charset="0"/>
                </a:rPr>
                <a:t>и эксплуатация на платной основе Северного дублера Кутузовского проспекта (СДКП)</a:t>
              </a:r>
            </a:p>
          </p:txBody>
        </p:sp>
        <p:sp>
          <p:nvSpPr>
            <p:cNvPr id="13" name="Объект 2">
              <a:extLst>
                <a:ext uri="{FF2B5EF4-FFF2-40B4-BE49-F238E27FC236}">
                  <a16:creationId xmlns:a16="http://schemas.microsoft.com/office/drawing/2014/main" id="{61FE5681-E80A-4DC7-9DB1-E7260D3D6ABE}"/>
                </a:ext>
              </a:extLst>
            </p:cNvPr>
            <p:cNvSpPr txBox="1"/>
            <p:nvPr/>
          </p:nvSpPr>
          <p:spPr>
            <a:xfrm>
              <a:off x="662025" y="1763948"/>
              <a:ext cx="3591923" cy="27992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171450" lvl="1" indent="-171450">
                <a:lnSpc>
                  <a:spcPts val="1300"/>
                </a:lnSpc>
                <a:spcBef>
                  <a:spcPct val="0"/>
                </a:spcBef>
                <a:buClr>
                  <a:srgbClr val="0EB6B6"/>
                </a:buClr>
              </a:pPr>
              <a:r>
                <a:rPr lang="ru-RU" sz="1200" kern="100">
                  <a:latin typeface="Open Sans" pitchFamily="2" charset="0"/>
                  <a:ea typeface="Open Sans" pitchFamily="2" charset="0"/>
                  <a:cs typeface="Open Sans" pitchFamily="2" charset="0"/>
                </a:rPr>
                <a:t>Объем инвестиций НПФ:</a:t>
              </a:r>
              <a:r>
                <a:rPr lang="ru-RU" sz="1600" b="1" kern="100">
                  <a:solidFill>
                    <a:srgbClr val="0EB6B6"/>
                  </a:solidFill>
                  <a:latin typeface="Open Sans Medium" pitchFamily="2" charset="0"/>
                  <a:ea typeface="Open Sans Medium" pitchFamily="2" charset="0"/>
                  <a:cs typeface="Open Sans Medium" pitchFamily="2" charset="0"/>
                </a:rPr>
                <a:t> </a:t>
              </a:r>
              <a:r>
                <a:rPr lang="ru-RU" sz="1600" b="1" i="0" u="none" strike="noStrike">
                  <a:solidFill>
                    <a:srgbClr val="0EB6B6"/>
                  </a:solidFill>
                  <a:effectLst/>
                  <a:latin typeface="Open Sans Medium" pitchFamily="2" charset="0"/>
                  <a:ea typeface="Open Sans Medium" pitchFamily="2" charset="0"/>
                  <a:cs typeface="Open Sans Medium" pitchFamily="2" charset="0"/>
                </a:rPr>
                <a:t>71,7 </a:t>
              </a:r>
              <a:r>
                <a:rPr lang="ru-RU" sz="1200" b="0" i="0" u="none" strike="noStrike">
                  <a:solidFill>
                    <a:srgbClr val="000000"/>
                  </a:solidFill>
                  <a:effectLst/>
                  <a:latin typeface="Open Sans" pitchFamily="2" charset="0"/>
                  <a:ea typeface="Open Sans" pitchFamily="2" charset="0"/>
                  <a:cs typeface="Open Sans" pitchFamily="2" charset="0"/>
                </a:rPr>
                <a:t>млрд руб.</a:t>
              </a:r>
            </a:p>
          </p:txBody>
        </p:sp>
        <p:sp>
          <p:nvSpPr>
            <p:cNvPr id="15" name="Объект 2">
              <a:extLst>
                <a:ext uri="{FF2B5EF4-FFF2-40B4-BE49-F238E27FC236}">
                  <a16:creationId xmlns:a16="http://schemas.microsoft.com/office/drawing/2014/main" id="{D36F6EC3-4071-4C54-A1F1-EB577084462C}"/>
                </a:ext>
              </a:extLst>
            </p:cNvPr>
            <p:cNvSpPr txBox="1"/>
            <p:nvPr/>
          </p:nvSpPr>
          <p:spPr>
            <a:xfrm>
              <a:off x="662025" y="1999393"/>
              <a:ext cx="3591923" cy="27992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171450" lvl="1" indent="-171450">
                <a:lnSpc>
                  <a:spcPts val="1300"/>
                </a:lnSpc>
                <a:spcBef>
                  <a:spcPct val="0"/>
                </a:spcBef>
                <a:buClr>
                  <a:srgbClr val="0EB6B6"/>
                </a:buClr>
              </a:pPr>
              <a:r>
                <a:rPr lang="ru-RU" sz="1200" b="0" i="0" u="none" strike="noStrike">
                  <a:solidFill>
                    <a:srgbClr val="000000"/>
                  </a:solidFill>
                  <a:effectLst/>
                  <a:latin typeface="Open Sans" pitchFamily="2" charset="0"/>
                  <a:ea typeface="Open Sans" pitchFamily="2" charset="0"/>
                  <a:cs typeface="Open Sans" pitchFamily="2" charset="0"/>
                </a:rPr>
                <a:t>НПФ Газфонд</a:t>
              </a:r>
              <a:r>
                <a:rPr lang="ru-RU" sz="1200">
                  <a:solidFill>
                    <a:srgbClr val="000000"/>
                  </a:solidFill>
                  <a:latin typeface="Open Sans" pitchFamily="2" charset="0"/>
                  <a:ea typeface="Open Sans" pitchFamily="2" charset="0"/>
                  <a:cs typeface="Open Sans" pitchFamily="2" charset="0"/>
                </a:rPr>
                <a:t>; </a:t>
              </a:r>
              <a:r>
                <a:rPr lang="ru-RU" sz="1200" b="0" i="0" u="none" strike="noStrike">
                  <a:solidFill>
                    <a:srgbClr val="000000"/>
                  </a:solidFill>
                  <a:effectLst/>
                  <a:latin typeface="Open Sans" pitchFamily="2" charset="0"/>
                  <a:ea typeface="Open Sans" pitchFamily="2" charset="0"/>
                  <a:cs typeface="Open Sans" pitchFamily="2" charset="0"/>
                </a:rPr>
                <a:t>НПФ Газфонд ПН</a:t>
              </a:r>
            </a:p>
          </p:txBody>
        </p:sp>
      </p:grpSp>
      <p:grpSp>
        <p:nvGrpSpPr>
          <p:cNvPr id="25" name="Группа 24">
            <a:extLst>
              <a:ext uri="{FF2B5EF4-FFF2-40B4-BE49-F238E27FC236}">
                <a16:creationId xmlns:a16="http://schemas.microsoft.com/office/drawing/2014/main" id="{6C8F777A-76F8-4C47-8A0C-72B9DCBE8BA6}"/>
              </a:ext>
            </a:extLst>
          </p:cNvPr>
          <p:cNvGrpSpPr/>
          <p:nvPr/>
        </p:nvGrpSpPr>
        <p:grpSpPr>
          <a:xfrm>
            <a:off x="475340" y="2563716"/>
            <a:ext cx="4725077" cy="1534840"/>
            <a:chOff x="475340" y="1098604"/>
            <a:chExt cx="4763175" cy="1534840"/>
          </a:xfrm>
        </p:grpSpPr>
        <p:sp>
          <p:nvSpPr>
            <p:cNvPr id="26" name="Прямоугольник: скругленные углы 25">
              <a:extLst>
                <a:ext uri="{FF2B5EF4-FFF2-40B4-BE49-F238E27FC236}">
                  <a16:creationId xmlns:a16="http://schemas.microsoft.com/office/drawing/2014/main" id="{DF4FB075-5BC0-442D-A5F1-DC8D9EE49489}"/>
                </a:ext>
              </a:extLst>
            </p:cNvPr>
            <p:cNvSpPr/>
            <p:nvPr/>
          </p:nvSpPr>
          <p:spPr>
            <a:xfrm>
              <a:off x="475341" y="1888051"/>
              <a:ext cx="4444124" cy="745393"/>
            </a:xfrm>
            <a:prstGeom prst="roundRect">
              <a:avLst>
                <a:gd name="adj" fmla="val 11186"/>
              </a:avLst>
            </a:prstGeom>
            <a:solidFill>
              <a:schemeClr val="bg1"/>
            </a:solidFill>
            <a:ln w="19050">
              <a:solidFill>
                <a:srgbClr val="0F17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a:extLst>
                <a:ext uri="{FF2B5EF4-FFF2-40B4-BE49-F238E27FC236}">
                  <a16:creationId xmlns:a16="http://schemas.microsoft.com/office/drawing/2014/main" id="{24D7C3D4-EF8D-44E3-946C-75C2F766FB8E}"/>
                </a:ext>
              </a:extLst>
            </p:cNvPr>
            <p:cNvSpPr/>
            <p:nvPr/>
          </p:nvSpPr>
          <p:spPr>
            <a:xfrm>
              <a:off x="475340" y="1172903"/>
              <a:ext cx="132367" cy="140474"/>
            </a:xfrm>
            <a:prstGeom prst="rect">
              <a:avLst/>
            </a:prstGeom>
            <a:solidFill>
              <a:srgbClr val="0E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a:extLst>
                <a:ext uri="{FF2B5EF4-FFF2-40B4-BE49-F238E27FC236}">
                  <a16:creationId xmlns:a16="http://schemas.microsoft.com/office/drawing/2014/main" id="{FD98E922-B25C-490D-A960-1DC89486AAE9}"/>
                </a:ext>
              </a:extLst>
            </p:cNvPr>
            <p:cNvSpPr txBox="1"/>
            <p:nvPr/>
          </p:nvSpPr>
          <p:spPr>
            <a:xfrm>
              <a:off x="662025" y="1098604"/>
              <a:ext cx="4576490" cy="307777"/>
            </a:xfrm>
            <a:prstGeom prst="rect">
              <a:avLst/>
            </a:prstGeom>
            <a:noFill/>
          </p:spPr>
          <p:txBody>
            <a:bodyPr wrap="square" rtlCol="0">
              <a:spAutoFit/>
            </a:bodyPr>
            <a:lstStyle/>
            <a:p>
              <a:r>
                <a:rPr lang="ru-RU" sz="1400" b="1">
                  <a:solidFill>
                    <a:srgbClr val="0EB6B6"/>
                  </a:solidFill>
                  <a:latin typeface="Open Sans Medium" pitchFamily="2" charset="0"/>
                  <a:ea typeface="Open Sans Medium" pitchFamily="2" charset="0"/>
                  <a:cs typeface="Open Sans Medium" pitchFamily="2" charset="0"/>
                </a:rPr>
                <a:t>ООО «Магистраль двух столиц»</a:t>
              </a:r>
            </a:p>
          </p:txBody>
        </p:sp>
        <p:sp>
          <p:nvSpPr>
            <p:cNvPr id="29" name="Объект 2">
              <a:extLst>
                <a:ext uri="{FF2B5EF4-FFF2-40B4-BE49-F238E27FC236}">
                  <a16:creationId xmlns:a16="http://schemas.microsoft.com/office/drawing/2014/main" id="{9EE38EF7-B4AD-446D-A664-C0F39E626CBD}"/>
                </a:ext>
              </a:extLst>
            </p:cNvPr>
            <p:cNvSpPr txBox="1"/>
            <p:nvPr/>
          </p:nvSpPr>
          <p:spPr>
            <a:xfrm>
              <a:off x="662024" y="1323528"/>
              <a:ext cx="4186364" cy="5195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lvl="1" indent="0">
                <a:lnSpc>
                  <a:spcPts val="1300"/>
                </a:lnSpc>
                <a:spcBef>
                  <a:spcPct val="0"/>
                </a:spcBef>
                <a:buNone/>
              </a:pPr>
              <a:r>
                <a:rPr lang="ru-RU" sz="1200" kern="100">
                  <a:solidFill>
                    <a:schemeClr val="tx1">
                      <a:lumMod val="95000"/>
                      <a:lumOff val="5000"/>
                    </a:schemeClr>
                  </a:solidFill>
                  <a:latin typeface="Open Sans" pitchFamily="2" charset="0"/>
                  <a:ea typeface="Open Sans" pitchFamily="2" charset="0"/>
                  <a:cs typeface="Open Sans" pitchFamily="2" charset="0"/>
                </a:rPr>
                <a:t>Строительство и </a:t>
              </a:r>
              <a:r>
                <a:rPr lang="ru-RU" sz="1200" kern="100" smtClean="0">
                  <a:solidFill>
                    <a:schemeClr val="tx1">
                      <a:lumMod val="95000"/>
                      <a:lumOff val="5000"/>
                    </a:schemeClr>
                  </a:solidFill>
                  <a:latin typeface="Open Sans" pitchFamily="2" charset="0"/>
                  <a:ea typeface="Open Sans" pitchFamily="2" charset="0"/>
                  <a:cs typeface="Open Sans" pitchFamily="2" charset="0"/>
                </a:rPr>
                <a:t>эксплуатация </a:t>
              </a:r>
              <a:r>
                <a:rPr lang="ru-RU" sz="1200" kern="100">
                  <a:solidFill>
                    <a:schemeClr val="tx1">
                      <a:lumMod val="95000"/>
                      <a:lumOff val="5000"/>
                    </a:schemeClr>
                  </a:solidFill>
                  <a:latin typeface="Open Sans" pitchFamily="2" charset="0"/>
                  <a:ea typeface="Open Sans" pitchFamily="2" charset="0"/>
                  <a:cs typeface="Open Sans" pitchFamily="2" charset="0"/>
                </a:rPr>
                <a:t>на ГЧП </a:t>
              </a:r>
              <a:r>
                <a:rPr lang="ru-RU" sz="1200" kern="100" smtClean="0">
                  <a:solidFill>
                    <a:schemeClr val="tx1">
                      <a:lumMod val="95000"/>
                      <a:lumOff val="5000"/>
                    </a:schemeClr>
                  </a:solidFill>
                  <a:latin typeface="Open Sans" pitchFamily="2" charset="0"/>
                  <a:ea typeface="Open Sans" pitchFamily="2" charset="0"/>
                  <a:cs typeface="Open Sans" pitchFamily="2" charset="0"/>
                </a:rPr>
                <a:t>7 и 8 участков </a:t>
              </a:r>
              <a:r>
                <a:rPr lang="ru-RU" sz="1200" kern="100">
                  <a:solidFill>
                    <a:schemeClr val="tx1">
                      <a:lumMod val="95000"/>
                      <a:lumOff val="5000"/>
                    </a:schemeClr>
                  </a:solidFill>
                  <a:latin typeface="Open Sans" pitchFamily="2" charset="0"/>
                  <a:ea typeface="Open Sans" pitchFamily="2" charset="0"/>
                  <a:cs typeface="Open Sans" pitchFamily="2" charset="0"/>
                </a:rPr>
                <a:t>платной скоростной </a:t>
              </a:r>
              <a:r>
                <a:rPr lang="ru-RU" sz="1200" kern="100" smtClean="0">
                  <a:solidFill>
                    <a:schemeClr val="tx1">
                      <a:lumMod val="95000"/>
                      <a:lumOff val="5000"/>
                    </a:schemeClr>
                  </a:solidFill>
                  <a:latin typeface="Open Sans" pitchFamily="2" charset="0"/>
                  <a:ea typeface="Open Sans" pitchFamily="2" charset="0"/>
                  <a:cs typeface="Open Sans" pitchFamily="2" charset="0"/>
                </a:rPr>
                <a:t>автомагистрали</a:t>
              </a:r>
            </a:p>
            <a:p>
              <a:pPr marL="0" lvl="1" indent="0">
                <a:lnSpc>
                  <a:spcPts val="1300"/>
                </a:lnSpc>
                <a:spcBef>
                  <a:spcPct val="0"/>
                </a:spcBef>
                <a:buNone/>
              </a:pPr>
              <a:r>
                <a:rPr lang="ru-RU" sz="1200" kern="100" smtClean="0">
                  <a:solidFill>
                    <a:schemeClr val="tx1">
                      <a:lumMod val="95000"/>
                      <a:lumOff val="5000"/>
                    </a:schemeClr>
                  </a:solidFill>
                  <a:latin typeface="Open Sans" pitchFamily="2" charset="0"/>
                  <a:ea typeface="Open Sans" pitchFamily="2" charset="0"/>
                  <a:cs typeface="Open Sans" pitchFamily="2" charset="0"/>
                </a:rPr>
                <a:t>М11 </a:t>
              </a:r>
              <a:r>
                <a:rPr lang="ru-RU" sz="1200" kern="100">
                  <a:solidFill>
                    <a:schemeClr val="tx1">
                      <a:lumMod val="95000"/>
                      <a:lumOff val="5000"/>
                    </a:schemeClr>
                  </a:solidFill>
                  <a:latin typeface="Open Sans" pitchFamily="2" charset="0"/>
                  <a:ea typeface="Open Sans" pitchFamily="2" charset="0"/>
                  <a:cs typeface="Open Sans" pitchFamily="2" charset="0"/>
                </a:rPr>
                <a:t>«Москва – Санкт-Петербург»</a:t>
              </a:r>
            </a:p>
          </p:txBody>
        </p:sp>
        <p:sp>
          <p:nvSpPr>
            <p:cNvPr id="30" name="Объект 2">
              <a:extLst>
                <a:ext uri="{FF2B5EF4-FFF2-40B4-BE49-F238E27FC236}">
                  <a16:creationId xmlns:a16="http://schemas.microsoft.com/office/drawing/2014/main" id="{B8897B13-DB41-44D5-8776-265D5036A672}"/>
                </a:ext>
              </a:extLst>
            </p:cNvPr>
            <p:cNvSpPr txBox="1"/>
            <p:nvPr/>
          </p:nvSpPr>
          <p:spPr>
            <a:xfrm>
              <a:off x="662025" y="1940981"/>
              <a:ext cx="3591923" cy="27992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171450" lvl="1" indent="-171450">
                <a:lnSpc>
                  <a:spcPts val="1300"/>
                </a:lnSpc>
                <a:spcBef>
                  <a:spcPct val="0"/>
                </a:spcBef>
                <a:buClr>
                  <a:srgbClr val="0EB6B6"/>
                </a:buClr>
              </a:pPr>
              <a:r>
                <a:rPr lang="ru-RU" sz="1200" kern="100">
                  <a:latin typeface="Open Sans" pitchFamily="2" charset="0"/>
                  <a:ea typeface="Open Sans" pitchFamily="2" charset="0"/>
                  <a:cs typeface="Open Sans" pitchFamily="2" charset="0"/>
                </a:rPr>
                <a:t>Объем инвестиций НПФ:</a:t>
              </a:r>
              <a:r>
                <a:rPr lang="ru-RU" sz="1600" b="1" kern="100">
                  <a:solidFill>
                    <a:srgbClr val="0EB6B6"/>
                  </a:solidFill>
                  <a:latin typeface="Open Sans Medium" pitchFamily="2" charset="0"/>
                  <a:ea typeface="Open Sans Medium" pitchFamily="2" charset="0"/>
                  <a:cs typeface="Open Sans Medium" pitchFamily="2" charset="0"/>
                </a:rPr>
                <a:t> </a:t>
              </a:r>
              <a:r>
                <a:rPr lang="ru-RU" sz="1600" b="1" i="0" u="none" strike="noStrike">
                  <a:solidFill>
                    <a:srgbClr val="0EB6B6"/>
                  </a:solidFill>
                  <a:effectLst/>
                  <a:latin typeface="Open Sans Medium" pitchFamily="2" charset="0"/>
                  <a:ea typeface="Open Sans Medium" pitchFamily="2" charset="0"/>
                  <a:cs typeface="Open Sans Medium" pitchFamily="2" charset="0"/>
                </a:rPr>
                <a:t>11,4 </a:t>
              </a:r>
              <a:r>
                <a:rPr lang="ru-RU" sz="1200" b="0" i="0" u="none" strike="noStrike">
                  <a:solidFill>
                    <a:srgbClr val="000000"/>
                  </a:solidFill>
                  <a:effectLst/>
                  <a:latin typeface="Open Sans" pitchFamily="2" charset="0"/>
                  <a:ea typeface="Open Sans" pitchFamily="2" charset="0"/>
                  <a:cs typeface="Open Sans" pitchFamily="2" charset="0"/>
                </a:rPr>
                <a:t>млрд руб.</a:t>
              </a:r>
            </a:p>
          </p:txBody>
        </p:sp>
        <p:sp>
          <p:nvSpPr>
            <p:cNvPr id="31" name="Объект 2">
              <a:extLst>
                <a:ext uri="{FF2B5EF4-FFF2-40B4-BE49-F238E27FC236}">
                  <a16:creationId xmlns:a16="http://schemas.microsoft.com/office/drawing/2014/main" id="{DFB30819-AAEE-41CF-AA46-CBCF315C640E}"/>
                </a:ext>
              </a:extLst>
            </p:cNvPr>
            <p:cNvSpPr txBox="1"/>
            <p:nvPr/>
          </p:nvSpPr>
          <p:spPr>
            <a:xfrm>
              <a:off x="662025" y="2176426"/>
              <a:ext cx="3880158" cy="38254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171450" lvl="1" indent="-171450">
                <a:lnSpc>
                  <a:spcPts val="1300"/>
                </a:lnSpc>
                <a:spcBef>
                  <a:spcPct val="0"/>
                </a:spcBef>
                <a:buClr>
                  <a:srgbClr val="0EB6B6"/>
                </a:buClr>
              </a:pPr>
              <a:r>
                <a:rPr lang="ru-RU" sz="1200" b="0" i="0" u="none" strike="noStrike">
                  <a:solidFill>
                    <a:srgbClr val="000000"/>
                  </a:solidFill>
                  <a:effectLst/>
                  <a:latin typeface="Open Sans" pitchFamily="2" charset="0"/>
                  <a:ea typeface="Open Sans" pitchFamily="2" charset="0"/>
                  <a:cs typeface="Open Sans" pitchFamily="2" charset="0"/>
                </a:rPr>
                <a:t>НПФ ВТБ </a:t>
              </a:r>
              <a:r>
                <a:rPr lang="ru-RU" sz="1200" b="0" i="0" u="none" strike="noStrike" smtClean="0">
                  <a:solidFill>
                    <a:srgbClr val="000000"/>
                  </a:solidFill>
                  <a:effectLst/>
                  <a:latin typeface="Open Sans" pitchFamily="2" charset="0"/>
                  <a:ea typeface="Open Sans" pitchFamily="2" charset="0"/>
                  <a:cs typeface="Open Sans" pitchFamily="2" charset="0"/>
                </a:rPr>
                <a:t>Пенсионный </a:t>
              </a:r>
              <a:r>
                <a:rPr lang="ru-RU" sz="1200" b="0" i="0" u="none" strike="noStrike">
                  <a:solidFill>
                    <a:srgbClr val="000000"/>
                  </a:solidFill>
                  <a:effectLst/>
                  <a:latin typeface="Open Sans" pitchFamily="2" charset="0"/>
                  <a:ea typeface="Open Sans" pitchFamily="2" charset="0"/>
                  <a:cs typeface="Open Sans" pitchFamily="2" charset="0"/>
                </a:rPr>
                <a:t>фонд; НПФ Достойное БУДУЩЕЕ; НПФ Телеком-Союз; НПФ БУДУЩЕЕ</a:t>
              </a:r>
            </a:p>
          </p:txBody>
        </p:sp>
      </p:grpSp>
      <p:grpSp>
        <p:nvGrpSpPr>
          <p:cNvPr id="32" name="Группа 31">
            <a:extLst>
              <a:ext uri="{FF2B5EF4-FFF2-40B4-BE49-F238E27FC236}">
                <a16:creationId xmlns:a16="http://schemas.microsoft.com/office/drawing/2014/main" id="{04E78176-D0CC-432C-8F7A-AB82BD73F986}"/>
              </a:ext>
            </a:extLst>
          </p:cNvPr>
          <p:cNvGrpSpPr/>
          <p:nvPr/>
        </p:nvGrpSpPr>
        <p:grpSpPr>
          <a:xfrm>
            <a:off x="475340" y="4265575"/>
            <a:ext cx="4725077" cy="1417377"/>
            <a:chOff x="475340" y="1098604"/>
            <a:chExt cx="4763175" cy="1417377"/>
          </a:xfrm>
        </p:grpSpPr>
        <p:sp>
          <p:nvSpPr>
            <p:cNvPr id="33" name="Прямоугольник: скругленные углы 32">
              <a:extLst>
                <a:ext uri="{FF2B5EF4-FFF2-40B4-BE49-F238E27FC236}">
                  <a16:creationId xmlns:a16="http://schemas.microsoft.com/office/drawing/2014/main" id="{846AC43C-F0F5-4218-9D5E-F0C2EAAFE137}"/>
                </a:ext>
              </a:extLst>
            </p:cNvPr>
            <p:cNvSpPr/>
            <p:nvPr/>
          </p:nvSpPr>
          <p:spPr>
            <a:xfrm>
              <a:off x="475341" y="1897991"/>
              <a:ext cx="4444124" cy="617990"/>
            </a:xfrm>
            <a:prstGeom prst="roundRect">
              <a:avLst>
                <a:gd name="adj" fmla="val 11186"/>
              </a:avLst>
            </a:prstGeom>
            <a:solidFill>
              <a:schemeClr val="bg1"/>
            </a:solidFill>
            <a:ln w="19050">
              <a:solidFill>
                <a:srgbClr val="0F17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a:extLst>
                <a:ext uri="{FF2B5EF4-FFF2-40B4-BE49-F238E27FC236}">
                  <a16:creationId xmlns:a16="http://schemas.microsoft.com/office/drawing/2014/main" id="{F3AC5EA1-24DD-4231-A9C6-DF6E0CA83B2A}"/>
                </a:ext>
              </a:extLst>
            </p:cNvPr>
            <p:cNvSpPr/>
            <p:nvPr/>
          </p:nvSpPr>
          <p:spPr>
            <a:xfrm>
              <a:off x="475340" y="1172903"/>
              <a:ext cx="132367" cy="140474"/>
            </a:xfrm>
            <a:prstGeom prst="rect">
              <a:avLst/>
            </a:prstGeom>
            <a:solidFill>
              <a:srgbClr val="0E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a:extLst>
                <a:ext uri="{FF2B5EF4-FFF2-40B4-BE49-F238E27FC236}">
                  <a16:creationId xmlns:a16="http://schemas.microsoft.com/office/drawing/2014/main" id="{D1949A06-AA7E-4AAB-851D-A521C63731CD}"/>
                </a:ext>
              </a:extLst>
            </p:cNvPr>
            <p:cNvSpPr txBox="1"/>
            <p:nvPr/>
          </p:nvSpPr>
          <p:spPr>
            <a:xfrm>
              <a:off x="662025" y="1098604"/>
              <a:ext cx="4576490" cy="307777"/>
            </a:xfrm>
            <a:prstGeom prst="rect">
              <a:avLst/>
            </a:prstGeom>
            <a:noFill/>
          </p:spPr>
          <p:txBody>
            <a:bodyPr wrap="square" rtlCol="0">
              <a:spAutoFit/>
            </a:bodyPr>
            <a:lstStyle/>
            <a:p>
              <a:r>
                <a:rPr lang="ru-RU" sz="1400" b="1">
                  <a:solidFill>
                    <a:srgbClr val="0EB6B6"/>
                  </a:solidFill>
                  <a:latin typeface="Open Sans Medium" pitchFamily="2" charset="0"/>
                  <a:ea typeface="Open Sans Medium" pitchFamily="2" charset="0"/>
                  <a:cs typeface="Open Sans Medium" pitchFamily="2" charset="0"/>
                </a:rPr>
                <a:t>Транспортная концессионная компания</a:t>
              </a:r>
            </a:p>
          </p:txBody>
        </p:sp>
        <p:sp>
          <p:nvSpPr>
            <p:cNvPr id="36" name="Объект 2">
              <a:extLst>
                <a:ext uri="{FF2B5EF4-FFF2-40B4-BE49-F238E27FC236}">
                  <a16:creationId xmlns:a16="http://schemas.microsoft.com/office/drawing/2014/main" id="{105CBDC4-01E5-4A9A-957A-21F1B1D3FAA4}"/>
                </a:ext>
              </a:extLst>
            </p:cNvPr>
            <p:cNvSpPr txBox="1"/>
            <p:nvPr/>
          </p:nvSpPr>
          <p:spPr>
            <a:xfrm>
              <a:off x="662024" y="1333467"/>
              <a:ext cx="4287663" cy="5195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lvl="1" indent="0">
                <a:lnSpc>
                  <a:spcPts val="1300"/>
                </a:lnSpc>
                <a:spcBef>
                  <a:spcPct val="0"/>
                </a:spcBef>
                <a:buNone/>
              </a:pPr>
              <a:r>
                <a:rPr lang="ru-RU" sz="1200" kern="100">
                  <a:solidFill>
                    <a:schemeClr val="tx1">
                      <a:lumMod val="95000"/>
                      <a:lumOff val="5000"/>
                    </a:schemeClr>
                  </a:solidFill>
                  <a:latin typeface="Open Sans" pitchFamily="2" charset="0"/>
                  <a:ea typeface="Open Sans" pitchFamily="2" charset="0"/>
                  <a:cs typeface="Open Sans" pitchFamily="2" charset="0"/>
                </a:rPr>
                <a:t>Концессионный проект по созданию, реконструкции и эксплуатации современной и высокотехнологичной трамвайной сети в Санкт-Петербурге</a:t>
              </a:r>
            </a:p>
          </p:txBody>
        </p:sp>
        <p:sp>
          <p:nvSpPr>
            <p:cNvPr id="37" name="Объект 2">
              <a:extLst>
                <a:ext uri="{FF2B5EF4-FFF2-40B4-BE49-F238E27FC236}">
                  <a16:creationId xmlns:a16="http://schemas.microsoft.com/office/drawing/2014/main" id="{6BEB8792-961E-4B6F-A1BC-74D4F56D371A}"/>
                </a:ext>
              </a:extLst>
            </p:cNvPr>
            <p:cNvSpPr txBox="1"/>
            <p:nvPr/>
          </p:nvSpPr>
          <p:spPr>
            <a:xfrm>
              <a:off x="662025" y="1950920"/>
              <a:ext cx="3591923" cy="27992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171450" lvl="1" indent="-171450">
                <a:lnSpc>
                  <a:spcPts val="1300"/>
                </a:lnSpc>
                <a:spcBef>
                  <a:spcPct val="0"/>
                </a:spcBef>
                <a:buClr>
                  <a:srgbClr val="0EB6B6"/>
                </a:buClr>
              </a:pPr>
              <a:r>
                <a:rPr lang="ru-RU" sz="1200" kern="100">
                  <a:latin typeface="Open Sans" pitchFamily="2" charset="0"/>
                  <a:ea typeface="Open Sans" pitchFamily="2" charset="0"/>
                  <a:cs typeface="Open Sans" pitchFamily="2" charset="0"/>
                </a:rPr>
                <a:t>Объем инвестиций НПФ:</a:t>
              </a:r>
              <a:r>
                <a:rPr lang="ru-RU" sz="1600" b="1" kern="100">
                  <a:solidFill>
                    <a:srgbClr val="0EB6B6"/>
                  </a:solidFill>
                  <a:latin typeface="Open Sans Medium" pitchFamily="2" charset="0"/>
                  <a:ea typeface="Open Sans Medium" pitchFamily="2" charset="0"/>
                  <a:cs typeface="Open Sans Medium" pitchFamily="2" charset="0"/>
                </a:rPr>
                <a:t> 9</a:t>
              </a:r>
              <a:r>
                <a:rPr lang="ru-RU" sz="1600" b="1" i="0" u="none" strike="noStrike">
                  <a:solidFill>
                    <a:srgbClr val="0EB6B6"/>
                  </a:solidFill>
                  <a:effectLst/>
                  <a:latin typeface="Open Sans Medium" pitchFamily="2" charset="0"/>
                  <a:ea typeface="Open Sans Medium" pitchFamily="2" charset="0"/>
                  <a:cs typeface="Open Sans Medium" pitchFamily="2" charset="0"/>
                </a:rPr>
                <a:t>,4 </a:t>
              </a:r>
              <a:r>
                <a:rPr lang="ru-RU" sz="1200" b="0" i="0" u="none" strike="noStrike">
                  <a:solidFill>
                    <a:srgbClr val="000000"/>
                  </a:solidFill>
                  <a:effectLst/>
                  <a:latin typeface="Open Sans" pitchFamily="2" charset="0"/>
                  <a:ea typeface="Open Sans" pitchFamily="2" charset="0"/>
                  <a:cs typeface="Open Sans" pitchFamily="2" charset="0"/>
                </a:rPr>
                <a:t>млрд руб.</a:t>
              </a:r>
            </a:p>
          </p:txBody>
        </p:sp>
        <p:sp>
          <p:nvSpPr>
            <p:cNvPr id="38" name="Объект 2">
              <a:extLst>
                <a:ext uri="{FF2B5EF4-FFF2-40B4-BE49-F238E27FC236}">
                  <a16:creationId xmlns:a16="http://schemas.microsoft.com/office/drawing/2014/main" id="{71256CF7-C713-4EFE-A3E5-3A667BA3F407}"/>
                </a:ext>
              </a:extLst>
            </p:cNvPr>
            <p:cNvSpPr txBox="1"/>
            <p:nvPr/>
          </p:nvSpPr>
          <p:spPr>
            <a:xfrm>
              <a:off x="662025" y="2186365"/>
              <a:ext cx="3591923" cy="27992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171450" lvl="1" indent="-171450">
                <a:lnSpc>
                  <a:spcPts val="1300"/>
                </a:lnSpc>
                <a:spcBef>
                  <a:spcPct val="0"/>
                </a:spcBef>
                <a:buClr>
                  <a:srgbClr val="0EB6B6"/>
                </a:buClr>
              </a:pPr>
              <a:r>
                <a:rPr lang="ru-RU" sz="1200" b="0" i="0" u="none" strike="noStrike">
                  <a:solidFill>
                    <a:srgbClr val="000000"/>
                  </a:solidFill>
                  <a:effectLst/>
                  <a:latin typeface="Open Sans" pitchFamily="2" charset="0"/>
                  <a:ea typeface="Open Sans" pitchFamily="2" charset="0"/>
                  <a:cs typeface="Open Sans" pitchFamily="2" charset="0"/>
                </a:rPr>
                <a:t>НПФ Газфонд</a:t>
              </a:r>
              <a:r>
                <a:rPr lang="ru-RU" sz="1200">
                  <a:solidFill>
                    <a:srgbClr val="000000"/>
                  </a:solidFill>
                  <a:latin typeface="Open Sans" pitchFamily="2" charset="0"/>
                  <a:ea typeface="Open Sans" pitchFamily="2" charset="0"/>
                  <a:cs typeface="Open Sans" pitchFamily="2" charset="0"/>
                </a:rPr>
                <a:t>; </a:t>
              </a:r>
              <a:r>
                <a:rPr lang="ru-RU" sz="1200" b="0" i="0" u="none" strike="noStrike">
                  <a:solidFill>
                    <a:srgbClr val="000000"/>
                  </a:solidFill>
                  <a:effectLst/>
                  <a:latin typeface="Open Sans" pitchFamily="2" charset="0"/>
                  <a:ea typeface="Open Sans" pitchFamily="2" charset="0"/>
                  <a:cs typeface="Open Sans" pitchFamily="2" charset="0"/>
                </a:rPr>
                <a:t>НПФ Газфонд ПН</a:t>
              </a:r>
            </a:p>
          </p:txBody>
        </p:sp>
      </p:grpSp>
      <p:grpSp>
        <p:nvGrpSpPr>
          <p:cNvPr id="39" name="Группа 38">
            <a:extLst>
              <a:ext uri="{FF2B5EF4-FFF2-40B4-BE49-F238E27FC236}">
                <a16:creationId xmlns:a16="http://schemas.microsoft.com/office/drawing/2014/main" id="{75C79DB7-6ABE-4291-9EA4-6C5D0E3DBA6D}"/>
              </a:ext>
            </a:extLst>
          </p:cNvPr>
          <p:cNvGrpSpPr/>
          <p:nvPr/>
        </p:nvGrpSpPr>
        <p:grpSpPr>
          <a:xfrm>
            <a:off x="6015000" y="1166291"/>
            <a:ext cx="4725077" cy="1595348"/>
            <a:chOff x="475340" y="1098604"/>
            <a:chExt cx="4763175" cy="1595348"/>
          </a:xfrm>
        </p:grpSpPr>
        <p:sp>
          <p:nvSpPr>
            <p:cNvPr id="40" name="Прямоугольник: скругленные углы 39">
              <a:extLst>
                <a:ext uri="{FF2B5EF4-FFF2-40B4-BE49-F238E27FC236}">
                  <a16:creationId xmlns:a16="http://schemas.microsoft.com/office/drawing/2014/main" id="{93A98BFD-550D-4FE5-AA99-5A5F999B8187}"/>
                </a:ext>
              </a:extLst>
            </p:cNvPr>
            <p:cNvSpPr/>
            <p:nvPr/>
          </p:nvSpPr>
          <p:spPr>
            <a:xfrm>
              <a:off x="475341" y="2075962"/>
              <a:ext cx="4444124" cy="617990"/>
            </a:xfrm>
            <a:prstGeom prst="roundRect">
              <a:avLst>
                <a:gd name="adj" fmla="val 11186"/>
              </a:avLst>
            </a:prstGeom>
            <a:solidFill>
              <a:schemeClr val="bg1"/>
            </a:solidFill>
            <a:ln w="19050">
              <a:solidFill>
                <a:srgbClr val="0F17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a:extLst>
                <a:ext uri="{FF2B5EF4-FFF2-40B4-BE49-F238E27FC236}">
                  <a16:creationId xmlns:a16="http://schemas.microsoft.com/office/drawing/2014/main" id="{00E61F32-D7E0-4E96-8510-86CC68AE8373}"/>
                </a:ext>
              </a:extLst>
            </p:cNvPr>
            <p:cNvSpPr/>
            <p:nvPr/>
          </p:nvSpPr>
          <p:spPr>
            <a:xfrm>
              <a:off x="475340" y="1172903"/>
              <a:ext cx="132367" cy="140474"/>
            </a:xfrm>
            <a:prstGeom prst="rect">
              <a:avLst/>
            </a:prstGeom>
            <a:solidFill>
              <a:srgbClr val="0E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a:extLst>
                <a:ext uri="{FF2B5EF4-FFF2-40B4-BE49-F238E27FC236}">
                  <a16:creationId xmlns:a16="http://schemas.microsoft.com/office/drawing/2014/main" id="{31AB1E88-41BC-4F66-BF38-CAB0C5E01725}"/>
                </a:ext>
              </a:extLst>
            </p:cNvPr>
            <p:cNvSpPr txBox="1"/>
            <p:nvPr/>
          </p:nvSpPr>
          <p:spPr>
            <a:xfrm>
              <a:off x="662025" y="1098604"/>
              <a:ext cx="4576490" cy="307777"/>
            </a:xfrm>
            <a:prstGeom prst="rect">
              <a:avLst/>
            </a:prstGeom>
            <a:noFill/>
          </p:spPr>
          <p:txBody>
            <a:bodyPr wrap="square" rtlCol="0">
              <a:spAutoFit/>
            </a:bodyPr>
            <a:lstStyle/>
            <a:p>
              <a:r>
                <a:rPr lang="ru-RU" sz="1400" b="1">
                  <a:solidFill>
                    <a:srgbClr val="0EB6B6"/>
                  </a:solidFill>
                  <a:latin typeface="Open Sans Medium" pitchFamily="2" charset="0"/>
                  <a:ea typeface="Open Sans Medium" pitchFamily="2" charset="0"/>
                  <a:cs typeface="Open Sans Medium" pitchFamily="2" charset="0"/>
                </a:rPr>
                <a:t>АО «Главная дорога»</a:t>
              </a:r>
            </a:p>
          </p:txBody>
        </p:sp>
        <p:sp>
          <p:nvSpPr>
            <p:cNvPr id="44" name="Объект 2">
              <a:extLst>
                <a:ext uri="{FF2B5EF4-FFF2-40B4-BE49-F238E27FC236}">
                  <a16:creationId xmlns:a16="http://schemas.microsoft.com/office/drawing/2014/main" id="{326F37DD-5C80-43EF-BCB3-7EEA592122A8}"/>
                </a:ext>
              </a:extLst>
            </p:cNvPr>
            <p:cNvSpPr txBox="1"/>
            <p:nvPr/>
          </p:nvSpPr>
          <p:spPr>
            <a:xfrm>
              <a:off x="662024" y="1323528"/>
              <a:ext cx="4444124" cy="5195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lvl="1" indent="0">
                <a:lnSpc>
                  <a:spcPts val="1300"/>
                </a:lnSpc>
                <a:spcBef>
                  <a:spcPct val="0"/>
                </a:spcBef>
                <a:buNone/>
              </a:pPr>
              <a:r>
                <a:rPr lang="ru-RU" sz="1200" kern="100">
                  <a:solidFill>
                    <a:schemeClr val="tx1">
                      <a:lumMod val="95000"/>
                      <a:lumOff val="5000"/>
                    </a:schemeClr>
                  </a:solidFill>
                  <a:latin typeface="Open Sans" pitchFamily="2" charset="0"/>
                  <a:ea typeface="Open Sans" pitchFamily="2" charset="0"/>
                  <a:cs typeface="Open Sans" pitchFamily="2" charset="0"/>
                </a:rPr>
                <a:t>Эксплуатация и обслуживание скоростной платной автомобильной дороги «Новый выход на </a:t>
              </a:r>
              <a:r>
                <a:rPr lang="ru-RU" sz="1200" kern="100" smtClean="0">
                  <a:solidFill>
                    <a:schemeClr val="tx1">
                      <a:lumMod val="95000"/>
                      <a:lumOff val="5000"/>
                    </a:schemeClr>
                  </a:solidFill>
                  <a:latin typeface="Open Sans" pitchFamily="2" charset="0"/>
                  <a:ea typeface="Open Sans" pitchFamily="2" charset="0"/>
                  <a:cs typeface="Open Sans" pitchFamily="2" charset="0"/>
                </a:rPr>
                <a:t>Московскую </a:t>
              </a:r>
              <a:r>
                <a:rPr lang="ru-RU" sz="1200" kern="100">
                  <a:solidFill>
                    <a:schemeClr val="tx1">
                      <a:lumMod val="95000"/>
                      <a:lumOff val="5000"/>
                    </a:schemeClr>
                  </a:solidFill>
                  <a:latin typeface="Open Sans" pitchFamily="2" charset="0"/>
                  <a:ea typeface="Open Sans" pitchFamily="2" charset="0"/>
                  <a:cs typeface="Open Sans" pitchFamily="2" charset="0"/>
                </a:rPr>
                <a:t>кольцевую автомобильную дорогу с федеральной автомобильной дороги М-1 «Беларусь» Москва-Минск»</a:t>
              </a:r>
            </a:p>
          </p:txBody>
        </p:sp>
        <p:sp>
          <p:nvSpPr>
            <p:cNvPr id="45" name="Объект 2">
              <a:extLst>
                <a:ext uri="{FF2B5EF4-FFF2-40B4-BE49-F238E27FC236}">
                  <a16:creationId xmlns:a16="http://schemas.microsoft.com/office/drawing/2014/main" id="{259C1232-0D2D-4473-929A-DC8332A4FB9C}"/>
                </a:ext>
              </a:extLst>
            </p:cNvPr>
            <p:cNvSpPr txBox="1"/>
            <p:nvPr/>
          </p:nvSpPr>
          <p:spPr>
            <a:xfrm>
              <a:off x="662025" y="2128891"/>
              <a:ext cx="3591923" cy="27992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171450" lvl="1" indent="-171450">
                <a:lnSpc>
                  <a:spcPts val="1300"/>
                </a:lnSpc>
                <a:spcBef>
                  <a:spcPct val="0"/>
                </a:spcBef>
                <a:buClr>
                  <a:srgbClr val="0EB6B6"/>
                </a:buClr>
              </a:pPr>
              <a:r>
                <a:rPr lang="ru-RU" sz="1200" kern="100">
                  <a:latin typeface="Open Sans" pitchFamily="2" charset="0"/>
                  <a:ea typeface="Open Sans" pitchFamily="2" charset="0"/>
                  <a:cs typeface="Open Sans" pitchFamily="2" charset="0"/>
                </a:rPr>
                <a:t>Объем инвестиций НПФ:</a:t>
              </a:r>
              <a:r>
                <a:rPr lang="ru-RU" sz="1600" b="1" kern="100">
                  <a:solidFill>
                    <a:srgbClr val="0EB6B6"/>
                  </a:solidFill>
                  <a:latin typeface="Open Sans Medium" pitchFamily="2" charset="0"/>
                  <a:ea typeface="Open Sans Medium" pitchFamily="2" charset="0"/>
                  <a:cs typeface="Open Sans Medium" pitchFamily="2" charset="0"/>
                </a:rPr>
                <a:t> </a:t>
              </a:r>
              <a:r>
                <a:rPr lang="ru-RU" sz="1600" b="1" i="0" u="none" strike="noStrike">
                  <a:solidFill>
                    <a:srgbClr val="0EB6B6"/>
                  </a:solidFill>
                  <a:effectLst/>
                  <a:latin typeface="Open Sans Medium" pitchFamily="2" charset="0"/>
                  <a:ea typeface="Open Sans Medium" pitchFamily="2" charset="0"/>
                  <a:cs typeface="Open Sans Medium" pitchFamily="2" charset="0"/>
                </a:rPr>
                <a:t>6,4 </a:t>
              </a:r>
              <a:r>
                <a:rPr lang="ru-RU" sz="1200" b="0" i="0" u="none" strike="noStrike">
                  <a:solidFill>
                    <a:srgbClr val="000000"/>
                  </a:solidFill>
                  <a:effectLst/>
                  <a:latin typeface="Open Sans" pitchFamily="2" charset="0"/>
                  <a:ea typeface="Open Sans" pitchFamily="2" charset="0"/>
                  <a:cs typeface="Open Sans" pitchFamily="2" charset="0"/>
                </a:rPr>
                <a:t>млрд руб.</a:t>
              </a:r>
            </a:p>
          </p:txBody>
        </p:sp>
        <p:sp>
          <p:nvSpPr>
            <p:cNvPr id="46" name="Объект 2">
              <a:extLst>
                <a:ext uri="{FF2B5EF4-FFF2-40B4-BE49-F238E27FC236}">
                  <a16:creationId xmlns:a16="http://schemas.microsoft.com/office/drawing/2014/main" id="{1766A961-2DA8-4417-B0B4-B0BF87CE1C29}"/>
                </a:ext>
              </a:extLst>
            </p:cNvPr>
            <p:cNvSpPr txBox="1"/>
            <p:nvPr/>
          </p:nvSpPr>
          <p:spPr>
            <a:xfrm>
              <a:off x="662025" y="2364336"/>
              <a:ext cx="3591923" cy="27992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171450" lvl="1" indent="-171450">
                <a:lnSpc>
                  <a:spcPts val="1300"/>
                </a:lnSpc>
                <a:spcBef>
                  <a:spcPct val="0"/>
                </a:spcBef>
                <a:buClr>
                  <a:srgbClr val="0EB6B6"/>
                </a:buClr>
              </a:pPr>
              <a:r>
                <a:rPr lang="ru-RU" sz="1200" b="0" i="0" u="none" strike="noStrike">
                  <a:solidFill>
                    <a:srgbClr val="000000"/>
                  </a:solidFill>
                  <a:effectLst/>
                  <a:latin typeface="Open Sans" pitchFamily="2" charset="0"/>
                  <a:ea typeface="Open Sans" pitchFamily="2" charset="0"/>
                  <a:cs typeface="Open Sans" pitchFamily="2" charset="0"/>
                </a:rPr>
                <a:t>НПФ Газфонд</a:t>
              </a:r>
              <a:r>
                <a:rPr lang="ru-RU" sz="1200">
                  <a:solidFill>
                    <a:srgbClr val="000000"/>
                  </a:solidFill>
                  <a:latin typeface="Open Sans" pitchFamily="2" charset="0"/>
                  <a:ea typeface="Open Sans" pitchFamily="2" charset="0"/>
                  <a:cs typeface="Open Sans" pitchFamily="2" charset="0"/>
                </a:rPr>
                <a:t>; </a:t>
              </a:r>
              <a:r>
                <a:rPr lang="ru-RU" sz="1200" b="0" i="0" u="none" strike="noStrike">
                  <a:solidFill>
                    <a:srgbClr val="000000"/>
                  </a:solidFill>
                  <a:effectLst/>
                  <a:latin typeface="Open Sans" pitchFamily="2" charset="0"/>
                  <a:ea typeface="Open Sans" pitchFamily="2" charset="0"/>
                  <a:cs typeface="Open Sans" pitchFamily="2" charset="0"/>
                </a:rPr>
                <a:t>НПФ Газфонд ПН</a:t>
              </a:r>
            </a:p>
          </p:txBody>
        </p:sp>
      </p:grpSp>
      <p:grpSp>
        <p:nvGrpSpPr>
          <p:cNvPr id="47" name="Группа 46">
            <a:extLst>
              <a:ext uri="{FF2B5EF4-FFF2-40B4-BE49-F238E27FC236}">
                <a16:creationId xmlns:a16="http://schemas.microsoft.com/office/drawing/2014/main" id="{C10102CC-C932-4C4A-B830-19867C497C99}"/>
              </a:ext>
            </a:extLst>
          </p:cNvPr>
          <p:cNvGrpSpPr/>
          <p:nvPr/>
        </p:nvGrpSpPr>
        <p:grpSpPr>
          <a:xfrm>
            <a:off x="6015000" y="2988122"/>
            <a:ext cx="5217737" cy="1671644"/>
            <a:chOff x="475340" y="1098604"/>
            <a:chExt cx="5217737" cy="1671644"/>
          </a:xfrm>
        </p:grpSpPr>
        <p:sp>
          <p:nvSpPr>
            <p:cNvPr id="48" name="Прямоугольник: скругленные углы 47">
              <a:extLst>
                <a:ext uri="{FF2B5EF4-FFF2-40B4-BE49-F238E27FC236}">
                  <a16:creationId xmlns:a16="http://schemas.microsoft.com/office/drawing/2014/main" id="{A66B99B1-3910-4CF0-991D-950E695CDFE4}"/>
                </a:ext>
              </a:extLst>
            </p:cNvPr>
            <p:cNvSpPr/>
            <p:nvPr/>
          </p:nvSpPr>
          <p:spPr>
            <a:xfrm>
              <a:off x="475340" y="2126587"/>
              <a:ext cx="4560299" cy="643661"/>
            </a:xfrm>
            <a:prstGeom prst="roundRect">
              <a:avLst>
                <a:gd name="adj" fmla="val 11186"/>
              </a:avLst>
            </a:prstGeom>
            <a:solidFill>
              <a:schemeClr val="bg1"/>
            </a:solidFill>
            <a:ln w="19050">
              <a:solidFill>
                <a:srgbClr val="0F17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48">
              <a:extLst>
                <a:ext uri="{FF2B5EF4-FFF2-40B4-BE49-F238E27FC236}">
                  <a16:creationId xmlns:a16="http://schemas.microsoft.com/office/drawing/2014/main" id="{5A736223-FF85-405B-B28F-58F4F4691A89}"/>
                </a:ext>
              </a:extLst>
            </p:cNvPr>
            <p:cNvSpPr/>
            <p:nvPr/>
          </p:nvSpPr>
          <p:spPr>
            <a:xfrm>
              <a:off x="475340" y="1172903"/>
              <a:ext cx="132367" cy="140474"/>
            </a:xfrm>
            <a:prstGeom prst="rect">
              <a:avLst/>
            </a:prstGeom>
            <a:solidFill>
              <a:srgbClr val="0E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a:extLst>
                <a:ext uri="{FF2B5EF4-FFF2-40B4-BE49-F238E27FC236}">
                  <a16:creationId xmlns:a16="http://schemas.microsoft.com/office/drawing/2014/main" id="{FFBC55FA-1867-4A32-A81D-4B3054F3A385}"/>
                </a:ext>
              </a:extLst>
            </p:cNvPr>
            <p:cNvSpPr txBox="1"/>
            <p:nvPr/>
          </p:nvSpPr>
          <p:spPr>
            <a:xfrm>
              <a:off x="662024" y="1098604"/>
              <a:ext cx="5031053" cy="523220"/>
            </a:xfrm>
            <a:prstGeom prst="rect">
              <a:avLst/>
            </a:prstGeom>
            <a:noFill/>
          </p:spPr>
          <p:txBody>
            <a:bodyPr wrap="square" rtlCol="0">
              <a:spAutoFit/>
            </a:bodyPr>
            <a:lstStyle/>
            <a:p>
              <a:r>
                <a:rPr lang="ru-RU" sz="1400" b="1">
                  <a:solidFill>
                    <a:srgbClr val="0EB6B6"/>
                  </a:solidFill>
                  <a:latin typeface="Open Sans Medium" pitchFamily="2" charset="0"/>
                  <a:ea typeface="Open Sans Medium" pitchFamily="2" charset="0"/>
                  <a:cs typeface="Open Sans Medium" pitchFamily="2" charset="0"/>
                </a:rPr>
                <a:t>ООО «ИНФРАСТРУКТУРНЫЕ ОБЛИГАЦИИ» </a:t>
              </a:r>
              <a:br>
                <a:rPr lang="ru-RU" sz="1400" b="1">
                  <a:solidFill>
                    <a:srgbClr val="0EB6B6"/>
                  </a:solidFill>
                  <a:latin typeface="Open Sans Medium" pitchFamily="2" charset="0"/>
                  <a:ea typeface="Open Sans Medium" pitchFamily="2" charset="0"/>
                  <a:cs typeface="Open Sans Medium" pitchFamily="2" charset="0"/>
                </a:rPr>
              </a:br>
              <a:r>
                <a:rPr lang="ru-RU" sz="1400" b="1" smtClean="0">
                  <a:solidFill>
                    <a:srgbClr val="0EB6B6"/>
                  </a:solidFill>
                  <a:latin typeface="Open Sans Medium" pitchFamily="2" charset="0"/>
                  <a:ea typeface="Open Sans Medium" pitchFamily="2" charset="0"/>
                  <a:cs typeface="Open Sans Medium" pitchFamily="2" charset="0"/>
                </a:rPr>
                <a:t>(ДОМ.РФ)</a:t>
              </a:r>
              <a:endParaRPr lang="ru-RU" sz="1400" b="1">
                <a:solidFill>
                  <a:srgbClr val="0EB6B6"/>
                </a:solidFill>
                <a:latin typeface="Open Sans Medium" pitchFamily="2" charset="0"/>
                <a:ea typeface="Open Sans Medium" pitchFamily="2" charset="0"/>
                <a:cs typeface="Open Sans Medium" pitchFamily="2" charset="0"/>
              </a:endParaRPr>
            </a:p>
          </p:txBody>
        </p:sp>
        <p:sp>
          <p:nvSpPr>
            <p:cNvPr id="51" name="Объект 2">
              <a:extLst>
                <a:ext uri="{FF2B5EF4-FFF2-40B4-BE49-F238E27FC236}">
                  <a16:creationId xmlns:a16="http://schemas.microsoft.com/office/drawing/2014/main" id="{746DD32E-215B-4131-9DD8-D741039FED59}"/>
                </a:ext>
              </a:extLst>
            </p:cNvPr>
            <p:cNvSpPr txBox="1"/>
            <p:nvPr/>
          </p:nvSpPr>
          <p:spPr>
            <a:xfrm>
              <a:off x="662024" y="1562064"/>
              <a:ext cx="4725076" cy="5195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lvl="1" indent="0">
                <a:lnSpc>
                  <a:spcPts val="1300"/>
                </a:lnSpc>
                <a:spcBef>
                  <a:spcPct val="0"/>
                </a:spcBef>
                <a:buNone/>
              </a:pPr>
              <a:r>
                <a:rPr lang="ru-RU" sz="1200" kern="100">
                  <a:solidFill>
                    <a:schemeClr val="tx1">
                      <a:lumMod val="95000"/>
                      <a:lumOff val="5000"/>
                    </a:schemeClr>
                  </a:solidFill>
                  <a:latin typeface="Open Sans" pitchFamily="2" charset="0"/>
                  <a:ea typeface="Open Sans" pitchFamily="2" charset="0"/>
                  <a:cs typeface="Open Sans" pitchFamily="2" charset="0"/>
                </a:rPr>
                <a:t>Инфраструктурные облигации, направленные на привлечение средств для финансирования важных объектов городской среды</a:t>
              </a:r>
            </a:p>
          </p:txBody>
        </p:sp>
        <p:sp>
          <p:nvSpPr>
            <p:cNvPr id="52" name="Объект 2">
              <a:extLst>
                <a:ext uri="{FF2B5EF4-FFF2-40B4-BE49-F238E27FC236}">
                  <a16:creationId xmlns:a16="http://schemas.microsoft.com/office/drawing/2014/main" id="{EAEB3A01-9264-44D5-9174-90EC69946C93}"/>
                </a:ext>
              </a:extLst>
            </p:cNvPr>
            <p:cNvSpPr txBox="1"/>
            <p:nvPr/>
          </p:nvSpPr>
          <p:spPr>
            <a:xfrm>
              <a:off x="662025" y="2209334"/>
              <a:ext cx="3591923" cy="27992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171450" lvl="1" indent="-171450">
                <a:lnSpc>
                  <a:spcPts val="1300"/>
                </a:lnSpc>
                <a:spcBef>
                  <a:spcPct val="0"/>
                </a:spcBef>
                <a:buClr>
                  <a:srgbClr val="0EB6B6"/>
                </a:buClr>
              </a:pPr>
              <a:r>
                <a:rPr lang="ru-RU" sz="1200" kern="100">
                  <a:latin typeface="Open Sans" pitchFamily="2" charset="0"/>
                  <a:ea typeface="Open Sans" pitchFamily="2" charset="0"/>
                  <a:cs typeface="Open Sans" pitchFamily="2" charset="0"/>
                </a:rPr>
                <a:t>Объем инвестиций НПФ:</a:t>
              </a:r>
              <a:r>
                <a:rPr lang="ru-RU" sz="1600" b="1" kern="100">
                  <a:solidFill>
                    <a:srgbClr val="0EB6B6"/>
                  </a:solidFill>
                  <a:latin typeface="Open Sans Medium" pitchFamily="2" charset="0"/>
                  <a:ea typeface="Open Sans Medium" pitchFamily="2" charset="0"/>
                  <a:cs typeface="Open Sans Medium" pitchFamily="2" charset="0"/>
                </a:rPr>
                <a:t> </a:t>
              </a:r>
              <a:r>
                <a:rPr lang="ru-RU" sz="1600" b="1" i="0" u="none" strike="noStrike">
                  <a:solidFill>
                    <a:srgbClr val="0EB6B6"/>
                  </a:solidFill>
                  <a:effectLst/>
                  <a:latin typeface="Open Sans Medium" pitchFamily="2" charset="0"/>
                  <a:ea typeface="Open Sans Medium" pitchFamily="2" charset="0"/>
                  <a:cs typeface="Open Sans Medium" pitchFamily="2" charset="0"/>
                </a:rPr>
                <a:t>2,6 </a:t>
              </a:r>
              <a:r>
                <a:rPr lang="ru-RU" sz="1200" b="0" i="0" u="none" strike="noStrike">
                  <a:solidFill>
                    <a:srgbClr val="000000"/>
                  </a:solidFill>
                  <a:effectLst/>
                  <a:latin typeface="Open Sans" pitchFamily="2" charset="0"/>
                  <a:ea typeface="Open Sans" pitchFamily="2" charset="0"/>
                  <a:cs typeface="Open Sans" pitchFamily="2" charset="0"/>
                </a:rPr>
                <a:t>млрд руб.</a:t>
              </a:r>
            </a:p>
          </p:txBody>
        </p:sp>
        <p:sp>
          <p:nvSpPr>
            <p:cNvPr id="53" name="Объект 2">
              <a:extLst>
                <a:ext uri="{FF2B5EF4-FFF2-40B4-BE49-F238E27FC236}">
                  <a16:creationId xmlns:a16="http://schemas.microsoft.com/office/drawing/2014/main" id="{BF7743C5-3A37-4E8F-A943-A9B1B008D1FC}"/>
                </a:ext>
              </a:extLst>
            </p:cNvPr>
            <p:cNvSpPr txBox="1"/>
            <p:nvPr/>
          </p:nvSpPr>
          <p:spPr>
            <a:xfrm>
              <a:off x="662025" y="2365332"/>
              <a:ext cx="3880158" cy="38254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171450" lvl="1" indent="-171450">
                <a:lnSpc>
                  <a:spcPts val="1300"/>
                </a:lnSpc>
                <a:spcBef>
                  <a:spcPct val="0"/>
                </a:spcBef>
                <a:buClr>
                  <a:srgbClr val="0EB6B6"/>
                </a:buClr>
              </a:pPr>
              <a:r>
                <a:rPr lang="ru-RU" sz="1200" b="0" i="0" u="none" strike="noStrike">
                  <a:solidFill>
                    <a:srgbClr val="000000"/>
                  </a:solidFill>
                  <a:effectLst/>
                  <a:latin typeface="Open Sans" pitchFamily="2" charset="0"/>
                  <a:ea typeface="Open Sans" pitchFamily="2" charset="0"/>
                  <a:cs typeface="Open Sans" pitchFamily="2" charset="0"/>
                </a:rPr>
                <a:t>НПФ ВТБ Пенсионные фонд</a:t>
              </a:r>
            </a:p>
          </p:txBody>
        </p:sp>
      </p:grpSp>
    </p:spTree>
    <p:extLst>
      <p:ext uri="{BB962C8B-B14F-4D97-AF65-F5344CB8AC3E}">
        <p14:creationId val="71015231"/>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2" name="Группа 21">
            <a:extLst>
              <a:ext uri="{FF2B5EF4-FFF2-40B4-BE49-F238E27FC236}">
                <a16:creationId xmlns:a16="http://schemas.microsoft.com/office/drawing/2014/main" id="{9B9FD849-650A-4511-979B-D21AECBD42DD}"/>
              </a:ext>
            </a:extLst>
          </p:cNvPr>
          <p:cNvGrpSpPr/>
          <p:nvPr/>
        </p:nvGrpSpPr>
        <p:grpSpPr>
          <a:xfrm>
            <a:off x="494268" y="1111710"/>
            <a:ext cx="11232293" cy="5260261"/>
            <a:chOff x="494268" y="1111710"/>
            <a:chExt cx="11232293" cy="5260261"/>
          </a:xfrm>
        </p:grpSpPr>
        <p:grpSp>
          <p:nvGrpSpPr>
            <p:cNvPr id="3" name="Группа 2">
              <a:extLst>
                <a:ext uri="{FF2B5EF4-FFF2-40B4-BE49-F238E27FC236}">
                  <a16:creationId xmlns:a16="http://schemas.microsoft.com/office/drawing/2014/main" id="{EF050894-8820-43EB-A129-8E60FFA32C4C}"/>
                </a:ext>
              </a:extLst>
            </p:cNvPr>
            <p:cNvGrpSpPr/>
            <p:nvPr/>
          </p:nvGrpSpPr>
          <p:grpSpPr>
            <a:xfrm>
              <a:off x="494268" y="1111710"/>
              <a:ext cx="11232293" cy="5260261"/>
              <a:chOff x="494268" y="1111710"/>
              <a:chExt cx="11232293" cy="5260261"/>
            </a:xfrm>
          </p:grpSpPr>
          <p:sp>
            <p:nvSpPr>
              <p:cNvPr id="71" name="Прямоугольник: скругленные углы 70">
                <a:extLst>
                  <a:ext uri="{FF2B5EF4-FFF2-40B4-BE49-F238E27FC236}">
                    <a16:creationId xmlns:a16="http://schemas.microsoft.com/office/drawing/2014/main" id="{42856FB3-25CE-4AE2-AAA8-6B9375F819EC}"/>
                  </a:ext>
                </a:extLst>
              </p:cNvPr>
              <p:cNvSpPr/>
              <p:nvPr/>
            </p:nvSpPr>
            <p:spPr>
              <a:xfrm>
                <a:off x="494269" y="1111711"/>
                <a:ext cx="1816446" cy="5260260"/>
              </a:xfrm>
              <a:prstGeom prst="roundRect">
                <a:avLst>
                  <a:gd name="adj" fmla="val 13428"/>
                </a:avLst>
              </a:prstGeom>
              <a:solidFill>
                <a:srgbClr val="0EB6B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Прямоугольник: скругленные углы 73">
                <a:extLst>
                  <a:ext uri="{FF2B5EF4-FFF2-40B4-BE49-F238E27FC236}">
                    <a16:creationId xmlns:a16="http://schemas.microsoft.com/office/drawing/2014/main" id="{0D18B6E4-FE4E-4BCC-9B26-398140F24BCE}"/>
                  </a:ext>
                </a:extLst>
              </p:cNvPr>
              <p:cNvSpPr/>
              <p:nvPr/>
            </p:nvSpPr>
            <p:spPr>
              <a:xfrm>
                <a:off x="494268" y="1111710"/>
                <a:ext cx="11232293" cy="618236"/>
              </a:xfrm>
              <a:prstGeom prst="roundRect">
                <a:avLst>
                  <a:gd name="adj" fmla="val 29418"/>
                </a:avLst>
              </a:prstGeom>
              <a:solidFill>
                <a:srgbClr val="0EB6B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1" name="Группа 20">
              <a:extLst>
                <a:ext uri="{FF2B5EF4-FFF2-40B4-BE49-F238E27FC236}">
                  <a16:creationId xmlns:a16="http://schemas.microsoft.com/office/drawing/2014/main" id="{D170CB61-CC1E-4A71-9B41-1E08CCD99AE6}"/>
                </a:ext>
              </a:extLst>
            </p:cNvPr>
            <p:cNvGrpSpPr/>
            <p:nvPr/>
          </p:nvGrpSpPr>
          <p:grpSpPr>
            <a:xfrm>
              <a:off x="1890584" y="1532238"/>
              <a:ext cx="9835977" cy="4839733"/>
              <a:chOff x="1890584" y="1532238"/>
              <a:chExt cx="9835977" cy="4839733"/>
            </a:xfrm>
          </p:grpSpPr>
          <p:sp>
            <p:nvSpPr>
              <p:cNvPr id="13" name="Прямоугольник 12">
                <a:extLst>
                  <a:ext uri="{FF2B5EF4-FFF2-40B4-BE49-F238E27FC236}">
                    <a16:creationId xmlns:a16="http://schemas.microsoft.com/office/drawing/2014/main" id="{928209DD-0F83-47E5-A07E-AB20B7C851E3}"/>
                  </a:ext>
                </a:extLst>
              </p:cNvPr>
              <p:cNvSpPr/>
              <p:nvPr/>
            </p:nvSpPr>
            <p:spPr>
              <a:xfrm>
                <a:off x="1890584" y="1729946"/>
                <a:ext cx="420131" cy="4642025"/>
              </a:xfrm>
              <a:prstGeom prst="rect">
                <a:avLst/>
              </a:prstGeom>
              <a:solidFill>
                <a:srgbClr val="0E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Прямоугольник 74">
                <a:extLst>
                  <a:ext uri="{FF2B5EF4-FFF2-40B4-BE49-F238E27FC236}">
                    <a16:creationId xmlns:a16="http://schemas.microsoft.com/office/drawing/2014/main" id="{A48BF03B-BFB0-46D1-AAA9-584367A2B562}"/>
                  </a:ext>
                </a:extLst>
              </p:cNvPr>
              <p:cNvSpPr/>
              <p:nvPr/>
            </p:nvSpPr>
            <p:spPr>
              <a:xfrm>
                <a:off x="2230501" y="1532238"/>
                <a:ext cx="9496060" cy="197707"/>
              </a:xfrm>
              <a:prstGeom prst="rect">
                <a:avLst/>
              </a:prstGeom>
              <a:solidFill>
                <a:srgbClr val="0E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aphicFrame>
        <p:nvGraphicFramePr>
          <p:cNvPr id="61" name="Таблица 60">
            <a:extLst>
              <a:ext uri="{FF2B5EF4-FFF2-40B4-BE49-F238E27FC236}">
                <a16:creationId xmlns:a16="http://schemas.microsoft.com/office/drawing/2014/main" id="{58978B7B-964B-4AF4-BA68-AF40DE99A4B7}"/>
              </a:ext>
            </a:extLst>
          </p:cNvPr>
          <p:cNvGraphicFramePr>
            <a:graphicFrameLocks noGrp="1"/>
          </p:cNvGraphicFramePr>
          <p:nvPr>
            <p:extLst>
              <p:ext uri="{D42A27DB-BD31-4B8C-83A1-F6EECF244321}">
                <p14:modId val="1414406459"/>
              </p:ext>
            </p:extLst>
          </p:nvPr>
        </p:nvGraphicFramePr>
        <p:xfrm>
          <a:off x="494270" y="1111711"/>
          <a:ext cx="11232293" cy="5260261"/>
        </p:xfrm>
        <a:graphic>
          <a:graphicData uri="http://schemas.openxmlformats.org/drawingml/2006/table">
            <a:tbl>
              <a:tblPr firstRow="1" firstCol="1" bandRow="1">
                <a:tableStyleId>{5940675A-B579-460E-94D1-54222C63F5DA}</a:tableStyleId>
              </a:tblPr>
              <a:tblGrid>
                <a:gridCol w="1819008">
                  <a:extLst>
                    <a:ext uri="{9D8B030D-6E8A-4147-A177-3AD203B41FA5}">
                      <a16:colId xmlns:a16="http://schemas.microsoft.com/office/drawing/2014/main" val="3405003332"/>
                    </a:ext>
                  </a:extLst>
                </a:gridCol>
                <a:gridCol w="1403054">
                  <a:extLst>
                    <a:ext uri="{9D8B030D-6E8A-4147-A177-3AD203B41FA5}">
                      <a16:colId xmlns:a16="http://schemas.microsoft.com/office/drawing/2014/main" val="4269495393"/>
                    </a:ext>
                  </a:extLst>
                </a:gridCol>
                <a:gridCol w="1613512">
                  <a:extLst>
                    <a:ext uri="{9D8B030D-6E8A-4147-A177-3AD203B41FA5}">
                      <a16:colId xmlns:a16="http://schemas.microsoft.com/office/drawing/2014/main" val="4211628443"/>
                    </a:ext>
                  </a:extLst>
                </a:gridCol>
                <a:gridCol w="1683664">
                  <a:extLst>
                    <a:ext uri="{9D8B030D-6E8A-4147-A177-3AD203B41FA5}">
                      <a16:colId xmlns:a16="http://schemas.microsoft.com/office/drawing/2014/main" val="1118518327"/>
                    </a:ext>
                  </a:extLst>
                </a:gridCol>
                <a:gridCol w="1683664">
                  <a:extLst>
                    <a:ext uri="{9D8B030D-6E8A-4147-A177-3AD203B41FA5}">
                      <a16:colId xmlns:a16="http://schemas.microsoft.com/office/drawing/2014/main" val="1298517183"/>
                    </a:ext>
                  </a:extLst>
                </a:gridCol>
                <a:gridCol w="1539340">
                  <a:extLst>
                    <a:ext uri="{9D8B030D-6E8A-4147-A177-3AD203B41FA5}">
                      <a16:colId xmlns:a16="http://schemas.microsoft.com/office/drawing/2014/main" val="845954230"/>
                    </a:ext>
                  </a:extLst>
                </a:gridCol>
                <a:gridCol w="1490051">
                  <a:extLst>
                    <a:ext uri="{9D8B030D-6E8A-4147-A177-3AD203B41FA5}">
                      <a16:colId xmlns:a16="http://schemas.microsoft.com/office/drawing/2014/main" val="3644258870"/>
                    </a:ext>
                  </a:extLst>
                </a:gridCol>
              </a:tblGrid>
              <a:tr h="591832">
                <a:tc>
                  <a:txBody>
                    <a:bodyPr vert="horz" wrap="square"/>
                    <a:lstStyle/>
                    <a:p>
                      <a:pPr marL="36000">
                        <a:spcAft>
                          <a:spcPct val="0"/>
                        </a:spcAft>
                      </a:pPr>
                      <a:r>
                        <a:rPr lang="ru-RU" sz="1200" b="1">
                          <a:solidFill>
                            <a:schemeClr val="bg1"/>
                          </a:solidFill>
                          <a:effectLst/>
                          <a:latin typeface="Open Sans Medium" pitchFamily="2" charset="0"/>
                          <a:ea typeface="Open Sans Medium" pitchFamily="2" charset="0"/>
                          <a:cs typeface="Open Sans Medium" pitchFamily="2" charset="0"/>
                        </a:rPr>
                        <a:t>Финансовая</a:t>
                      </a:r>
                      <a:r>
                        <a:rPr lang="ru-RU" sz="1200" b="1" baseline="0">
                          <a:solidFill>
                            <a:schemeClr val="bg1"/>
                          </a:solidFill>
                          <a:effectLst/>
                          <a:latin typeface="Open Sans Medium" pitchFamily="2" charset="0"/>
                          <a:ea typeface="Open Sans Medium" pitchFamily="2" charset="0"/>
                          <a:cs typeface="Open Sans Medium" pitchFamily="2" charset="0"/>
                        </a:rPr>
                        <a:t> организация</a:t>
                      </a:r>
                      <a:endParaRPr lang="ru-RU" sz="1200" b="1">
                        <a:solidFill>
                          <a:schemeClr val="bg1"/>
                        </a:solidFill>
                        <a:effectLst/>
                        <a:latin typeface="Open Sans Medium" pitchFamily="2" charset="0"/>
                        <a:ea typeface="Open Sans Medium" pitchFamily="2" charset="0"/>
                        <a:cs typeface="Open Sans Medium" pitchFamily="2" charset="0"/>
                      </a:endParaRPr>
                    </a:p>
                  </a:txBody>
                  <a:tcPr marL="45216" marR="3600" marT="8695"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noFill/>
                  </a:tcPr>
                </a:tc>
                <a:tc gridSpan="2">
                  <a:txBody>
                    <a:bodyPr vert="horz" wrap="square"/>
                    <a:lstStyle/>
                    <a:p>
                      <a:pPr algn="ctr">
                        <a:spcAft>
                          <a:spcPct val="0"/>
                        </a:spcAft>
                      </a:pPr>
                      <a:r>
                        <a:rPr lang="ru-RU" sz="1400" b="1">
                          <a:solidFill>
                            <a:schemeClr val="bg1"/>
                          </a:solidFill>
                          <a:effectLst/>
                          <a:latin typeface="Open Sans Medium" pitchFamily="2" charset="0"/>
                          <a:ea typeface="Open Sans Medium" pitchFamily="2" charset="0"/>
                          <a:cs typeface="Open Sans Medium" pitchFamily="2" charset="0"/>
                        </a:rPr>
                        <a:t>НПФ</a:t>
                      </a:r>
                    </a:p>
                  </a:txBody>
                  <a:tcPr marL="45216" marR="3600" marT="869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noFill/>
                  </a:tcPr>
                </a:tc>
                <a:tc hMerge="1">
                  <a:txBody>
                    <a:bodyPr vert="horz" wrap="square"/>
                    <a:lstStyle/>
                    <a:p>
                      <a:endParaRPr lang="ru-RU"/>
                    </a:p>
                  </a:txBody>
                  <a:tcPr/>
                </a:tc>
                <a:tc>
                  <a:txBody>
                    <a:bodyPr vert="horz" wrap="square"/>
                    <a:lstStyle/>
                    <a:p>
                      <a:pPr algn="ctr">
                        <a:spcAft>
                          <a:spcPct val="0"/>
                        </a:spcAft>
                      </a:pPr>
                      <a:r>
                        <a:rPr lang="ru-RU" sz="1400" b="1">
                          <a:solidFill>
                            <a:schemeClr val="bg1"/>
                          </a:solidFill>
                          <a:effectLst/>
                          <a:latin typeface="Open Sans Medium" pitchFamily="2" charset="0"/>
                          <a:ea typeface="Open Sans Medium" pitchFamily="2" charset="0"/>
                          <a:cs typeface="Open Sans Medium" pitchFamily="2" charset="0"/>
                        </a:rPr>
                        <a:t>Страховые</a:t>
                      </a:r>
                      <a:r>
                        <a:rPr lang="ru-RU" sz="1400" b="1" baseline="0">
                          <a:solidFill>
                            <a:schemeClr val="bg1"/>
                          </a:solidFill>
                          <a:effectLst/>
                          <a:latin typeface="Open Sans Medium" pitchFamily="2" charset="0"/>
                          <a:ea typeface="Open Sans Medium" pitchFamily="2" charset="0"/>
                          <a:cs typeface="Open Sans Medium" pitchFamily="2" charset="0"/>
                        </a:rPr>
                        <a:t> компании</a:t>
                      </a:r>
                      <a:endParaRPr lang="ru-RU" sz="1400" b="1">
                        <a:solidFill>
                          <a:schemeClr val="bg1"/>
                        </a:solidFill>
                        <a:effectLst/>
                        <a:latin typeface="Open Sans Medium" pitchFamily="2" charset="0"/>
                        <a:ea typeface="Open Sans Medium" pitchFamily="2" charset="0"/>
                        <a:cs typeface="Open Sans Medium" pitchFamily="2" charset="0"/>
                      </a:endParaRPr>
                    </a:p>
                  </a:txBody>
                  <a:tcPr marL="45216" marR="3600" marT="869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noFill/>
                  </a:tcPr>
                </a:tc>
                <a:tc gridSpan="2">
                  <a:txBody>
                    <a:bodyPr vert="horz" wrap="square"/>
                    <a:lstStyle/>
                    <a:p>
                      <a:pPr algn="ctr">
                        <a:spcAft>
                          <a:spcPct val="0"/>
                        </a:spcAft>
                      </a:pPr>
                      <a:r>
                        <a:rPr lang="ru-RU" sz="1400" b="1">
                          <a:solidFill>
                            <a:schemeClr val="bg1"/>
                          </a:solidFill>
                          <a:effectLst/>
                          <a:latin typeface="Open Sans Medium" pitchFamily="2" charset="0"/>
                          <a:ea typeface="Open Sans Medium" pitchFamily="2" charset="0"/>
                          <a:cs typeface="Open Sans Medium" pitchFamily="2" charset="0"/>
                        </a:rPr>
                        <a:t>Управляющие</a:t>
                      </a:r>
                      <a:r>
                        <a:rPr lang="ru-RU" sz="1400" b="1" baseline="0">
                          <a:solidFill>
                            <a:schemeClr val="bg1"/>
                          </a:solidFill>
                          <a:effectLst/>
                          <a:latin typeface="Open Sans Medium" pitchFamily="2" charset="0"/>
                          <a:ea typeface="Open Sans Medium" pitchFamily="2" charset="0"/>
                          <a:cs typeface="Open Sans Medium" pitchFamily="2" charset="0"/>
                        </a:rPr>
                        <a:t> компании</a:t>
                      </a:r>
                      <a:endParaRPr lang="ru-RU" sz="1400" b="1">
                        <a:solidFill>
                          <a:schemeClr val="bg1"/>
                        </a:solidFill>
                        <a:effectLst/>
                        <a:latin typeface="Open Sans Medium" pitchFamily="2" charset="0"/>
                        <a:ea typeface="Open Sans Medium" pitchFamily="2" charset="0"/>
                        <a:cs typeface="Open Sans Medium" pitchFamily="2" charset="0"/>
                      </a:endParaRPr>
                    </a:p>
                  </a:txBody>
                  <a:tcPr marL="45216" marR="3600" marT="869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noFill/>
                  </a:tcPr>
                </a:tc>
                <a:tc hMerge="1">
                  <a:txBody>
                    <a:bodyPr vert="horz" wrap="square"/>
                    <a:lstStyle/>
                    <a:p>
                      <a:pPr algn="ctr">
                        <a:spcAft>
                          <a:spcPct val="0"/>
                        </a:spcAft>
                      </a:pPr>
                      <a:endParaRPr lang="ru-RU" sz="1000">
                        <a:effectLst/>
                        <a:latin typeface="Calibri" panose="020f0502020204030204" pitchFamily="34" charset="0"/>
                        <a:ea typeface="Calibri" panose="020f0502020204030204" pitchFamily="34" charset="0"/>
                      </a:endParaRPr>
                    </a:p>
                  </a:txBody>
                  <a:tcPr marL="45216" marR="45216" marT="8695" marB="0" anchor="ctr"/>
                </a:tc>
                <a:tc>
                  <a:txBody>
                    <a:bodyPr vert="horz" wrap="square"/>
                    <a:lstStyle/>
                    <a:p>
                      <a:pPr algn="ctr">
                        <a:spcAft>
                          <a:spcPct val="0"/>
                        </a:spcAft>
                      </a:pPr>
                      <a:r>
                        <a:rPr lang="ru-RU" sz="1400" b="1">
                          <a:solidFill>
                            <a:schemeClr val="bg1"/>
                          </a:solidFill>
                          <a:effectLst/>
                          <a:latin typeface="Open Sans Medium" pitchFamily="2" charset="0"/>
                          <a:ea typeface="Open Sans Medium" pitchFamily="2" charset="0"/>
                          <a:cs typeface="Open Sans Medium" pitchFamily="2" charset="0"/>
                        </a:rPr>
                        <a:t>Банки</a:t>
                      </a:r>
                    </a:p>
                  </a:txBody>
                  <a:tcPr marL="45216" marR="3600" marT="8695" marB="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27427913"/>
                  </a:ext>
                </a:extLst>
              </a:tr>
              <a:tr h="715302">
                <a:tc>
                  <a:txBody>
                    <a:bodyPr vert="horz" wrap="square"/>
                    <a:lstStyle/>
                    <a:p>
                      <a:pPr marL="36000">
                        <a:spcAft>
                          <a:spcPct val="0"/>
                        </a:spcAft>
                      </a:pPr>
                      <a:r>
                        <a:rPr lang="ru-RU" sz="1200" b="1">
                          <a:solidFill>
                            <a:schemeClr val="bg1"/>
                          </a:solidFill>
                          <a:effectLst/>
                          <a:latin typeface="Open Sans Medium" pitchFamily="2" charset="0"/>
                          <a:ea typeface="Open Sans Medium" pitchFamily="2" charset="0"/>
                          <a:cs typeface="Open Sans Medium" pitchFamily="2" charset="0"/>
                        </a:rPr>
                        <a:t>Вид деятельности (продукт)</a:t>
                      </a:r>
                    </a:p>
                  </a:txBody>
                  <a:tcPr marL="45216" marR="3600" marT="869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vert="horz" wrap="square"/>
                    <a:lstStyle/>
                    <a:p>
                      <a:pPr algn="ctr">
                        <a:spcAft>
                          <a:spcPct val="0"/>
                        </a:spcAft>
                      </a:pPr>
                      <a:r>
                        <a:rPr lang="ru-RU" sz="1100" b="1">
                          <a:effectLst/>
                          <a:latin typeface="Open Sans Medium" pitchFamily="2" charset="0"/>
                          <a:ea typeface="Open Sans Medium" pitchFamily="2" charset="0"/>
                          <a:cs typeface="Open Sans Medium" pitchFamily="2" charset="0"/>
                        </a:rPr>
                        <a:t>ОПС</a:t>
                      </a:r>
                    </a:p>
                  </a:txBody>
                  <a:tcPr marL="45216" marR="3600" marT="869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vert="horz" wrap="square"/>
                    <a:lstStyle/>
                    <a:p>
                      <a:pPr algn="ctr">
                        <a:spcAft>
                          <a:spcPct val="0"/>
                        </a:spcAft>
                      </a:pPr>
                      <a:r>
                        <a:rPr lang="ru-RU" sz="1100" b="1">
                          <a:effectLst/>
                          <a:latin typeface="Open Sans Medium" pitchFamily="2" charset="0"/>
                          <a:ea typeface="Open Sans Medium" pitchFamily="2" charset="0"/>
                          <a:cs typeface="Open Sans Medium" pitchFamily="2" charset="0"/>
                        </a:rPr>
                        <a:t>НПО/ПДС</a:t>
                      </a:r>
                    </a:p>
                  </a:txBody>
                  <a:tcPr marL="45216" marR="3600" marT="8695" marB="0" anchor="ctr">
                    <a:lnT w="12700" cap="flat" cmpd="sng" algn="ctr">
                      <a:solidFill>
                        <a:schemeClr val="bg1"/>
                      </a:solidFill>
                      <a:prstDash val="solid"/>
                      <a:round/>
                      <a:headEnd type="none" w="med" len="med"/>
                      <a:tailEnd type="none" w="med" len="med"/>
                    </a:lnT>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ru-RU" sz="1100" b="1">
                          <a:effectLst/>
                          <a:latin typeface="Open Sans Medium" pitchFamily="2" charset="0"/>
                          <a:ea typeface="Open Sans Medium" pitchFamily="2" charset="0"/>
                          <a:cs typeface="Open Sans Medium" pitchFamily="2" charset="0"/>
                        </a:rPr>
                        <a:t>НСЖ/ИСЖ</a:t>
                      </a:r>
                    </a:p>
                  </a:txBody>
                  <a:tcPr marL="45216" marR="3600" marT="8695" marB="0" anchor="ctr">
                    <a:lnT w="12700" cap="flat" cmpd="sng" algn="ctr">
                      <a:solidFill>
                        <a:schemeClr val="bg1"/>
                      </a:solidFill>
                      <a:prstDash val="solid"/>
                      <a:round/>
                      <a:headEnd type="none" w="med" len="med"/>
                      <a:tailEnd type="none" w="med" len="med"/>
                    </a:lnT>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ru-RU" sz="1100" b="1">
                          <a:effectLst/>
                          <a:latin typeface="Open Sans Medium" pitchFamily="2" charset="0"/>
                          <a:ea typeface="Open Sans Medium" pitchFamily="2" charset="0"/>
                          <a:cs typeface="Open Sans Medium" pitchFamily="2" charset="0"/>
                        </a:rPr>
                        <a:t>ДУ </a:t>
                      </a:r>
                    </a:p>
                  </a:txBody>
                  <a:tcPr marL="45216" marR="3600" marT="8695" marB="0" anchor="ctr">
                    <a:lnT w="12700" cap="flat" cmpd="sng" algn="ctr">
                      <a:solidFill>
                        <a:schemeClr val="bg1"/>
                      </a:solidFill>
                      <a:prstDash val="solid"/>
                      <a:round/>
                      <a:headEnd type="none" w="med" len="med"/>
                      <a:tailEnd type="none" w="med" len="med"/>
                    </a:lnT>
                    <a:solidFill>
                      <a:schemeClr val="bg1"/>
                    </a:solidFill>
                  </a:tcPr>
                </a:tc>
                <a:tc>
                  <a:txBody>
                    <a:bodyPr vert="horz" wrap="square"/>
                    <a:lstStyle/>
                    <a:p>
                      <a:pPr algn="ctr">
                        <a:spcAft>
                          <a:spcPct val="0"/>
                        </a:spcAft>
                      </a:pPr>
                      <a:r>
                        <a:rPr lang="ru-RU" sz="1100" b="1">
                          <a:effectLst/>
                          <a:latin typeface="Open Sans Medium" pitchFamily="2" charset="0"/>
                          <a:ea typeface="Open Sans Medium" pitchFamily="2" charset="0"/>
                          <a:cs typeface="Open Sans Medium" pitchFamily="2" charset="0"/>
                        </a:rPr>
                        <a:t>ПИФ</a:t>
                      </a:r>
                    </a:p>
                  </a:txBody>
                  <a:tcPr marL="45216" marR="3600" marT="8695" marB="0" anchor="ctr">
                    <a:lnT w="12700" cap="flat" cmpd="sng" algn="ctr">
                      <a:solidFill>
                        <a:schemeClr val="bg1"/>
                      </a:solidFill>
                      <a:prstDash val="solid"/>
                      <a:round/>
                      <a:headEnd type="none" w="med" len="med"/>
                      <a:tailEnd type="none" w="med" len="med"/>
                    </a:lnT>
                    <a:solidFill>
                      <a:schemeClr val="bg1"/>
                    </a:solidFill>
                  </a:tcPr>
                </a:tc>
                <a:tc>
                  <a:txBody>
                    <a:bodyPr vert="horz" wrap="square"/>
                    <a:lstStyle/>
                    <a:p>
                      <a:pPr algn="ctr">
                        <a:spcAft>
                          <a:spcPct val="0"/>
                        </a:spcAft>
                      </a:pPr>
                      <a:r>
                        <a:rPr lang="ru-RU" sz="1100" b="1">
                          <a:effectLst/>
                          <a:latin typeface="Open Sans Medium" pitchFamily="2" charset="0"/>
                          <a:ea typeface="Open Sans Medium" pitchFamily="2" charset="0"/>
                          <a:cs typeface="Open Sans Medium" pitchFamily="2" charset="0"/>
                        </a:rPr>
                        <a:t>Депозит</a:t>
                      </a:r>
                    </a:p>
                  </a:txBody>
                  <a:tcPr marL="45216" marR="3600" marT="8695" marB="0" anchor="ctr">
                    <a:lnR w="12700" cmpd="sng">
                      <a:noFill/>
                    </a:ln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3805000449"/>
                  </a:ext>
                </a:extLst>
              </a:tr>
              <a:tr h="1683138">
                <a:tc>
                  <a:txBody>
                    <a:bodyPr vert="horz" wrap="square"/>
                    <a:lstStyle/>
                    <a:p>
                      <a:pPr marL="36000">
                        <a:spcAft>
                          <a:spcPct val="0"/>
                        </a:spcAft>
                      </a:pPr>
                      <a:r>
                        <a:rPr lang="ru-RU" sz="1200" b="1">
                          <a:solidFill>
                            <a:schemeClr val="bg1"/>
                          </a:solidFill>
                          <a:effectLst/>
                          <a:latin typeface="Open Sans Medium" pitchFamily="2" charset="0"/>
                          <a:ea typeface="Open Sans Medium" pitchFamily="2" charset="0"/>
                          <a:cs typeface="Open Sans Medium" pitchFamily="2" charset="0"/>
                        </a:rPr>
                        <a:t>Гарантия дохода </a:t>
                      </a:r>
                      <a:r>
                        <a:rPr lang="ru-RU" sz="1200" b="1" baseline="0">
                          <a:solidFill>
                            <a:schemeClr val="bg1"/>
                          </a:solidFill>
                          <a:effectLst/>
                          <a:latin typeface="Open Sans Medium" pitchFamily="2" charset="0"/>
                          <a:ea typeface="Open Sans Medium" pitchFamily="2" charset="0"/>
                          <a:cs typeface="Open Sans Medium" pitchFamily="2" charset="0"/>
                        </a:rPr>
                        <a:t>клиента</a:t>
                      </a:r>
                      <a:endParaRPr lang="ru-RU" sz="1200" b="1">
                        <a:solidFill>
                          <a:schemeClr val="bg1"/>
                        </a:solidFill>
                        <a:effectLst/>
                        <a:latin typeface="Open Sans Medium" pitchFamily="2" charset="0"/>
                        <a:ea typeface="Open Sans Medium" pitchFamily="2" charset="0"/>
                        <a:cs typeface="Open Sans Medium" pitchFamily="2" charset="0"/>
                      </a:endParaRPr>
                    </a:p>
                  </a:txBody>
                  <a:tcPr marL="45216" marR="3600" marT="869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ru-RU" sz="1100" kern="1200">
                          <a:solidFill>
                            <a:schemeClr val="dk1"/>
                          </a:solidFill>
                          <a:effectLst/>
                          <a:latin typeface="Open Sans" pitchFamily="2" charset="0"/>
                          <a:ea typeface="Open Sans" pitchFamily="2" charset="0"/>
                          <a:cs typeface="Open Sans" pitchFamily="2" charset="0"/>
                        </a:rPr>
                        <a:t>НПФ гарантирует возврат взносов</a:t>
                      </a:r>
                      <a:r>
                        <a:rPr lang="ru-RU" sz="1100" kern="1200" baseline="0">
                          <a:solidFill>
                            <a:schemeClr val="dk1"/>
                          </a:solidFill>
                          <a:effectLst/>
                          <a:latin typeface="Open Sans" pitchFamily="2" charset="0"/>
                          <a:ea typeface="Open Sans" pitchFamily="2" charset="0"/>
                          <a:cs typeface="Open Sans" pitchFamily="2" charset="0"/>
                        </a:rPr>
                        <a:t> и минимальный гарантированный доход</a:t>
                      </a:r>
                      <a:endParaRPr lang="ru-RU" sz="1100" kern="1200">
                        <a:solidFill>
                          <a:schemeClr val="dk1"/>
                        </a:solidFill>
                        <a:effectLst/>
                        <a:latin typeface="Open Sans" pitchFamily="2" charset="0"/>
                        <a:ea typeface="Open Sans" pitchFamily="2" charset="0"/>
                        <a:cs typeface="Open Sans" pitchFamily="2" charset="0"/>
                      </a:endParaRPr>
                    </a:p>
                  </a:txBody>
                  <a:tcPr marL="45216" marR="3600" marT="8695" marB="0" anchor="ctr">
                    <a:lnL w="12700" cap="flat" cmpd="sng" algn="ctr">
                      <a:solidFill>
                        <a:schemeClr val="bg1"/>
                      </a:solidFill>
                      <a:prstDash val="solid"/>
                      <a:round/>
                      <a:headEnd type="none" w="med" len="med"/>
                      <a:tailEnd type="none" w="med" len="med"/>
                    </a:lnL>
                    <a:solidFill>
                      <a:schemeClr val="bg1"/>
                    </a:solidFill>
                  </a:tcPr>
                </a:tc>
                <a:tc hMerge="1">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endParaRPr lang="ru-RU" sz="1100" kern="1200">
                        <a:solidFill>
                          <a:schemeClr val="dk1"/>
                        </a:solidFill>
                        <a:effectLst/>
                        <a:latin typeface="+mn-lt"/>
                        <a:ea typeface="+mn-ea"/>
                        <a:cs typeface="+mn-cs"/>
                      </a:endParaRPr>
                    </a:p>
                  </a:txBody>
                  <a:tcPr marL="45216" marR="3600" marT="8695" marB="0" anchor="ct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ru-RU" sz="1100">
                          <a:effectLst/>
                          <a:latin typeface="Open Sans" pitchFamily="2" charset="0"/>
                          <a:ea typeface="Open Sans" pitchFamily="2" charset="0"/>
                          <a:cs typeface="Open Sans" pitchFamily="2" charset="0"/>
                        </a:rPr>
                        <a:t>Продукты содержат гарантию (страховую сумму по дожитию)</a:t>
                      </a:r>
                    </a:p>
                    <a:p>
                      <a:pPr marL="0" marR="0" lvl="0" indent="0" algn="ctr" defTabSz="914400" rtl="0" eaLnBrk="1" fontAlgn="auto" latinLnBrk="0" hangingPunct="1">
                        <a:lnSpc>
                          <a:spcPct val="100000"/>
                        </a:lnSpc>
                        <a:spcBef>
                          <a:spcPct val="0"/>
                        </a:spcBef>
                        <a:spcAft>
                          <a:spcPct val="0"/>
                        </a:spcAft>
                        <a:buClrTx/>
                        <a:buSzTx/>
                        <a:buFontTx/>
                        <a:buNone/>
                        <a:defRPr/>
                      </a:pPr>
                      <a:endParaRPr lang="ru-RU" sz="1100">
                        <a:effectLst/>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ru-RU" sz="1100">
                          <a:effectLst/>
                          <a:latin typeface="Open Sans" pitchFamily="2" charset="0"/>
                          <a:ea typeface="Open Sans" pitchFamily="2" charset="0"/>
                          <a:cs typeface="Open Sans" pitchFamily="2" charset="0"/>
                        </a:rPr>
                        <a:t>Страховая сумма рассчитывается с учетом гарантированной доходности (ГД: 3-5%)</a:t>
                      </a:r>
                      <a:endParaRPr lang="ru-RU" sz="1100" i="1">
                        <a:effectLst/>
                        <a:latin typeface="Open Sans" pitchFamily="2" charset="0"/>
                        <a:ea typeface="Open Sans" pitchFamily="2" charset="0"/>
                        <a:cs typeface="Open Sans" pitchFamily="2" charset="0"/>
                      </a:endParaRPr>
                    </a:p>
                  </a:txBody>
                  <a:tcPr marL="45216" marR="3600" marT="8695" marB="0" anchor="ctr">
                    <a:solidFill>
                      <a:schemeClr val="bg1"/>
                    </a:solid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ru-RU" sz="1100">
                          <a:effectLst/>
                          <a:latin typeface="Open Sans" pitchFamily="2" charset="0"/>
                          <a:ea typeface="Open Sans" pitchFamily="2" charset="0"/>
                          <a:cs typeface="Open Sans" pitchFamily="2" charset="0"/>
                        </a:rPr>
                        <a:t>Инвестиционные</a:t>
                      </a:r>
                      <a:r>
                        <a:rPr lang="ru-RU" sz="1100" baseline="0">
                          <a:effectLst/>
                          <a:latin typeface="Open Sans" pitchFamily="2" charset="0"/>
                          <a:ea typeface="Open Sans" pitchFamily="2" charset="0"/>
                          <a:cs typeface="Open Sans" pitchFamily="2" charset="0"/>
                        </a:rPr>
                        <a:t> риски по средствам и доходу несет клиент</a:t>
                      </a:r>
                      <a:endParaRPr lang="ru-RU" sz="1100">
                        <a:effectLst/>
                        <a:latin typeface="Open Sans" pitchFamily="2" charset="0"/>
                        <a:ea typeface="Open Sans" pitchFamily="2" charset="0"/>
                        <a:cs typeface="Open Sans" pitchFamily="2" charset="0"/>
                      </a:endParaRPr>
                    </a:p>
                  </a:txBody>
                  <a:tcPr marL="45216" marR="3600" marT="8695" marB="0" anchor="ctr">
                    <a:solidFill>
                      <a:schemeClr val="bg1"/>
                    </a:solid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ru-RU" sz="1100">
                          <a:effectLst/>
                          <a:latin typeface="Open Sans" pitchFamily="2" charset="0"/>
                          <a:ea typeface="Open Sans" pitchFamily="2" charset="0"/>
                          <a:cs typeface="Open Sans" pitchFamily="2" charset="0"/>
                        </a:rPr>
                        <a:t>Инвестиционные</a:t>
                      </a:r>
                      <a:r>
                        <a:rPr lang="ru-RU" sz="1100" baseline="0">
                          <a:effectLst/>
                          <a:latin typeface="Open Sans" pitchFamily="2" charset="0"/>
                          <a:ea typeface="Open Sans" pitchFamily="2" charset="0"/>
                          <a:cs typeface="Open Sans" pitchFamily="2" charset="0"/>
                        </a:rPr>
                        <a:t> риски по средствам и доходу несет клиент</a:t>
                      </a:r>
                      <a:endParaRPr lang="ru-RU" sz="1100">
                        <a:effectLst/>
                        <a:latin typeface="Open Sans" pitchFamily="2" charset="0"/>
                        <a:ea typeface="Open Sans" pitchFamily="2" charset="0"/>
                        <a:cs typeface="Open Sans" pitchFamily="2" charset="0"/>
                      </a:endParaRPr>
                    </a:p>
                  </a:txBody>
                  <a:tcPr marL="45216" marR="3600" marT="8695" marB="0"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ru-RU" sz="1100" baseline="0">
                          <a:effectLst/>
                          <a:latin typeface="Open Sans" pitchFamily="2" charset="0"/>
                          <a:ea typeface="Open Sans" pitchFamily="2" charset="0"/>
                          <a:cs typeface="Open Sans" pitchFamily="2" charset="0"/>
                        </a:rPr>
                        <a:t>Доходность ограничена ставкой по депозиту</a:t>
                      </a:r>
                    </a:p>
                  </a:txBody>
                  <a:tcPr marL="45216" marR="3600" marT="8695" marB="0" anchor="ctr">
                    <a:lnR w="12700" cmpd="sng">
                      <a:noFill/>
                    </a:lnR>
                    <a:solidFill>
                      <a:schemeClr val="bg1"/>
                    </a:solidFill>
                  </a:tcPr>
                </a:tc>
                <a:extLst>
                  <a:ext uri="{0D108BD9-81ED-4DB2-BD59-A6C34878D82A}">
                    <a16:rowId xmlns:a16="http://schemas.microsoft.com/office/drawing/2014/main" val="887343286"/>
                  </a:ext>
                </a:extLst>
              </a:tr>
              <a:tr h="795888">
                <a:tc>
                  <a:txBody>
                    <a:bodyPr vert="horz" wrap="square"/>
                    <a:lstStyle/>
                    <a:p>
                      <a:pPr marL="36000" marR="0" indent="0" algn="l" defTabSz="914400" rtl="0" eaLnBrk="1" fontAlgn="auto" latinLnBrk="0" hangingPunct="1">
                        <a:lnSpc>
                          <a:spcPct val="100000"/>
                        </a:lnSpc>
                        <a:spcBef>
                          <a:spcPct val="0"/>
                        </a:spcBef>
                        <a:spcAft>
                          <a:spcPct val="0"/>
                        </a:spcAft>
                        <a:buClrTx/>
                        <a:buSzTx/>
                        <a:buFontTx/>
                        <a:buNone/>
                        <a:defRPr/>
                      </a:pPr>
                      <a:r>
                        <a:rPr lang="ru-RU" sz="1200" b="1">
                          <a:solidFill>
                            <a:schemeClr val="bg1"/>
                          </a:solidFill>
                          <a:effectLst/>
                          <a:latin typeface="Open Sans Medium" pitchFamily="2" charset="0"/>
                          <a:ea typeface="Open Sans Medium" pitchFamily="2" charset="0"/>
                          <a:cs typeface="Open Sans Medium" pitchFamily="2" charset="0"/>
                        </a:rPr>
                        <a:t>Государственное страхование средств при</a:t>
                      </a:r>
                      <a:r>
                        <a:rPr lang="ru-RU" sz="1200" b="1" baseline="0">
                          <a:solidFill>
                            <a:schemeClr val="bg1"/>
                          </a:solidFill>
                          <a:effectLst/>
                          <a:latin typeface="Open Sans Medium" pitchFamily="2" charset="0"/>
                          <a:ea typeface="Open Sans Medium" pitchFamily="2" charset="0"/>
                          <a:cs typeface="Open Sans Medium" pitchFamily="2" charset="0"/>
                        </a:rPr>
                        <a:t> банкротстве </a:t>
                      </a:r>
                      <a:endParaRPr lang="ru-RU" sz="1200" b="1">
                        <a:solidFill>
                          <a:schemeClr val="bg1"/>
                        </a:solidFill>
                        <a:effectLst/>
                        <a:latin typeface="Open Sans Medium" pitchFamily="2" charset="0"/>
                        <a:ea typeface="Open Sans Medium" pitchFamily="2" charset="0"/>
                        <a:cs typeface="Open Sans Medium" pitchFamily="2" charset="0"/>
                      </a:endParaRPr>
                    </a:p>
                  </a:txBody>
                  <a:tcPr marL="45216" marR="3600" marT="869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ru-RU" sz="1100">
                          <a:effectLst/>
                          <a:latin typeface="Open Sans" pitchFamily="2" charset="0"/>
                          <a:ea typeface="Open Sans" pitchFamily="2" charset="0"/>
                          <a:cs typeface="Open Sans" pitchFamily="2" charset="0"/>
                        </a:rPr>
                        <a:t>Гарантирование АСВ</a:t>
                      </a:r>
                    </a:p>
                    <a:p>
                      <a:pPr marL="0" marR="0" lvl="0" indent="0" algn="ctr" defTabSz="914400" rtl="0" eaLnBrk="1" fontAlgn="auto" latinLnBrk="0" hangingPunct="1">
                        <a:lnSpc>
                          <a:spcPct val="100000"/>
                        </a:lnSpc>
                        <a:spcBef>
                          <a:spcPct val="0"/>
                        </a:spcBef>
                        <a:spcAft>
                          <a:spcPct val="0"/>
                        </a:spcAft>
                        <a:buClrTx/>
                        <a:buSzTx/>
                        <a:buFontTx/>
                        <a:buNone/>
                        <a:defRPr/>
                      </a:pPr>
                      <a:r>
                        <a:rPr lang="ru-RU" sz="1100">
                          <a:effectLst/>
                          <a:latin typeface="Open Sans" pitchFamily="2" charset="0"/>
                          <a:ea typeface="Open Sans" pitchFamily="2" charset="0"/>
                          <a:cs typeface="Open Sans" pitchFamily="2" charset="0"/>
                        </a:rPr>
                        <a:t>2 800 000 руб.</a:t>
                      </a:r>
                    </a:p>
                  </a:txBody>
                  <a:tcPr marL="45216" marR="3600" marT="8695" marB="0" anchor="ctr">
                    <a:lnL w="12700" cap="flat" cmpd="sng" algn="ctr">
                      <a:solidFill>
                        <a:schemeClr val="bg1"/>
                      </a:solidFill>
                      <a:prstDash val="solid"/>
                      <a:round/>
                      <a:headEnd type="none" w="med" len="med"/>
                      <a:tailEnd type="none" w="med" len="med"/>
                    </a:lnL>
                    <a:solidFill>
                      <a:schemeClr val="bg1"/>
                    </a:solidFill>
                  </a:tcPr>
                </a:tc>
                <a:tc hMerge="1">
                  <a:txBody>
                    <a:bodyPr vert="horz" wrap="square"/>
                    <a:lstStyle/>
                    <a:p>
                      <a:endParaRPr lang="ru-RU"/>
                    </a:p>
                  </a:txBody>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ru-RU" sz="1100">
                          <a:effectLst/>
                          <a:latin typeface="Open Sans" pitchFamily="2" charset="0"/>
                          <a:ea typeface="Open Sans" pitchFamily="2" charset="0"/>
                          <a:cs typeface="Open Sans" pitchFamily="2" charset="0"/>
                        </a:rPr>
                        <a:t>отсутствует</a:t>
                      </a:r>
                      <a:endParaRPr lang="ru-RU" sz="1100" i="1">
                        <a:effectLst/>
                        <a:latin typeface="Open Sans" pitchFamily="2" charset="0"/>
                        <a:ea typeface="Open Sans" pitchFamily="2" charset="0"/>
                        <a:cs typeface="Open Sans" pitchFamily="2" charset="0"/>
                      </a:endParaRPr>
                    </a:p>
                  </a:txBody>
                  <a:tcPr marL="45216" marR="3600" marT="8695" marB="0" anchor="ctr">
                    <a:solidFill>
                      <a:schemeClr val="bg1"/>
                    </a:solidFill>
                  </a:tcPr>
                </a:tc>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ru-RU" sz="1100">
                          <a:effectLst/>
                          <a:latin typeface="Open Sans" pitchFamily="2" charset="0"/>
                          <a:ea typeface="Open Sans" pitchFamily="2" charset="0"/>
                          <a:cs typeface="Open Sans" pitchFamily="2" charset="0"/>
                        </a:rPr>
                        <a:t>отсутствует</a:t>
                      </a:r>
                    </a:p>
                  </a:txBody>
                  <a:tcPr marL="45216" marR="3600" marT="8695" marB="0"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ru-RU" sz="1100">
                          <a:effectLst/>
                          <a:latin typeface="Open Sans" pitchFamily="2" charset="0"/>
                          <a:ea typeface="Open Sans" pitchFamily="2" charset="0"/>
                          <a:cs typeface="Open Sans" pitchFamily="2" charset="0"/>
                        </a:rPr>
                        <a:t>отсутствует</a:t>
                      </a:r>
                    </a:p>
                  </a:txBody>
                  <a:tcPr marL="45216" marR="3600" marT="8695" marB="0"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ru-RU" sz="1100">
                          <a:effectLst/>
                          <a:latin typeface="Open Sans" pitchFamily="2" charset="0"/>
                          <a:ea typeface="Open Sans" pitchFamily="2" charset="0"/>
                          <a:cs typeface="Open Sans" pitchFamily="2" charset="0"/>
                        </a:rPr>
                        <a:t>Гарантирование АСВ</a:t>
                      </a:r>
                      <a:endParaRPr lang="ru-RU" sz="1100" baseline="0">
                        <a:effectLst/>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ru-RU" sz="1100" baseline="0">
                          <a:effectLst/>
                          <a:latin typeface="Open Sans" pitchFamily="2" charset="0"/>
                          <a:ea typeface="Open Sans" pitchFamily="2" charset="0"/>
                          <a:cs typeface="Open Sans" pitchFamily="2" charset="0"/>
                        </a:rPr>
                        <a:t>1 400 000 руб.</a:t>
                      </a:r>
                      <a:endParaRPr lang="en-US" sz="1100" baseline="0">
                        <a:effectLst/>
                        <a:latin typeface="Open Sans" pitchFamily="2" charset="0"/>
                        <a:ea typeface="Open Sans" pitchFamily="2" charset="0"/>
                        <a:cs typeface="Open Sans" pitchFamily="2" charset="0"/>
                      </a:endParaRPr>
                    </a:p>
                  </a:txBody>
                  <a:tcPr marL="45216" marR="3600" marT="8695" marB="0" anchor="ctr">
                    <a:lnR w="12700" cmpd="sng">
                      <a:noFill/>
                    </a:lnR>
                    <a:solidFill>
                      <a:schemeClr val="bg1"/>
                    </a:solidFill>
                  </a:tcPr>
                </a:tc>
                <a:extLst>
                  <a:ext uri="{0D108BD9-81ED-4DB2-BD59-A6C34878D82A}">
                    <a16:rowId xmlns:a16="http://schemas.microsoft.com/office/drawing/2014/main" val="1972943313"/>
                  </a:ext>
                </a:extLst>
              </a:tr>
              <a:tr h="1474101">
                <a:tc>
                  <a:txBody>
                    <a:bodyPr vert="horz" wrap="square"/>
                    <a:lstStyle/>
                    <a:p>
                      <a:pPr marL="36000">
                        <a:spcAft>
                          <a:spcPct val="0"/>
                        </a:spcAft>
                      </a:pPr>
                      <a:r>
                        <a:rPr lang="ru-RU" sz="1200" b="1">
                          <a:solidFill>
                            <a:schemeClr val="bg1"/>
                          </a:solidFill>
                          <a:effectLst/>
                          <a:latin typeface="Open Sans Medium" pitchFamily="2" charset="0"/>
                          <a:ea typeface="Open Sans Medium" pitchFamily="2" charset="0"/>
                          <a:cs typeface="Open Sans Medium" pitchFamily="2" charset="0"/>
                        </a:rPr>
                        <a:t>Досрочная выплата</a:t>
                      </a:r>
                    </a:p>
                  </a:txBody>
                  <a:tcPr marL="45216" marR="3600" marT="869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noFill/>
                  </a:tcPr>
                </a:tc>
                <a:tc>
                  <a:txBody>
                    <a:bodyPr vert="horz" wrap="square"/>
                    <a:lstStyle/>
                    <a:p>
                      <a:pPr algn="ctr">
                        <a:spcAft>
                          <a:spcPct val="0"/>
                        </a:spcAft>
                      </a:pPr>
                      <a:r>
                        <a:rPr lang="ru-RU" sz="1100">
                          <a:effectLst/>
                          <a:latin typeface="Open Sans" pitchFamily="2" charset="0"/>
                          <a:ea typeface="Open Sans" pitchFamily="2" charset="0"/>
                          <a:cs typeface="Open Sans" pitchFamily="2" charset="0"/>
                        </a:rPr>
                        <a:t>При наличии</a:t>
                      </a:r>
                      <a:r>
                        <a:rPr lang="ru-RU" sz="1100" baseline="0">
                          <a:effectLst/>
                          <a:latin typeface="Open Sans" pitchFamily="2" charset="0"/>
                          <a:ea typeface="Open Sans" pitchFamily="2" charset="0"/>
                          <a:cs typeface="Open Sans" pitchFamily="2" charset="0"/>
                        </a:rPr>
                        <a:t> пенсионных оснований</a:t>
                      </a:r>
                      <a:endParaRPr lang="ru-RU" sz="1100">
                        <a:effectLst/>
                        <a:latin typeface="Open Sans" pitchFamily="2" charset="0"/>
                        <a:ea typeface="Open Sans" pitchFamily="2" charset="0"/>
                        <a:cs typeface="Open Sans" pitchFamily="2" charset="0"/>
                      </a:endParaRPr>
                    </a:p>
                  </a:txBody>
                  <a:tcPr marL="45216" marR="3600" marT="8695" marB="0" anchor="ctr">
                    <a:lnL w="12700" cap="flat" cmpd="sng" algn="ctr">
                      <a:solidFill>
                        <a:schemeClr val="bg1"/>
                      </a:solidFill>
                      <a:prstDash val="solid"/>
                      <a:round/>
                      <a:headEnd type="none" w="med" len="med"/>
                      <a:tailEnd type="none" w="med" len="med"/>
                    </a:lnL>
                    <a:lnB w="12700" cmpd="sng">
                      <a:noFill/>
                    </a:lnB>
                    <a:solidFill>
                      <a:schemeClr val="bg1"/>
                    </a:solidFill>
                  </a:tcPr>
                </a:tc>
                <a:tc>
                  <a:txBody>
                    <a:bodyPr vert="horz" wrap="square"/>
                    <a:lstStyle/>
                    <a:p>
                      <a:pPr algn="ctr"/>
                      <a:r>
                        <a:rPr lang="ru-RU" sz="1100" kern="1200" baseline="0">
                          <a:solidFill>
                            <a:schemeClr val="dk1"/>
                          </a:solidFill>
                          <a:effectLst/>
                          <a:latin typeface="Open Sans" pitchFamily="2" charset="0"/>
                          <a:ea typeface="Open Sans" pitchFamily="2" charset="0"/>
                          <a:cs typeface="Open Sans" pitchFamily="2" charset="0"/>
                        </a:rPr>
                        <a:t>Выплата выкупной суммы (могут применяться понижающие коэффициенты</a:t>
                      </a:r>
                      <a:r>
                        <a:rPr lang="ru-RU" sz="1100" kern="1200" baseline="0" smtClean="0">
                          <a:solidFill>
                            <a:schemeClr val="dk1"/>
                          </a:solidFill>
                          <a:effectLst/>
                          <a:latin typeface="Open Sans" pitchFamily="2" charset="0"/>
                          <a:ea typeface="Open Sans" pitchFamily="2" charset="0"/>
                          <a:cs typeface="Open Sans" pitchFamily="2" charset="0"/>
                        </a:rPr>
                        <a:t>) / </a:t>
                      </a:r>
                    </a:p>
                    <a:p>
                      <a:pPr algn="ctr"/>
                      <a:r>
                        <a:rPr lang="ru-RU" sz="1100" kern="1200" baseline="0" smtClean="0">
                          <a:solidFill>
                            <a:schemeClr val="dk1"/>
                          </a:solidFill>
                          <a:effectLst/>
                          <a:latin typeface="Open Sans" pitchFamily="2" charset="0"/>
                          <a:ea typeface="Open Sans" pitchFamily="2" charset="0"/>
                          <a:cs typeface="Open Sans" pitchFamily="2" charset="0"/>
                        </a:rPr>
                        <a:t>В </a:t>
                      </a:r>
                      <a:r>
                        <a:rPr lang="ru-RU" sz="1100" kern="1200" baseline="0">
                          <a:solidFill>
                            <a:schemeClr val="dk1"/>
                          </a:solidFill>
                          <a:effectLst/>
                          <a:latin typeface="Open Sans" pitchFamily="2" charset="0"/>
                          <a:ea typeface="Open Sans" pitchFamily="2" charset="0"/>
                          <a:cs typeface="Open Sans" pitchFamily="2" charset="0"/>
                        </a:rPr>
                        <a:t>особых жизненных ситуациях до 100%</a:t>
                      </a:r>
                    </a:p>
                  </a:txBody>
                  <a:tcPr marL="45216" marR="3600" marT="8695" marB="0" anchor="ctr">
                    <a:lnB w="12700" cmpd="sng">
                      <a:noFill/>
                    </a:lnB>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ru-RU" sz="1100" kern="1200" baseline="0">
                          <a:solidFill>
                            <a:schemeClr val="dk1"/>
                          </a:solidFill>
                          <a:effectLst/>
                          <a:latin typeface="Open Sans" pitchFamily="2" charset="0"/>
                          <a:ea typeface="Open Sans" pitchFamily="2" charset="0"/>
                          <a:cs typeface="Open Sans" pitchFamily="2" charset="0"/>
                        </a:rPr>
                        <a:t>Выплата выкупной суммы (могут применяться понижающие коэффициенты)</a:t>
                      </a:r>
                      <a:endParaRPr lang="ru-RU" sz="1100">
                        <a:effectLst/>
                        <a:latin typeface="Open Sans" pitchFamily="2" charset="0"/>
                        <a:ea typeface="Open Sans" pitchFamily="2" charset="0"/>
                        <a:cs typeface="Open Sans" pitchFamily="2" charset="0"/>
                      </a:endParaRPr>
                    </a:p>
                  </a:txBody>
                  <a:tcPr marL="45216" marR="3600" marT="8695" marB="0" anchor="ctr">
                    <a:lnB w="12700" cmpd="sng">
                      <a:noFill/>
                    </a:lnB>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ru-RU" sz="1100">
                          <a:effectLst/>
                          <a:latin typeface="Open Sans" pitchFamily="2" charset="0"/>
                          <a:ea typeface="Open Sans" pitchFamily="2" charset="0"/>
                          <a:cs typeface="Open Sans" pitchFamily="2" charset="0"/>
                        </a:rPr>
                        <a:t>Взимается</a:t>
                      </a:r>
                      <a:r>
                        <a:rPr lang="ru-RU" sz="1100" baseline="0">
                          <a:effectLst/>
                          <a:latin typeface="Open Sans" pitchFamily="2" charset="0"/>
                          <a:ea typeface="Open Sans" pitchFamily="2" charset="0"/>
                          <a:cs typeface="Open Sans" pitchFamily="2" charset="0"/>
                        </a:rPr>
                        <a:t> комиссия за досрочный вывод средств, а также</a:t>
                      </a:r>
                      <a:endParaRPr lang="ru-RU" sz="1100">
                        <a:effectLst/>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ru-RU" sz="1100" kern="1200">
                          <a:solidFill>
                            <a:schemeClr val="dk1"/>
                          </a:solidFill>
                          <a:effectLst/>
                          <a:latin typeface="Open Sans" pitchFamily="2" charset="0"/>
                          <a:ea typeface="Open Sans" pitchFamily="2" charset="0"/>
                          <a:cs typeface="Open Sans" pitchFamily="2" charset="0"/>
                        </a:rPr>
                        <a:t>возможна потеря дохода</a:t>
                      </a:r>
                      <a:r>
                        <a:rPr lang="ru-RU" sz="1100" kern="1200" baseline="0">
                          <a:solidFill>
                            <a:schemeClr val="dk1"/>
                          </a:solidFill>
                          <a:effectLst/>
                          <a:latin typeface="Open Sans" pitchFamily="2" charset="0"/>
                          <a:ea typeface="Open Sans" pitchFamily="2" charset="0"/>
                          <a:cs typeface="Open Sans" pitchFamily="2" charset="0"/>
                        </a:rPr>
                        <a:t> в случае неблагоприятной рыночной ситуации</a:t>
                      </a:r>
                      <a:endParaRPr lang="ru-RU" sz="1100" kern="1200">
                        <a:solidFill>
                          <a:schemeClr val="dk1"/>
                        </a:solidFill>
                        <a:effectLst/>
                        <a:latin typeface="Open Sans" pitchFamily="2" charset="0"/>
                        <a:ea typeface="Open Sans" pitchFamily="2" charset="0"/>
                        <a:cs typeface="Open Sans" pitchFamily="2" charset="0"/>
                      </a:endParaRPr>
                    </a:p>
                  </a:txBody>
                  <a:tcPr marL="45216" marR="3600" marT="8695" marB="0" anchor="ctr">
                    <a:lnB w="12700" cmpd="sng">
                      <a:noFill/>
                    </a:lnB>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ru-RU" sz="1100">
                          <a:effectLst/>
                          <a:latin typeface="Open Sans" pitchFamily="2" charset="0"/>
                          <a:ea typeface="Open Sans" pitchFamily="2" charset="0"/>
                          <a:cs typeface="Open Sans" pitchFamily="2" charset="0"/>
                        </a:rPr>
                        <a:t>Продажа пая в</a:t>
                      </a:r>
                      <a:r>
                        <a:rPr lang="ru-RU" sz="1100" baseline="0">
                          <a:effectLst/>
                          <a:latin typeface="Open Sans" pitchFamily="2" charset="0"/>
                          <a:ea typeface="Open Sans" pitchFamily="2" charset="0"/>
                          <a:cs typeface="Open Sans" pitchFamily="2" charset="0"/>
                        </a:rPr>
                        <a:t> соотв. с правилами ПИФ </a:t>
                      </a:r>
                      <a:endParaRPr lang="ru-RU" sz="1100" kern="1200">
                        <a:solidFill>
                          <a:schemeClr val="dk1"/>
                        </a:solidFill>
                        <a:effectLst/>
                        <a:latin typeface="Open Sans" pitchFamily="2" charset="0"/>
                        <a:ea typeface="Open Sans" pitchFamily="2" charset="0"/>
                        <a:cs typeface="Open Sans" pitchFamily="2"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ru-RU" sz="1100" kern="1200">
                          <a:solidFill>
                            <a:schemeClr val="dk1"/>
                          </a:solidFill>
                          <a:effectLst/>
                          <a:latin typeface="Open Sans" pitchFamily="2" charset="0"/>
                          <a:ea typeface="Open Sans" pitchFamily="2" charset="0"/>
                          <a:cs typeface="Open Sans" pitchFamily="2" charset="0"/>
                        </a:rPr>
                        <a:t>(возможна потеря дохода </a:t>
                      </a:r>
                      <a:r>
                        <a:rPr lang="ru-RU" sz="1100" kern="1200" baseline="0">
                          <a:solidFill>
                            <a:schemeClr val="dk1"/>
                          </a:solidFill>
                          <a:effectLst/>
                          <a:latin typeface="Open Sans" pitchFamily="2" charset="0"/>
                          <a:ea typeface="Open Sans" pitchFamily="2" charset="0"/>
                          <a:cs typeface="Open Sans" pitchFamily="2" charset="0"/>
                        </a:rPr>
                        <a:t>в случае неблагоприятной рыночной ситуации</a:t>
                      </a:r>
                      <a:r>
                        <a:rPr lang="ru-RU" sz="1100" kern="1200">
                          <a:solidFill>
                            <a:schemeClr val="dk1"/>
                          </a:solidFill>
                          <a:effectLst/>
                          <a:latin typeface="Open Sans" pitchFamily="2" charset="0"/>
                          <a:ea typeface="Open Sans" pitchFamily="2" charset="0"/>
                          <a:cs typeface="Open Sans" pitchFamily="2" charset="0"/>
                        </a:rPr>
                        <a:t>)</a:t>
                      </a:r>
                    </a:p>
                  </a:txBody>
                  <a:tcPr marL="45216" marR="3600" marT="8695" marB="0" anchor="ctr">
                    <a:lnB w="12700" cmpd="sng">
                      <a:noFill/>
                    </a:lnB>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ru-RU" sz="1100" kern="1200">
                          <a:solidFill>
                            <a:schemeClr val="dk1"/>
                          </a:solidFill>
                          <a:effectLst/>
                          <a:latin typeface="Open Sans" pitchFamily="2" charset="0"/>
                          <a:ea typeface="Open Sans" pitchFamily="2" charset="0"/>
                          <a:cs typeface="Open Sans" pitchFamily="2" charset="0"/>
                        </a:rPr>
                        <a:t>Досрочная выплата с потерей дохода</a:t>
                      </a:r>
                    </a:p>
                  </a:txBody>
                  <a:tcPr marL="45216" marR="3600" marT="8695" marB="0" anchor="ctr">
                    <a:lnR w="12700" cmpd="sng">
                      <a:noFill/>
                    </a:lnR>
                    <a:lnB w="12700" cmpd="sng">
                      <a:noFill/>
                    </a:lnB>
                    <a:solidFill>
                      <a:schemeClr val="bg1"/>
                    </a:solidFill>
                  </a:tcPr>
                </a:tc>
                <a:extLst>
                  <a:ext uri="{0D108BD9-81ED-4DB2-BD59-A6C34878D82A}">
                    <a16:rowId xmlns:a16="http://schemas.microsoft.com/office/drawing/2014/main" val="4071301654"/>
                  </a:ext>
                </a:extLst>
              </a:tr>
            </a:tbl>
          </a:graphicData>
        </a:graphic>
      </p:graphicFrame>
      <p:sp>
        <p:nvSpPr>
          <p:cNvPr id="67" name="Прямоугольник: скругленные углы 66">
            <a:extLst>
              <a:ext uri="{FF2B5EF4-FFF2-40B4-BE49-F238E27FC236}">
                <a16:creationId xmlns:a16="http://schemas.microsoft.com/office/drawing/2014/main" id="{107036E0-FA30-45E6-BA00-AAE2E898B60F}"/>
              </a:ext>
            </a:extLst>
          </p:cNvPr>
          <p:cNvSpPr/>
          <p:nvPr/>
        </p:nvSpPr>
        <p:spPr>
          <a:xfrm>
            <a:off x="494269" y="1111711"/>
            <a:ext cx="11232293" cy="5260260"/>
          </a:xfrm>
          <a:prstGeom prst="roundRect">
            <a:avLst>
              <a:gd name="adj" fmla="val 3904"/>
            </a:avLst>
          </a:prstGeom>
          <a:noFill/>
          <a:ln w="19050">
            <a:solidFill>
              <a:srgbClr val="0F17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Заголовок 1"/>
          <p:cNvSpPr txBox="1"/>
          <p:nvPr/>
        </p:nvSpPr>
        <p:spPr>
          <a:xfrm>
            <a:off x="130636" y="44077"/>
            <a:ext cx="9112413" cy="7288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a:solidFill>
                  <a:srgbClr val="0070C0"/>
                </a:solidFill>
                <a:latin typeface="Segoe UI" panose="020b0502040204020203" pitchFamily="34" charset="0"/>
                <a:ea typeface="+mj-ea"/>
                <a:cs typeface="Segoe UI" panose="020b0502040204020203" pitchFamily="34" charset="0"/>
              </a:defRPr>
            </a:lvl1pPr>
          </a:lstStyle>
          <a:p>
            <a:endParaRPr lang="en-US" sz="2300">
              <a:solidFill>
                <a:schemeClr val="accent1">
                  <a:lumMod val="50000"/>
                </a:schemeClr>
              </a:solidFill>
              <a:latin typeface="Arial" pitchFamily="34" charset="0"/>
              <a:cs typeface="Arial" pitchFamily="34" charset="0"/>
            </a:endParaRPr>
          </a:p>
        </p:txBody>
      </p:sp>
      <p:sp>
        <p:nvSpPr>
          <p:cNvPr id="38" name="Заголовок 1"/>
          <p:cNvSpPr txBox="1"/>
          <p:nvPr/>
        </p:nvSpPr>
        <p:spPr>
          <a:xfrm>
            <a:off x="241607" y="73420"/>
            <a:ext cx="9112413" cy="7288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a:solidFill>
                  <a:srgbClr val="0070C0"/>
                </a:solidFill>
                <a:latin typeface="Segoe UI" panose="020b0502040204020203" pitchFamily="34" charset="0"/>
                <a:ea typeface="+mj-ea"/>
                <a:cs typeface="Segoe UI" panose="020b0502040204020203" pitchFamily="34" charset="0"/>
              </a:defRPr>
            </a:lvl1pPr>
          </a:lstStyle>
          <a:p>
            <a:endParaRPr lang="en-US" sz="2300">
              <a:solidFill>
                <a:schemeClr val="accent1">
                  <a:lumMod val="50000"/>
                </a:schemeClr>
              </a:solidFill>
              <a:latin typeface="Arial" pitchFamily="34" charset="0"/>
              <a:cs typeface="Arial" pitchFamily="34" charset="0"/>
            </a:endParaRPr>
          </a:p>
        </p:txBody>
      </p:sp>
      <p:sp>
        <p:nvSpPr>
          <p:cNvPr id="2" name="Номер слайда 1">
            <a:extLst>
              <a:ext uri="{FF2B5EF4-FFF2-40B4-BE49-F238E27FC236}">
                <a16:creationId xmlns:a16="http://schemas.microsoft.com/office/drawing/2014/main" id="{E22D108C-4FA6-466F-BA5C-C177AA608A11}"/>
              </a:ext>
            </a:extLst>
          </p:cNvPr>
          <p:cNvSpPr>
            <a:spLocks noGrp="1"/>
          </p:cNvSpPr>
          <p:nvPr>
            <p:ph type="sldNum" sz="quarter" idx="12"/>
          </p:nvPr>
        </p:nvSpPr>
        <p:spPr/>
        <p:txBody>
          <a:bodyPr/>
          <a:lstStyle/>
          <a:p>
            <a:fld id="{015D788D-262A-4D78-A296-B985AB926F78}" type="slidenum">
              <a:rPr lang="ru-RU" smtClean="0"/>
              <a:t>4</a:t>
            </a:fld>
            <a:endParaRPr lang="ru-RU"/>
          </a:p>
        </p:txBody>
      </p:sp>
      <p:sp>
        <p:nvSpPr>
          <p:cNvPr id="12" name="Заголовок 1">
            <a:extLst>
              <a:ext uri="{FF2B5EF4-FFF2-40B4-BE49-F238E27FC236}">
                <a16:creationId xmlns:a16="http://schemas.microsoft.com/office/drawing/2014/main" id="{FBBB2923-A86B-4EBE-844A-B221A564E342}"/>
              </a:ext>
            </a:extLst>
          </p:cNvPr>
          <p:cNvSpPr txBox="1"/>
          <p:nvPr/>
        </p:nvSpPr>
        <p:spPr>
          <a:xfrm>
            <a:off x="364416" y="4245"/>
            <a:ext cx="99247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ru-RU" sz="2800" b="1">
                <a:solidFill>
                  <a:srgbClr val="0EB6B6"/>
                </a:solidFill>
                <a:latin typeface="Golos Text" panose="020b0503020202020204" pitchFamily="34" charset="-52"/>
                <a:ea typeface="Open Sans Medium" pitchFamily="2" charset="0"/>
                <a:cs typeface="Golos Text" panose="020b0503020202020204" pitchFamily="34" charset="-52"/>
              </a:rPr>
              <a:t>Сохранность средств клиентов в разных финансовых организациях</a:t>
            </a:r>
          </a:p>
        </p:txBody>
      </p:sp>
    </p:spTree>
    <p:extLst>
      <p:ext uri="{BB962C8B-B14F-4D97-AF65-F5344CB8AC3E}">
        <p14:creationId val="891692687"/>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Прямоугольник: скругленные углы 15">
            <a:extLst>
              <a:ext uri="{FF2B5EF4-FFF2-40B4-BE49-F238E27FC236}">
                <a16:creationId xmlns:a16="http://schemas.microsoft.com/office/drawing/2014/main" id="{B2979AF9-D965-4035-B426-5D9851E666F3}"/>
              </a:ext>
            </a:extLst>
          </p:cNvPr>
          <p:cNvSpPr/>
          <p:nvPr/>
        </p:nvSpPr>
        <p:spPr>
          <a:xfrm>
            <a:off x="9101516" y="982290"/>
            <a:ext cx="2717110" cy="3694700"/>
          </a:xfrm>
          <a:prstGeom prst="roundRect">
            <a:avLst>
              <a:gd name="adj" fmla="val 11186"/>
            </a:avLst>
          </a:prstGeom>
          <a:solidFill>
            <a:schemeClr val="bg1"/>
          </a:solidFill>
          <a:ln w="19050">
            <a:solidFill>
              <a:srgbClr val="0F17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Левая фигурная скобка 16">
            <a:extLst>
              <a:ext uri="{FF2B5EF4-FFF2-40B4-BE49-F238E27FC236}">
                <a16:creationId xmlns:a16="http://schemas.microsoft.com/office/drawing/2014/main" id="{65955DEF-31AC-4092-9B2B-F862F98B12B9}"/>
              </a:ext>
            </a:extLst>
          </p:cNvPr>
          <p:cNvSpPr/>
          <p:nvPr/>
        </p:nvSpPr>
        <p:spPr>
          <a:xfrm rot="16200000">
            <a:off x="10165834" y="3318434"/>
            <a:ext cx="588476" cy="2717112"/>
          </a:xfrm>
          <a:prstGeom prst="leftBrace">
            <a:avLst>
              <a:gd name="adj1" fmla="val 45256"/>
              <a:gd name="adj2" fmla="val 50000"/>
            </a:avLst>
          </a:prstGeom>
          <a:solidFill>
            <a:srgbClr val="027E73"/>
          </a:solidFill>
          <a:ln w="19050">
            <a:solidFill>
              <a:srgbClr val="0F1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 name="Прямоугольник: скругленные углы 9">
            <a:extLst>
              <a:ext uri="{FF2B5EF4-FFF2-40B4-BE49-F238E27FC236}">
                <a16:creationId xmlns:a16="http://schemas.microsoft.com/office/drawing/2014/main" id="{52FD264D-D2A9-4D6D-A074-0DE9A0A40ED7}"/>
              </a:ext>
            </a:extLst>
          </p:cNvPr>
          <p:cNvSpPr/>
          <p:nvPr/>
        </p:nvSpPr>
        <p:spPr>
          <a:xfrm>
            <a:off x="364417" y="982290"/>
            <a:ext cx="2717110" cy="3694700"/>
          </a:xfrm>
          <a:prstGeom prst="roundRect">
            <a:avLst>
              <a:gd name="adj" fmla="val 11186"/>
            </a:avLst>
          </a:prstGeom>
          <a:solidFill>
            <a:schemeClr val="bg1"/>
          </a:solidFill>
          <a:ln w="19050">
            <a:solidFill>
              <a:srgbClr val="0F17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Левая фигурная скобка 13">
            <a:extLst>
              <a:ext uri="{FF2B5EF4-FFF2-40B4-BE49-F238E27FC236}">
                <a16:creationId xmlns:a16="http://schemas.microsoft.com/office/drawing/2014/main" id="{24C38AF5-4EE2-4347-B517-00A591C0D898}"/>
              </a:ext>
            </a:extLst>
          </p:cNvPr>
          <p:cNvSpPr/>
          <p:nvPr/>
        </p:nvSpPr>
        <p:spPr>
          <a:xfrm rot="16200000">
            <a:off x="1428735" y="3318434"/>
            <a:ext cx="588476" cy="2717112"/>
          </a:xfrm>
          <a:prstGeom prst="leftBrace">
            <a:avLst>
              <a:gd name="adj1" fmla="val 45256"/>
              <a:gd name="adj2" fmla="val 50000"/>
            </a:avLst>
          </a:prstGeom>
          <a:solidFill>
            <a:srgbClr val="027E73"/>
          </a:solidFill>
          <a:ln w="19050">
            <a:solidFill>
              <a:srgbClr val="0F1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Прямоугольник: скругленные углы 17">
            <a:extLst>
              <a:ext uri="{FF2B5EF4-FFF2-40B4-BE49-F238E27FC236}">
                <a16:creationId xmlns:a16="http://schemas.microsoft.com/office/drawing/2014/main" id="{131740B6-0222-40A4-9474-7749AE210FC9}"/>
              </a:ext>
            </a:extLst>
          </p:cNvPr>
          <p:cNvSpPr/>
          <p:nvPr/>
        </p:nvSpPr>
        <p:spPr>
          <a:xfrm>
            <a:off x="6189149" y="982290"/>
            <a:ext cx="2717110" cy="3694700"/>
          </a:xfrm>
          <a:prstGeom prst="roundRect">
            <a:avLst>
              <a:gd name="adj" fmla="val 11186"/>
            </a:avLst>
          </a:prstGeom>
          <a:solidFill>
            <a:schemeClr val="bg1"/>
          </a:solidFill>
          <a:ln w="19050">
            <a:solidFill>
              <a:srgbClr val="0F17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Левая фигурная скобка 18">
            <a:extLst>
              <a:ext uri="{FF2B5EF4-FFF2-40B4-BE49-F238E27FC236}">
                <a16:creationId xmlns:a16="http://schemas.microsoft.com/office/drawing/2014/main" id="{13380270-4D24-4B02-89DF-C777D68198AA}"/>
              </a:ext>
            </a:extLst>
          </p:cNvPr>
          <p:cNvSpPr/>
          <p:nvPr/>
        </p:nvSpPr>
        <p:spPr>
          <a:xfrm rot="16200000">
            <a:off x="7253467" y="3318434"/>
            <a:ext cx="588476" cy="2717112"/>
          </a:xfrm>
          <a:prstGeom prst="leftBrace">
            <a:avLst>
              <a:gd name="adj1" fmla="val 45256"/>
              <a:gd name="adj2" fmla="val 50000"/>
            </a:avLst>
          </a:prstGeom>
          <a:solidFill>
            <a:srgbClr val="027E73"/>
          </a:solidFill>
          <a:ln w="19050">
            <a:solidFill>
              <a:srgbClr val="0F1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Прямоугольник: скругленные углы 19">
            <a:extLst>
              <a:ext uri="{FF2B5EF4-FFF2-40B4-BE49-F238E27FC236}">
                <a16:creationId xmlns:a16="http://schemas.microsoft.com/office/drawing/2014/main" id="{B21CF802-B29C-4EFB-AFF7-9D281F9A07D9}"/>
              </a:ext>
            </a:extLst>
          </p:cNvPr>
          <p:cNvSpPr/>
          <p:nvPr/>
        </p:nvSpPr>
        <p:spPr>
          <a:xfrm>
            <a:off x="3276783" y="982290"/>
            <a:ext cx="2717110" cy="3694700"/>
          </a:xfrm>
          <a:prstGeom prst="roundRect">
            <a:avLst>
              <a:gd name="adj" fmla="val 11186"/>
            </a:avLst>
          </a:prstGeom>
          <a:solidFill>
            <a:schemeClr val="bg1"/>
          </a:solidFill>
          <a:ln w="19050">
            <a:solidFill>
              <a:srgbClr val="0F17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Левая фигурная скобка 20">
            <a:extLst>
              <a:ext uri="{FF2B5EF4-FFF2-40B4-BE49-F238E27FC236}">
                <a16:creationId xmlns:a16="http://schemas.microsoft.com/office/drawing/2014/main" id="{CFF01B40-E582-4D26-8079-7622BA8AF7F3}"/>
              </a:ext>
            </a:extLst>
          </p:cNvPr>
          <p:cNvSpPr/>
          <p:nvPr/>
        </p:nvSpPr>
        <p:spPr>
          <a:xfrm rot="16200000">
            <a:off x="4341101" y="3318434"/>
            <a:ext cx="588476" cy="2717112"/>
          </a:xfrm>
          <a:prstGeom prst="leftBrace">
            <a:avLst>
              <a:gd name="adj1" fmla="val 45256"/>
              <a:gd name="adj2" fmla="val 50000"/>
            </a:avLst>
          </a:prstGeom>
          <a:solidFill>
            <a:srgbClr val="027E73"/>
          </a:solidFill>
          <a:ln w="19050">
            <a:solidFill>
              <a:srgbClr val="0F1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Заголовок 1">
            <a:extLst>
              <a:ext uri="{FF2B5EF4-FFF2-40B4-BE49-F238E27FC236}">
                <a16:creationId xmlns:a16="http://schemas.microsoft.com/office/drawing/2014/main" id="{0A5A3103-DD7B-4A77-8F16-E1DC06128507}"/>
              </a:ext>
            </a:extLst>
          </p:cNvPr>
          <p:cNvSpPr txBox="1"/>
          <p:nvPr/>
        </p:nvSpPr>
        <p:spPr>
          <a:xfrm>
            <a:off x="364417" y="-12810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a:solidFill>
                  <a:srgbClr val="0EB6B6"/>
                </a:solidFill>
                <a:latin typeface="Golos Text" panose="020b0503020202020204" pitchFamily="34" charset="-52"/>
                <a:cs typeface="Golos Text" panose="020b0503020202020204" pitchFamily="34" charset="-52"/>
              </a:rPr>
              <a:t>4</a:t>
            </a:r>
            <a:r>
              <a:rPr lang="ru-RU" sz="2800" b="1">
                <a:solidFill>
                  <a:srgbClr val="0EB6B6"/>
                </a:solidFill>
                <a:latin typeface="Golos Text" panose="020b0503020202020204" pitchFamily="34" charset="-52"/>
                <a:cs typeface="Golos Text" panose="020b0503020202020204" pitchFamily="34" charset="-52"/>
              </a:rPr>
              <a:t> шага для вступления в ПДС </a:t>
            </a:r>
          </a:p>
        </p:txBody>
      </p:sp>
      <p:sp>
        <p:nvSpPr>
          <p:cNvPr id="30" name="Заголовок 1">
            <a:extLst>
              <a:ext uri="{FF2B5EF4-FFF2-40B4-BE49-F238E27FC236}">
                <a16:creationId xmlns:a16="http://schemas.microsoft.com/office/drawing/2014/main" id="{8A7901CE-4F62-4DE4-A327-3132CAA48DF5}"/>
              </a:ext>
            </a:extLst>
          </p:cNvPr>
          <p:cNvSpPr txBox="1"/>
          <p:nvPr/>
        </p:nvSpPr>
        <p:spPr>
          <a:xfrm>
            <a:off x="1280587" y="4915774"/>
            <a:ext cx="779672" cy="9804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b="1">
                <a:solidFill>
                  <a:srgbClr val="027E73"/>
                </a:solidFill>
                <a:latin typeface="Golos Text" panose="020b0503020202020204" pitchFamily="34" charset="-52"/>
                <a:ea typeface="Open Sans" pitchFamily="2" charset="0"/>
                <a:cs typeface="Golos Text" panose="020b0503020202020204" pitchFamily="34" charset="-52"/>
              </a:rPr>
              <a:t>01</a:t>
            </a:r>
          </a:p>
        </p:txBody>
      </p:sp>
      <p:sp>
        <p:nvSpPr>
          <p:cNvPr id="35" name="Заголовок 1">
            <a:extLst>
              <a:ext uri="{FF2B5EF4-FFF2-40B4-BE49-F238E27FC236}">
                <a16:creationId xmlns:a16="http://schemas.microsoft.com/office/drawing/2014/main" id="{58D986A9-9481-463A-A2FF-6FDE13A25098}"/>
              </a:ext>
            </a:extLst>
          </p:cNvPr>
          <p:cNvSpPr txBox="1"/>
          <p:nvPr/>
        </p:nvSpPr>
        <p:spPr>
          <a:xfrm>
            <a:off x="4192953" y="4915774"/>
            <a:ext cx="779672" cy="9804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b="1">
                <a:solidFill>
                  <a:srgbClr val="027E73"/>
                </a:solidFill>
                <a:latin typeface="Golos Text" panose="020b0503020202020204" pitchFamily="34" charset="-52"/>
                <a:ea typeface="Open Sans" pitchFamily="2" charset="0"/>
                <a:cs typeface="Golos Text" panose="020b0503020202020204" pitchFamily="34" charset="-52"/>
              </a:rPr>
              <a:t>02</a:t>
            </a:r>
          </a:p>
        </p:txBody>
      </p:sp>
      <p:sp>
        <p:nvSpPr>
          <p:cNvPr id="36" name="Заголовок 1">
            <a:extLst>
              <a:ext uri="{FF2B5EF4-FFF2-40B4-BE49-F238E27FC236}">
                <a16:creationId xmlns:a16="http://schemas.microsoft.com/office/drawing/2014/main" id="{733F3D1C-5ACC-4895-BFB4-57CDF31982B2}"/>
              </a:ext>
            </a:extLst>
          </p:cNvPr>
          <p:cNvSpPr txBox="1"/>
          <p:nvPr/>
        </p:nvSpPr>
        <p:spPr>
          <a:xfrm>
            <a:off x="7105319" y="4915774"/>
            <a:ext cx="779672" cy="9804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b="1">
                <a:solidFill>
                  <a:srgbClr val="027E73"/>
                </a:solidFill>
                <a:latin typeface="Golos Text" panose="020b0503020202020204" pitchFamily="34" charset="-52"/>
                <a:ea typeface="Open Sans" pitchFamily="2" charset="0"/>
                <a:cs typeface="Golos Text" panose="020b0503020202020204" pitchFamily="34" charset="-52"/>
              </a:rPr>
              <a:t>03</a:t>
            </a:r>
          </a:p>
        </p:txBody>
      </p:sp>
      <p:sp>
        <p:nvSpPr>
          <p:cNvPr id="37" name="Заголовок 1">
            <a:extLst>
              <a:ext uri="{FF2B5EF4-FFF2-40B4-BE49-F238E27FC236}">
                <a16:creationId xmlns:a16="http://schemas.microsoft.com/office/drawing/2014/main" id="{6564A957-6C58-415F-9EA8-6C9C6C93E1E5}"/>
              </a:ext>
            </a:extLst>
          </p:cNvPr>
          <p:cNvSpPr txBox="1"/>
          <p:nvPr/>
        </p:nvSpPr>
        <p:spPr>
          <a:xfrm>
            <a:off x="10017686" y="4915774"/>
            <a:ext cx="779672" cy="9804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b="1">
                <a:solidFill>
                  <a:srgbClr val="027E73"/>
                </a:solidFill>
                <a:latin typeface="Golos Text" panose="020b0503020202020204" pitchFamily="34" charset="-52"/>
                <a:ea typeface="Open Sans" pitchFamily="2" charset="0"/>
                <a:cs typeface="Golos Text" panose="020b0503020202020204" pitchFamily="34" charset="-52"/>
              </a:rPr>
              <a:t>04</a:t>
            </a:r>
          </a:p>
        </p:txBody>
      </p:sp>
      <p:sp>
        <p:nvSpPr>
          <p:cNvPr id="38" name="Объект 2">
            <a:extLst>
              <a:ext uri="{FF2B5EF4-FFF2-40B4-BE49-F238E27FC236}">
                <a16:creationId xmlns:a16="http://schemas.microsoft.com/office/drawing/2014/main" id="{E60D3816-3764-474B-98E7-7369B0F57154}"/>
              </a:ext>
            </a:extLst>
          </p:cNvPr>
          <p:cNvSpPr txBox="1"/>
          <p:nvPr/>
        </p:nvSpPr>
        <p:spPr>
          <a:xfrm>
            <a:off x="502594" y="2885525"/>
            <a:ext cx="2631482" cy="10209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ru-RU" sz="1800">
                <a:solidFill>
                  <a:schemeClr val="tx1">
                    <a:lumMod val="95000"/>
                    <a:lumOff val="5000"/>
                  </a:schemeClr>
                </a:solidFill>
                <a:latin typeface="Open Sans" pitchFamily="2" charset="0"/>
                <a:ea typeface="Open Sans" pitchFamily="2" charset="0"/>
                <a:cs typeface="Open Sans" pitchFamily="2" charset="0"/>
              </a:rPr>
              <a:t>Принять решение </a:t>
            </a:r>
            <a:br>
              <a:rPr lang="ru-RU" sz="1800">
                <a:solidFill>
                  <a:schemeClr val="tx1">
                    <a:lumMod val="95000"/>
                    <a:lumOff val="5000"/>
                  </a:schemeClr>
                </a:solidFill>
                <a:latin typeface="Open Sans" pitchFamily="2" charset="0"/>
                <a:ea typeface="Open Sans" pitchFamily="2" charset="0"/>
                <a:cs typeface="Open Sans" pitchFamily="2" charset="0"/>
              </a:rPr>
            </a:br>
            <a:r>
              <a:rPr lang="ru-RU" sz="1800">
                <a:solidFill>
                  <a:schemeClr val="tx1">
                    <a:lumMod val="95000"/>
                    <a:lumOff val="5000"/>
                  </a:schemeClr>
                </a:solidFill>
                <a:latin typeface="Open Sans" pitchFamily="2" charset="0"/>
                <a:ea typeface="Open Sans" pitchFamily="2" charset="0"/>
                <a:cs typeface="Open Sans" pitchFamily="2" charset="0"/>
              </a:rPr>
              <a:t>о подключении </a:t>
            </a:r>
            <a:br>
              <a:rPr lang="ru-RU" sz="1800">
                <a:solidFill>
                  <a:schemeClr val="tx1">
                    <a:lumMod val="95000"/>
                    <a:lumOff val="5000"/>
                  </a:schemeClr>
                </a:solidFill>
                <a:latin typeface="Open Sans" pitchFamily="2" charset="0"/>
                <a:ea typeface="Open Sans" pitchFamily="2" charset="0"/>
                <a:cs typeface="Open Sans" pitchFamily="2" charset="0"/>
              </a:rPr>
            </a:br>
            <a:r>
              <a:rPr lang="ru-RU" sz="1800">
                <a:solidFill>
                  <a:schemeClr val="tx1">
                    <a:lumMod val="95000"/>
                    <a:lumOff val="5000"/>
                  </a:schemeClr>
                </a:solidFill>
                <a:latin typeface="Open Sans" pitchFamily="2" charset="0"/>
                <a:ea typeface="Open Sans" pitchFamily="2" charset="0"/>
                <a:cs typeface="Open Sans" pitchFamily="2" charset="0"/>
              </a:rPr>
              <a:t>к ПДС </a:t>
            </a:r>
          </a:p>
        </p:txBody>
      </p:sp>
      <p:sp>
        <p:nvSpPr>
          <p:cNvPr id="39" name="Объект 2">
            <a:extLst>
              <a:ext uri="{FF2B5EF4-FFF2-40B4-BE49-F238E27FC236}">
                <a16:creationId xmlns:a16="http://schemas.microsoft.com/office/drawing/2014/main" id="{01387971-E006-40B0-AD0B-B80ED663A263}"/>
              </a:ext>
            </a:extLst>
          </p:cNvPr>
          <p:cNvSpPr txBox="1"/>
          <p:nvPr/>
        </p:nvSpPr>
        <p:spPr>
          <a:xfrm>
            <a:off x="9352269" y="3233043"/>
            <a:ext cx="2631482" cy="10209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ru-RU" sz="1800">
                <a:solidFill>
                  <a:schemeClr val="tx1">
                    <a:lumMod val="95000"/>
                    <a:lumOff val="5000"/>
                  </a:schemeClr>
                </a:solidFill>
                <a:latin typeface="Open Sans" pitchFamily="2" charset="0"/>
                <a:ea typeface="Open Sans" pitchFamily="2" charset="0"/>
                <a:cs typeface="Open Sans" pitchFamily="2" charset="0"/>
              </a:rPr>
              <a:t>Вносить взносы </a:t>
            </a:r>
            <a:br>
              <a:rPr lang="en-US" sz="1800">
                <a:solidFill>
                  <a:schemeClr val="tx1">
                    <a:lumMod val="95000"/>
                    <a:lumOff val="5000"/>
                  </a:schemeClr>
                </a:solidFill>
                <a:latin typeface="Open Sans" pitchFamily="2" charset="0"/>
                <a:ea typeface="Open Sans" pitchFamily="2" charset="0"/>
                <a:cs typeface="Open Sans" pitchFamily="2" charset="0"/>
              </a:rPr>
            </a:br>
            <a:r>
              <a:rPr lang="ru-RU" sz="1800">
                <a:solidFill>
                  <a:schemeClr val="tx1">
                    <a:lumMod val="95000"/>
                    <a:lumOff val="5000"/>
                  </a:schemeClr>
                </a:solidFill>
                <a:latin typeface="Open Sans" pitchFamily="2" charset="0"/>
                <a:ea typeface="Open Sans" pitchFamily="2" charset="0"/>
                <a:cs typeface="Open Sans" pitchFamily="2" charset="0"/>
              </a:rPr>
              <a:t>в любом размере </a:t>
            </a:r>
            <a:br>
              <a:rPr lang="en-US" sz="1800">
                <a:solidFill>
                  <a:schemeClr val="tx1">
                    <a:lumMod val="95000"/>
                    <a:lumOff val="5000"/>
                  </a:schemeClr>
                </a:solidFill>
                <a:latin typeface="Open Sans" pitchFamily="2" charset="0"/>
                <a:ea typeface="Open Sans" pitchFamily="2" charset="0"/>
                <a:cs typeface="Open Sans" pitchFamily="2" charset="0"/>
              </a:rPr>
            </a:br>
            <a:r>
              <a:rPr lang="ru-RU" sz="1800">
                <a:solidFill>
                  <a:schemeClr val="tx1">
                    <a:lumMod val="95000"/>
                    <a:lumOff val="5000"/>
                  </a:schemeClr>
                </a:solidFill>
                <a:latin typeface="Open Sans" pitchFamily="2" charset="0"/>
                <a:ea typeface="Open Sans" pitchFamily="2" charset="0"/>
                <a:cs typeface="Open Sans" pitchFamily="2" charset="0"/>
              </a:rPr>
              <a:t>и с любой периодичностью </a:t>
            </a:r>
          </a:p>
        </p:txBody>
      </p:sp>
      <p:sp>
        <p:nvSpPr>
          <p:cNvPr id="40" name="Объект 2">
            <a:extLst>
              <a:ext uri="{FF2B5EF4-FFF2-40B4-BE49-F238E27FC236}">
                <a16:creationId xmlns:a16="http://schemas.microsoft.com/office/drawing/2014/main" id="{40F0657D-BB09-45FA-99AB-BBDEDCBFAE16}"/>
              </a:ext>
            </a:extLst>
          </p:cNvPr>
          <p:cNvSpPr txBox="1"/>
          <p:nvPr/>
        </p:nvSpPr>
        <p:spPr>
          <a:xfrm>
            <a:off x="6327328" y="2885525"/>
            <a:ext cx="2631482" cy="1508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ru-RU" sz="1800">
                <a:solidFill>
                  <a:schemeClr val="tx1">
                    <a:lumMod val="95000"/>
                    <a:lumOff val="5000"/>
                  </a:schemeClr>
                </a:solidFill>
                <a:latin typeface="Open Sans" pitchFamily="2" charset="0"/>
                <a:ea typeface="Open Sans" pitchFamily="2" charset="0"/>
                <a:cs typeface="Open Sans" pitchFamily="2" charset="0"/>
              </a:rPr>
              <a:t>Заключить договор </a:t>
            </a:r>
            <a:br>
              <a:rPr lang="ru-RU" sz="1800">
                <a:solidFill>
                  <a:schemeClr val="tx1">
                    <a:lumMod val="95000"/>
                    <a:lumOff val="5000"/>
                  </a:schemeClr>
                </a:solidFill>
                <a:latin typeface="Open Sans" pitchFamily="2" charset="0"/>
                <a:ea typeface="Open Sans" pitchFamily="2" charset="0"/>
                <a:cs typeface="Open Sans" pitchFamily="2" charset="0"/>
              </a:rPr>
            </a:br>
            <a:r>
              <a:rPr lang="ru-RU" sz="1800">
                <a:solidFill>
                  <a:schemeClr val="tx1">
                    <a:lumMod val="95000"/>
                    <a:lumOff val="5000"/>
                  </a:schemeClr>
                </a:solidFill>
                <a:latin typeface="Open Sans" pitchFamily="2" charset="0"/>
                <a:ea typeface="Open Sans" pitchFamily="2" charset="0"/>
                <a:cs typeface="Open Sans" pitchFamily="2" charset="0"/>
              </a:rPr>
              <a:t>с выбранным НПФ</a:t>
            </a:r>
          </a:p>
        </p:txBody>
      </p:sp>
      <p:sp>
        <p:nvSpPr>
          <p:cNvPr id="41" name="Объект 2">
            <a:extLst>
              <a:ext uri="{FF2B5EF4-FFF2-40B4-BE49-F238E27FC236}">
                <a16:creationId xmlns:a16="http://schemas.microsoft.com/office/drawing/2014/main" id="{A268452F-2AFE-4C02-A507-6314D27433BA}"/>
              </a:ext>
            </a:extLst>
          </p:cNvPr>
          <p:cNvSpPr txBox="1"/>
          <p:nvPr/>
        </p:nvSpPr>
        <p:spPr>
          <a:xfrm>
            <a:off x="3754509" y="3178410"/>
            <a:ext cx="2631482" cy="391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ru-RU" sz="1800">
                <a:solidFill>
                  <a:schemeClr val="tx1">
                    <a:lumMod val="95000"/>
                    <a:lumOff val="5000"/>
                  </a:schemeClr>
                </a:solidFill>
                <a:latin typeface="Open Sans" pitchFamily="2" charset="0"/>
                <a:ea typeface="Open Sans" pitchFamily="2" charset="0"/>
                <a:cs typeface="Open Sans" pitchFamily="2" charset="0"/>
              </a:rPr>
              <a:t>Выбрать НПФ</a:t>
            </a:r>
          </a:p>
        </p:txBody>
      </p:sp>
      <p:grpSp>
        <p:nvGrpSpPr>
          <p:cNvPr id="44" name="Google Shape;693;p33">
            <a:extLst>
              <a:ext uri="{FF2B5EF4-FFF2-40B4-BE49-F238E27FC236}">
                <a16:creationId xmlns:a16="http://schemas.microsoft.com/office/drawing/2014/main" id="{82F60B8D-1C45-4104-85B0-59BC07D57839}"/>
              </a:ext>
            </a:extLst>
          </p:cNvPr>
          <p:cNvGrpSpPr/>
          <p:nvPr/>
        </p:nvGrpSpPr>
        <p:grpSpPr>
          <a:xfrm>
            <a:off x="1266034" y="1782191"/>
            <a:ext cx="1033926" cy="985454"/>
            <a:chOff x="6870193" y="2295620"/>
            <a:chExt cx="360356" cy="343462"/>
          </a:xfrm>
          <a:solidFill>
            <a:srgbClr val="0EB6B6"/>
          </a:solidFill>
        </p:grpSpPr>
        <p:sp>
          <p:nvSpPr>
            <p:cNvPr id="45" name="Google Shape;694;p33">
              <a:extLst>
                <a:ext uri="{FF2B5EF4-FFF2-40B4-BE49-F238E27FC236}">
                  <a16:creationId xmlns:a16="http://schemas.microsoft.com/office/drawing/2014/main" id="{59B1FD5A-DCC4-4E17-95F5-65E23056CB56}"/>
                </a:ext>
              </a:extLst>
            </p:cNvPr>
            <p:cNvSpPr/>
            <p:nvPr/>
          </p:nvSpPr>
          <p:spPr>
            <a:xfrm>
              <a:off x="6870193" y="2295620"/>
              <a:ext cx="360356" cy="343462"/>
            </a:xfrm>
            <a:custGeom>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6" name="Google Shape;695;p33">
              <a:extLst>
                <a:ext uri="{FF2B5EF4-FFF2-40B4-BE49-F238E27FC236}">
                  <a16:creationId xmlns:a16="http://schemas.microsoft.com/office/drawing/2014/main" id="{008FE5D4-B687-4715-B743-D53ADEE4BF89}"/>
                </a:ext>
              </a:extLst>
            </p:cNvPr>
            <p:cNvSpPr/>
            <p:nvPr/>
          </p:nvSpPr>
          <p:spPr>
            <a:xfrm>
              <a:off x="6920842" y="2577064"/>
              <a:ext cx="36709" cy="36677"/>
            </a:xfrm>
            <a:custGeom>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47" name="Google Shape;887;p33">
            <a:extLst>
              <a:ext uri="{FF2B5EF4-FFF2-40B4-BE49-F238E27FC236}">
                <a16:creationId xmlns:a16="http://schemas.microsoft.com/office/drawing/2014/main" id="{DED18D89-A024-495E-9EEF-C39B6B7BD4E4}"/>
              </a:ext>
            </a:extLst>
          </p:cNvPr>
          <p:cNvGrpSpPr/>
          <p:nvPr/>
        </p:nvGrpSpPr>
        <p:grpSpPr>
          <a:xfrm>
            <a:off x="4131297" y="1946537"/>
            <a:ext cx="1128131" cy="841297"/>
            <a:chOff x="5216456" y="3725484"/>
            <a:chExt cx="356196" cy="265631"/>
          </a:xfrm>
          <a:solidFill>
            <a:srgbClr val="0EB6B6"/>
          </a:solidFill>
        </p:grpSpPr>
        <p:sp>
          <p:nvSpPr>
            <p:cNvPr id="48" name="Google Shape;888;p33">
              <a:extLst>
                <a:ext uri="{FF2B5EF4-FFF2-40B4-BE49-F238E27FC236}">
                  <a16:creationId xmlns:a16="http://schemas.microsoft.com/office/drawing/2014/main" id="{39B5ACEF-A3A0-4ADE-BEB0-0F458F6D701C}"/>
                </a:ext>
              </a:extLst>
            </p:cNvPr>
            <p:cNvSpPr/>
            <p:nvPr/>
          </p:nvSpPr>
          <p:spPr>
            <a:xfrm>
              <a:off x="5216456" y="3814335"/>
              <a:ext cx="296465" cy="176780"/>
            </a:xfrm>
            <a:custGeom>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9" name="Google Shape;889;p33">
              <a:extLst>
                <a:ext uri="{FF2B5EF4-FFF2-40B4-BE49-F238E27FC236}">
                  <a16:creationId xmlns:a16="http://schemas.microsoft.com/office/drawing/2014/main" id="{E6615AFD-9C9D-44C9-BDBB-BF2A8D014533}"/>
                </a:ext>
              </a:extLst>
            </p:cNvPr>
            <p:cNvSpPr/>
            <p:nvPr/>
          </p:nvSpPr>
          <p:spPr>
            <a:xfrm>
              <a:off x="5304925" y="3725484"/>
              <a:ext cx="267726" cy="170715"/>
            </a:xfrm>
            <a:custGeom>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50" name="Google Shape;2911;p36">
            <a:extLst>
              <a:ext uri="{FF2B5EF4-FFF2-40B4-BE49-F238E27FC236}">
                <a16:creationId xmlns:a16="http://schemas.microsoft.com/office/drawing/2014/main" id="{01599B20-A71E-4DE5-87DB-0489C0DCDD28}"/>
              </a:ext>
            </a:extLst>
          </p:cNvPr>
          <p:cNvGrpSpPr/>
          <p:nvPr/>
        </p:nvGrpSpPr>
        <p:grpSpPr>
          <a:xfrm>
            <a:off x="7023484" y="1452561"/>
            <a:ext cx="943342" cy="1018213"/>
            <a:chOff x="2662884" y="1513044"/>
            <a:chExt cx="322914" cy="348543"/>
          </a:xfrm>
          <a:solidFill>
            <a:srgbClr val="0EB6B6"/>
          </a:solidFill>
        </p:grpSpPr>
        <p:sp>
          <p:nvSpPr>
            <p:cNvPr id="51" name="Google Shape;2912;p36">
              <a:extLst>
                <a:ext uri="{FF2B5EF4-FFF2-40B4-BE49-F238E27FC236}">
                  <a16:creationId xmlns:a16="http://schemas.microsoft.com/office/drawing/2014/main" id="{5A9C1B3C-1C7D-45E3-A161-B59801C7E773}"/>
                </a:ext>
              </a:extLst>
            </p:cNvPr>
            <p:cNvSpPr/>
            <p:nvPr/>
          </p:nvSpPr>
          <p:spPr>
            <a:xfrm>
              <a:off x="2662884" y="1513044"/>
              <a:ext cx="260663" cy="348543"/>
            </a:xfrm>
            <a:custGeom>
              <a:rect l="l" t="t" r="r" b="b"/>
              <a:pathLst>
                <a:path w="8228" h="11002" extrusionOk="0">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2" name="Google Shape;2913;p36">
              <a:extLst>
                <a:ext uri="{FF2B5EF4-FFF2-40B4-BE49-F238E27FC236}">
                  <a16:creationId xmlns:a16="http://schemas.microsoft.com/office/drawing/2014/main" id="{F382DE5B-077F-4420-B329-7E69CFC564EA}"/>
                </a:ext>
              </a:extLst>
            </p:cNvPr>
            <p:cNvSpPr/>
            <p:nvPr/>
          </p:nvSpPr>
          <p:spPr>
            <a:xfrm>
              <a:off x="2663264" y="1513044"/>
              <a:ext cx="165243" cy="282554"/>
            </a:xfrm>
            <a:custGeom>
              <a:rect l="l" t="t" r="r" b="b"/>
              <a:pathLst>
                <a:path w="5216" h="8919" extrusionOk="0">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3" name="Google Shape;2914;p36">
              <a:extLst>
                <a:ext uri="{FF2B5EF4-FFF2-40B4-BE49-F238E27FC236}">
                  <a16:creationId xmlns:a16="http://schemas.microsoft.com/office/drawing/2014/main" id="{2E9EE82B-772F-451E-AD0C-69C59E4EE773}"/>
                </a:ext>
              </a:extLst>
            </p:cNvPr>
            <p:cNvSpPr/>
            <p:nvPr/>
          </p:nvSpPr>
          <p:spPr>
            <a:xfrm>
              <a:off x="2717596" y="1747634"/>
              <a:ext cx="152412" cy="10613"/>
            </a:xfrm>
            <a:custGeom>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4" name="Google Shape;2915;p36">
              <a:extLst>
                <a:ext uri="{FF2B5EF4-FFF2-40B4-BE49-F238E27FC236}">
                  <a16:creationId xmlns:a16="http://schemas.microsoft.com/office/drawing/2014/main" id="{0AAD78D6-7A04-4F07-A211-2F5E3B3712A3}"/>
                </a:ext>
              </a:extLst>
            </p:cNvPr>
            <p:cNvSpPr/>
            <p:nvPr/>
          </p:nvSpPr>
          <p:spPr>
            <a:xfrm>
              <a:off x="2788876" y="1809886"/>
              <a:ext cx="81132" cy="10581"/>
            </a:xfrm>
            <a:custGeom>
              <a:rect l="l" t="t" r="r" b="b"/>
              <a:pathLst>
                <a:path w="2561" h="334" extrusionOk="0">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5" name="Google Shape;2916;p36">
              <a:extLst>
                <a:ext uri="{FF2B5EF4-FFF2-40B4-BE49-F238E27FC236}">
                  <a16:creationId xmlns:a16="http://schemas.microsoft.com/office/drawing/2014/main" id="{A77F75E6-8155-4957-AB0A-A58335727E45}"/>
                </a:ext>
              </a:extLst>
            </p:cNvPr>
            <p:cNvSpPr/>
            <p:nvPr/>
          </p:nvSpPr>
          <p:spPr>
            <a:xfrm>
              <a:off x="2717596" y="1722385"/>
              <a:ext cx="152412" cy="10201"/>
            </a:xfrm>
            <a:custGeom>
              <a:rect l="l" t="t" r="r" b="b"/>
              <a:pathLst>
                <a:path w="4811" h="322" extrusionOk="0">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6" name="Google Shape;2917;p36">
              <a:extLst>
                <a:ext uri="{FF2B5EF4-FFF2-40B4-BE49-F238E27FC236}">
                  <a16:creationId xmlns:a16="http://schemas.microsoft.com/office/drawing/2014/main" id="{9DEE6AA7-7604-4179-AF25-24B6DA9A038D}"/>
                </a:ext>
              </a:extLst>
            </p:cNvPr>
            <p:cNvSpPr/>
            <p:nvPr/>
          </p:nvSpPr>
          <p:spPr>
            <a:xfrm>
              <a:off x="2717596" y="1696344"/>
              <a:ext cx="152412" cy="10613"/>
            </a:xfrm>
            <a:custGeom>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7" name="Google Shape;2918;p36">
              <a:extLst>
                <a:ext uri="{FF2B5EF4-FFF2-40B4-BE49-F238E27FC236}">
                  <a16:creationId xmlns:a16="http://schemas.microsoft.com/office/drawing/2014/main" id="{E2236E12-E52A-4CDB-918B-FE03BF0A774E}"/>
                </a:ext>
              </a:extLst>
            </p:cNvPr>
            <p:cNvSpPr/>
            <p:nvPr/>
          </p:nvSpPr>
          <p:spPr>
            <a:xfrm>
              <a:off x="2717596" y="1670335"/>
              <a:ext cx="152412" cy="10581"/>
            </a:xfrm>
            <a:custGeom>
              <a:rect l="l" t="t" r="r" b="b"/>
              <a:pathLst>
                <a:path w="4811" h="334" extrusionOk="0">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9" name="Google Shape;2920;p36">
              <a:extLst>
                <a:ext uri="{FF2B5EF4-FFF2-40B4-BE49-F238E27FC236}">
                  <a16:creationId xmlns:a16="http://schemas.microsoft.com/office/drawing/2014/main" id="{0D4257B0-4353-44DA-8068-AB8E45E2D6D9}"/>
                </a:ext>
              </a:extLst>
            </p:cNvPr>
            <p:cNvSpPr/>
            <p:nvPr/>
          </p:nvSpPr>
          <p:spPr>
            <a:xfrm>
              <a:off x="2881352" y="1540424"/>
              <a:ext cx="16220" cy="15872"/>
            </a:xfrm>
            <a:custGeom>
              <a:rect l="l" t="t" r="r" b="b"/>
              <a:pathLst>
                <a:path w="512" h="501" extrusionOk="0">
                  <a:moveTo>
                    <a:pt x="262" y="1"/>
                  </a:moveTo>
                  <a:cubicBezTo>
                    <a:pt x="131" y="1"/>
                    <a:pt x="0" y="120"/>
                    <a:pt x="0" y="251"/>
                  </a:cubicBezTo>
                  <a:cubicBezTo>
                    <a:pt x="0" y="382"/>
                    <a:pt x="119" y="501"/>
                    <a:pt x="262" y="501"/>
                  </a:cubicBezTo>
                  <a:cubicBezTo>
                    <a:pt x="393" y="501"/>
                    <a:pt x="512" y="382"/>
                    <a:pt x="512" y="251"/>
                  </a:cubicBezTo>
                  <a:cubicBezTo>
                    <a:pt x="512" y="120"/>
                    <a:pt x="393" y="1"/>
                    <a:pt x="262"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0" name="Google Shape;2921;p36">
              <a:extLst>
                <a:ext uri="{FF2B5EF4-FFF2-40B4-BE49-F238E27FC236}">
                  <a16:creationId xmlns:a16="http://schemas.microsoft.com/office/drawing/2014/main" id="{4B7F5DDE-7B19-4AF4-990F-8E819DB35DD8}"/>
                </a:ext>
              </a:extLst>
            </p:cNvPr>
            <p:cNvSpPr/>
            <p:nvPr/>
          </p:nvSpPr>
          <p:spPr>
            <a:xfrm>
              <a:off x="2943537" y="1513044"/>
              <a:ext cx="42261" cy="347783"/>
            </a:xfrm>
            <a:custGeom>
              <a:rect l="l" t="t" r="r" b="b"/>
              <a:pathLst>
                <a:path w="1334" h="10978" extrusionOk="0">
                  <a:moveTo>
                    <a:pt x="667" y="310"/>
                  </a:moveTo>
                  <a:cubicBezTo>
                    <a:pt x="857" y="310"/>
                    <a:pt x="1012" y="477"/>
                    <a:pt x="1012" y="655"/>
                  </a:cubicBezTo>
                  <a:lnTo>
                    <a:pt x="1012" y="1477"/>
                  </a:lnTo>
                  <a:lnTo>
                    <a:pt x="321" y="1477"/>
                  </a:lnTo>
                  <a:lnTo>
                    <a:pt x="321" y="655"/>
                  </a:lnTo>
                  <a:cubicBezTo>
                    <a:pt x="321" y="465"/>
                    <a:pt x="488" y="310"/>
                    <a:pt x="667" y="310"/>
                  </a:cubicBezTo>
                  <a:close/>
                  <a:moveTo>
                    <a:pt x="1024" y="1798"/>
                  </a:moveTo>
                  <a:lnTo>
                    <a:pt x="1024" y="2453"/>
                  </a:lnTo>
                  <a:lnTo>
                    <a:pt x="321" y="2453"/>
                  </a:lnTo>
                  <a:lnTo>
                    <a:pt x="321" y="1798"/>
                  </a:lnTo>
                  <a:close/>
                  <a:moveTo>
                    <a:pt x="964" y="9597"/>
                  </a:moveTo>
                  <a:lnTo>
                    <a:pt x="833" y="10525"/>
                  </a:lnTo>
                  <a:cubicBezTo>
                    <a:pt x="810" y="10597"/>
                    <a:pt x="750" y="10656"/>
                    <a:pt x="679" y="10656"/>
                  </a:cubicBezTo>
                  <a:cubicBezTo>
                    <a:pt x="607" y="10656"/>
                    <a:pt x="536" y="10597"/>
                    <a:pt x="536" y="10525"/>
                  </a:cubicBezTo>
                  <a:lnTo>
                    <a:pt x="417" y="9597"/>
                  </a:lnTo>
                  <a:close/>
                  <a:moveTo>
                    <a:pt x="667" y="0"/>
                  </a:moveTo>
                  <a:cubicBezTo>
                    <a:pt x="298" y="0"/>
                    <a:pt x="0" y="298"/>
                    <a:pt x="0" y="667"/>
                  </a:cubicBezTo>
                  <a:lnTo>
                    <a:pt x="0" y="1631"/>
                  </a:lnTo>
                  <a:lnTo>
                    <a:pt x="0" y="2822"/>
                  </a:lnTo>
                  <a:lnTo>
                    <a:pt x="0" y="4810"/>
                  </a:lnTo>
                  <a:cubicBezTo>
                    <a:pt x="0" y="4894"/>
                    <a:pt x="71" y="4965"/>
                    <a:pt x="167" y="4965"/>
                  </a:cubicBezTo>
                  <a:cubicBezTo>
                    <a:pt x="250" y="4965"/>
                    <a:pt x="321" y="4894"/>
                    <a:pt x="321" y="4810"/>
                  </a:cubicBezTo>
                  <a:lnTo>
                    <a:pt x="321" y="2763"/>
                  </a:lnTo>
                  <a:lnTo>
                    <a:pt x="1024" y="2763"/>
                  </a:lnTo>
                  <a:lnTo>
                    <a:pt x="1024" y="9275"/>
                  </a:lnTo>
                  <a:lnTo>
                    <a:pt x="321" y="9275"/>
                  </a:lnTo>
                  <a:lnTo>
                    <a:pt x="321" y="5430"/>
                  </a:lnTo>
                  <a:cubicBezTo>
                    <a:pt x="321" y="5346"/>
                    <a:pt x="250" y="5263"/>
                    <a:pt x="167" y="5263"/>
                  </a:cubicBezTo>
                  <a:cubicBezTo>
                    <a:pt x="71" y="5263"/>
                    <a:pt x="0" y="5346"/>
                    <a:pt x="0" y="5430"/>
                  </a:cubicBezTo>
                  <a:lnTo>
                    <a:pt x="0" y="9430"/>
                  </a:lnTo>
                  <a:cubicBezTo>
                    <a:pt x="0" y="9490"/>
                    <a:pt x="24" y="9537"/>
                    <a:pt x="60" y="9561"/>
                  </a:cubicBezTo>
                  <a:lnTo>
                    <a:pt x="191" y="10561"/>
                  </a:lnTo>
                  <a:cubicBezTo>
                    <a:pt x="226" y="10799"/>
                    <a:pt x="429" y="10978"/>
                    <a:pt x="667" y="10978"/>
                  </a:cubicBezTo>
                  <a:cubicBezTo>
                    <a:pt x="905" y="10978"/>
                    <a:pt x="1119" y="10799"/>
                    <a:pt x="1143" y="10561"/>
                  </a:cubicBezTo>
                  <a:lnTo>
                    <a:pt x="1274" y="9561"/>
                  </a:lnTo>
                  <a:cubicBezTo>
                    <a:pt x="1322" y="9537"/>
                    <a:pt x="1334" y="9490"/>
                    <a:pt x="1334" y="9430"/>
                  </a:cubicBezTo>
                  <a:lnTo>
                    <a:pt x="1334" y="2822"/>
                  </a:lnTo>
                  <a:lnTo>
                    <a:pt x="1334" y="1631"/>
                  </a:lnTo>
                  <a:lnTo>
                    <a:pt x="1334" y="667"/>
                  </a:lnTo>
                  <a:cubicBezTo>
                    <a:pt x="1334" y="298"/>
                    <a:pt x="1036" y="0"/>
                    <a:pt x="66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 name="Группа 1">
            <a:extLst>
              <a:ext uri="{FF2B5EF4-FFF2-40B4-BE49-F238E27FC236}">
                <a16:creationId xmlns:a16="http://schemas.microsoft.com/office/drawing/2014/main" id="{5023F83C-5F1F-42F0-BFEB-8E45877D2B02}"/>
              </a:ext>
            </a:extLst>
          </p:cNvPr>
          <p:cNvGrpSpPr/>
          <p:nvPr/>
        </p:nvGrpSpPr>
        <p:grpSpPr>
          <a:xfrm>
            <a:off x="9943108" y="1520027"/>
            <a:ext cx="1033926" cy="987159"/>
            <a:chOff x="10003133" y="1867545"/>
            <a:chExt cx="1033926" cy="987159"/>
          </a:xfrm>
        </p:grpSpPr>
        <p:grpSp>
          <p:nvGrpSpPr>
            <p:cNvPr id="62" name="Google Shape;943;p33">
              <a:extLst>
                <a:ext uri="{FF2B5EF4-FFF2-40B4-BE49-F238E27FC236}">
                  <a16:creationId xmlns:a16="http://schemas.microsoft.com/office/drawing/2014/main" id="{C63D19B5-834B-4364-AB6C-5580349042B4}"/>
                </a:ext>
              </a:extLst>
            </p:cNvPr>
            <p:cNvGrpSpPr/>
            <p:nvPr/>
          </p:nvGrpSpPr>
          <p:grpSpPr>
            <a:xfrm>
              <a:off x="10003133" y="1867545"/>
              <a:ext cx="1033926" cy="987159"/>
              <a:chOff x="7390435" y="3680868"/>
              <a:chExt cx="372073" cy="355244"/>
            </a:xfrm>
            <a:solidFill>
              <a:srgbClr val="0EB6B6"/>
            </a:solidFill>
          </p:grpSpPr>
          <p:sp>
            <p:nvSpPr>
              <p:cNvPr id="66" name="Google Shape;944;p33">
                <a:extLst>
                  <a:ext uri="{FF2B5EF4-FFF2-40B4-BE49-F238E27FC236}">
                    <a16:creationId xmlns:a16="http://schemas.microsoft.com/office/drawing/2014/main" id="{7A19BBD0-3B44-43D8-97AF-2376CAD9BDD8}"/>
                  </a:ext>
                </a:extLst>
              </p:cNvPr>
              <p:cNvSpPr/>
              <p:nvPr/>
            </p:nvSpPr>
            <p:spPr>
              <a:xfrm>
                <a:off x="7390435" y="3744950"/>
                <a:ext cx="294178" cy="291162"/>
              </a:xfrm>
              <a:custGeom>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7" name="Google Shape;945;p33">
                <a:extLst>
                  <a:ext uri="{FF2B5EF4-FFF2-40B4-BE49-F238E27FC236}">
                    <a16:creationId xmlns:a16="http://schemas.microsoft.com/office/drawing/2014/main" id="{ECA59885-A447-4AC7-ACDF-7299F77AB766}"/>
                  </a:ext>
                </a:extLst>
              </p:cNvPr>
              <p:cNvSpPr/>
              <p:nvPr/>
            </p:nvSpPr>
            <p:spPr>
              <a:xfrm>
                <a:off x="7408948" y="3772259"/>
                <a:ext cx="259407" cy="236257"/>
              </a:xfrm>
              <a:custGeom>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8" name="Google Shape;946;p33">
                <a:extLst>
                  <a:ext uri="{FF2B5EF4-FFF2-40B4-BE49-F238E27FC236}">
                    <a16:creationId xmlns:a16="http://schemas.microsoft.com/office/drawing/2014/main" id="{41D37703-CF15-4010-951A-BD89DB961307}"/>
                  </a:ext>
                </a:extLst>
              </p:cNvPr>
              <p:cNvSpPr/>
              <p:nvPr/>
            </p:nvSpPr>
            <p:spPr>
              <a:xfrm>
                <a:off x="7487986" y="3680868"/>
                <a:ext cx="274522" cy="259565"/>
              </a:xfrm>
              <a:custGeom>
                <a:rect l="l" t="t" r="r" b="b"/>
                <a:pathLst>
                  <a:path w="8645" h="8173"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9" name="Google Shape;947;p33">
                <a:extLst>
                  <a:ext uri="{FF2B5EF4-FFF2-40B4-BE49-F238E27FC236}">
                    <a16:creationId xmlns:a16="http://schemas.microsoft.com/office/drawing/2014/main" id="{3B7585EF-0093-466E-8BE6-4207734814C5}"/>
                  </a:ext>
                </a:extLst>
              </p:cNvPr>
              <p:cNvSpPr/>
              <p:nvPr/>
            </p:nvSpPr>
            <p:spPr>
              <a:xfrm>
                <a:off x="7691758" y="3789502"/>
                <a:ext cx="34073" cy="102918"/>
              </a:xfrm>
              <a:custGeom>
                <a:rect l="l" t="t" r="r" b="b"/>
                <a:pathLst>
                  <a:path w="1073" h="3240"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0" name="Google Shape;948;p33">
                <a:extLst>
                  <a:ext uri="{FF2B5EF4-FFF2-40B4-BE49-F238E27FC236}">
                    <a16:creationId xmlns:a16="http://schemas.microsoft.com/office/drawing/2014/main" id="{7E40F156-F6C6-4B8D-AD3C-2DE395ECE9F1}"/>
                  </a:ext>
                </a:extLst>
              </p:cNvPr>
              <p:cNvSpPr/>
              <p:nvPr/>
            </p:nvSpPr>
            <p:spPr>
              <a:xfrm>
                <a:off x="7536000" y="3708082"/>
                <a:ext cx="173192" cy="72052"/>
              </a:xfrm>
              <a:custGeom>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pic>
          <p:nvPicPr>
            <p:cNvPr id="72" name="Рисунок 71">
              <a:extLst>
                <a:ext uri="{FF2B5EF4-FFF2-40B4-BE49-F238E27FC236}">
                  <a16:creationId xmlns:a16="http://schemas.microsoft.com/office/drawing/2014/main" id="{0F22C21D-CAA3-4C23-928D-A057D9871E07}"/>
                </a:ext>
              </a:extLst>
            </p:cNvPr>
            <p:cNvPicPr>
              <a:picLocks noChangeAspect="1"/>
            </p:cNvPicPr>
            <p:nvPr/>
          </p:nvPicPr>
          <p:blipFill>
            <a:blip r:embed="rId2">
              <a:extLst>
                <a:ext uri="{96DAC541-7B7A-43D3-8B79-37D633B846F1}">
                  <asvg:svgBlip xmlns:asvg="http://schemas.microsoft.com/office/drawing/2016/SVG/main" xmlns="" r:embed="rId3"/>
                </a:ext>
                <a:ext uri="{28A0092B-C50C-407E-A947-70E740481C1C}">
                  <a14:useLocalDpi xmlns:a14="http://schemas.microsoft.com/office/drawing/2010/main" val="0"/>
                </a:ext>
              </a:extLst>
            </a:blip>
            <a:stretch>
              <a:fillRect/>
            </a:stretch>
          </p:blipFill>
          <p:spPr>
            <a:xfrm>
              <a:off x="10267376" y="2258363"/>
              <a:ext cx="291695" cy="397765"/>
            </a:xfrm>
            <a:prstGeom prst="rect">
              <a:avLst/>
            </a:prstGeom>
          </p:spPr>
        </p:pic>
      </p:grpSp>
      <p:pic>
        <p:nvPicPr>
          <p:cNvPr id="58" name="Рисунок 57">
            <a:extLst>
              <a:ext uri="{FF2B5EF4-FFF2-40B4-BE49-F238E27FC236}">
                <a16:creationId xmlns:a16="http://schemas.microsoft.com/office/drawing/2014/main" id="{104CC424-FFAF-4073-AA75-A46C98141A8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99124" y="5772272"/>
            <a:ext cx="851502" cy="851502"/>
          </a:xfrm>
          <a:prstGeom prst="rect">
            <a:avLst/>
          </a:prstGeom>
        </p:spPr>
      </p:pic>
      <p:sp>
        <p:nvSpPr>
          <p:cNvPr id="3" name="TextBox 2"/>
          <p:cNvSpPr txBox="1"/>
          <p:nvPr/>
        </p:nvSpPr>
        <p:spPr>
          <a:xfrm>
            <a:off x="1394642" y="5893585"/>
            <a:ext cx="5528032" cy="646331"/>
          </a:xfrm>
          <a:prstGeom prst="rect">
            <a:avLst/>
          </a:prstGeom>
          <a:noFill/>
        </p:spPr>
        <p:txBody>
          <a:bodyPr wrap="square" rtlCol="0">
            <a:spAutoFit/>
          </a:bodyPr>
          <a:lstStyle/>
          <a:p>
            <a:r>
              <a:rPr lang="ru-RU" b="1">
                <a:latin typeface="Open Sans Medium" pitchFamily="2" charset="0"/>
                <a:ea typeface="Open Sans Medium" pitchFamily="2" charset="0"/>
                <a:cs typeface="Open Sans Medium" pitchFamily="2" charset="0"/>
              </a:rPr>
              <a:t>Получить информацию о ПДС и выбрать НПФ </a:t>
            </a:r>
            <a:br>
              <a:rPr lang="ru-RU" b="1">
                <a:latin typeface="Open Sans Medium" pitchFamily="2" charset="0"/>
                <a:ea typeface="Open Sans Medium" pitchFamily="2" charset="0"/>
                <a:cs typeface="Open Sans Medium" pitchFamily="2" charset="0"/>
              </a:rPr>
            </a:br>
            <a:r>
              <a:rPr lang="ru-RU" b="1">
                <a:latin typeface="Open Sans Medium" pitchFamily="2" charset="0"/>
                <a:ea typeface="Open Sans Medium" pitchFamily="2" charset="0"/>
                <a:cs typeface="Open Sans Medium" pitchFamily="2" charset="0"/>
              </a:rPr>
              <a:t>для </a:t>
            </a:r>
            <a:r>
              <a:rPr lang="ru-RU" b="1" smtClean="0">
                <a:latin typeface="Open Sans Medium" pitchFamily="2" charset="0"/>
                <a:ea typeface="Open Sans Medium" pitchFamily="2" charset="0"/>
                <a:cs typeface="Open Sans Medium" pitchFamily="2" charset="0"/>
              </a:rPr>
              <a:t>подключения </a:t>
            </a:r>
            <a:r>
              <a:rPr lang="ru-RU" b="1">
                <a:latin typeface="Open Sans Medium" pitchFamily="2" charset="0"/>
                <a:ea typeface="Open Sans Medium" pitchFamily="2" charset="0"/>
                <a:cs typeface="Open Sans Medium" pitchFamily="2" charset="0"/>
              </a:rPr>
              <a:t>к ПДС можно по </a:t>
            </a:r>
            <a:r>
              <a:rPr lang="en-US" b="1">
                <a:latin typeface="Open Sans Medium" pitchFamily="2" charset="0"/>
                <a:ea typeface="Open Sans Medium" pitchFamily="2" charset="0"/>
                <a:cs typeface="Open Sans Medium" pitchFamily="2" charset="0"/>
              </a:rPr>
              <a:t>QR-</a:t>
            </a:r>
            <a:r>
              <a:rPr lang="ru-RU" b="1">
                <a:latin typeface="Open Sans Medium" pitchFamily="2" charset="0"/>
                <a:ea typeface="Open Sans Medium" pitchFamily="2" charset="0"/>
                <a:cs typeface="Open Sans Medium" pitchFamily="2" charset="0"/>
              </a:rPr>
              <a:t>коду </a:t>
            </a:r>
          </a:p>
        </p:txBody>
      </p:sp>
      <p:sp>
        <p:nvSpPr>
          <p:cNvPr id="4" name="Номер слайда 3">
            <a:extLst>
              <a:ext uri="{FF2B5EF4-FFF2-40B4-BE49-F238E27FC236}">
                <a16:creationId xmlns:a16="http://schemas.microsoft.com/office/drawing/2014/main" id="{A51D1175-234D-4EFB-9461-A7247C8F9287}"/>
              </a:ext>
            </a:extLst>
          </p:cNvPr>
          <p:cNvSpPr>
            <a:spLocks noGrp="1"/>
          </p:cNvSpPr>
          <p:nvPr>
            <p:ph type="sldNum" sz="quarter" idx="12"/>
          </p:nvPr>
        </p:nvSpPr>
        <p:spPr/>
        <p:txBody>
          <a:bodyPr/>
          <a:lstStyle/>
          <a:p>
            <a:fld id="{015D788D-262A-4D78-A296-B985AB926F78}" type="slidenum">
              <a:rPr lang="ru-RU" smtClean="0"/>
              <a:t>5</a:t>
            </a:fld>
            <a:endParaRPr lang="ru-RU"/>
          </a:p>
        </p:txBody>
      </p:sp>
    </p:spTree>
    <p:extLst>
      <p:ext uri="{BB962C8B-B14F-4D97-AF65-F5344CB8AC3E}">
        <p14:creationId val="3110325405"/>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Заголовок 1">
            <a:extLst>
              <a:ext uri="{FF2B5EF4-FFF2-40B4-BE49-F238E27FC236}">
                <a16:creationId xmlns:a16="http://schemas.microsoft.com/office/drawing/2014/main" id="{82C3A864-91C1-418E-927A-073F0FF010FF}"/>
              </a:ext>
            </a:extLst>
          </p:cNvPr>
          <p:cNvSpPr txBox="1"/>
          <p:nvPr/>
        </p:nvSpPr>
        <p:spPr>
          <a:xfrm>
            <a:off x="364417" y="-128107"/>
            <a:ext cx="115142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a:solidFill>
                  <a:srgbClr val="0EB6B6"/>
                </a:solidFill>
                <a:latin typeface="Golos Text" panose="020b0503020202020204" pitchFamily="34" charset="-52"/>
                <a:cs typeface="Golos Text" panose="020b0503020202020204" pitchFamily="34" charset="-52"/>
              </a:rPr>
              <a:t>Как перевести средства накопительной пенсии по ОПС в ПДС </a:t>
            </a:r>
          </a:p>
        </p:txBody>
      </p:sp>
      <p:sp>
        <p:nvSpPr>
          <p:cNvPr id="11" name="Прямоугольник: скругленные углы 10">
            <a:extLst>
              <a:ext uri="{FF2B5EF4-FFF2-40B4-BE49-F238E27FC236}">
                <a16:creationId xmlns:a16="http://schemas.microsoft.com/office/drawing/2014/main" id="{26D7DBBC-5D30-418E-90D6-236DAF68F464}"/>
              </a:ext>
            </a:extLst>
          </p:cNvPr>
          <p:cNvSpPr/>
          <p:nvPr/>
        </p:nvSpPr>
        <p:spPr>
          <a:xfrm>
            <a:off x="424441" y="1329807"/>
            <a:ext cx="3305379" cy="4440495"/>
          </a:xfrm>
          <a:prstGeom prst="roundRect">
            <a:avLst>
              <a:gd name="adj" fmla="val 11186"/>
            </a:avLst>
          </a:prstGeom>
          <a:solidFill>
            <a:schemeClr val="bg1"/>
          </a:solidFill>
          <a:ln w="19050">
            <a:solidFill>
              <a:srgbClr val="0F17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a:extLst>
              <a:ext uri="{FF2B5EF4-FFF2-40B4-BE49-F238E27FC236}">
                <a16:creationId xmlns:a16="http://schemas.microsoft.com/office/drawing/2014/main" id="{DEBD6862-FA23-CF4C-B96D-9B7C9F7F0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445" t="171" r="25754" b="-171"/>
          <a:stretch>
            <a:fillRect/>
          </a:stretch>
        </p:blipFill>
        <p:spPr bwMode="auto">
          <a:xfrm>
            <a:off x="3033537" y="5167034"/>
            <a:ext cx="500677" cy="473124"/>
          </a:xfrm>
          <a:prstGeom prst="rect">
            <a:avLst/>
          </a:prstGeom>
          <a:noFill/>
          <a:extLst>
            <a:ext uri="{909E8E84-426E-40DD-AFC4-6F175D3DCCD1}">
              <a14:hiddenFill xmlns:a14="http://schemas.microsoft.com/office/drawing/2010/main">
                <a:solidFill>
                  <a:srgbClr val="FFFFFF"/>
                </a:solidFill>
              </a14:hiddenFill>
            </a:ext>
          </a:extLst>
        </p:spPr>
      </p:pic>
      <p:sp>
        <p:nvSpPr>
          <p:cNvPr id="22" name="Объект 2">
            <a:extLst>
              <a:ext uri="{FF2B5EF4-FFF2-40B4-BE49-F238E27FC236}">
                <a16:creationId xmlns:a16="http://schemas.microsoft.com/office/drawing/2014/main" id="{A91BB877-A836-4FEF-A089-0590C06B2253}"/>
              </a:ext>
            </a:extLst>
          </p:cNvPr>
          <p:cNvSpPr txBox="1"/>
          <p:nvPr/>
        </p:nvSpPr>
        <p:spPr>
          <a:xfrm>
            <a:off x="525040" y="3009246"/>
            <a:ext cx="3142419" cy="27610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nSpc>
                <a:spcPts val="1900"/>
              </a:lnSpc>
              <a:buClr>
                <a:srgbClr val="0EB6B6"/>
              </a:buClr>
              <a:buFont typeface="Wingdings" pitchFamily="2" charset="2"/>
              <a:buChar char="§"/>
            </a:pPr>
            <a:r>
              <a:rPr lang="ru-RU" sz="1800">
                <a:solidFill>
                  <a:schemeClr val="tx1">
                    <a:lumMod val="95000"/>
                    <a:lumOff val="5000"/>
                  </a:schemeClr>
                </a:solidFill>
                <a:latin typeface="Open Sans" pitchFamily="2" charset="0"/>
                <a:ea typeface="Open Sans" pitchFamily="2" charset="0"/>
                <a:cs typeface="Open Sans" pitchFamily="2" charset="0"/>
              </a:rPr>
              <a:t>Узнать в каком НПФ </a:t>
            </a:r>
            <a:r>
              <a:rPr lang="ru-RU" sz="1800" smtClean="0">
                <a:solidFill>
                  <a:schemeClr val="tx1">
                    <a:lumMod val="95000"/>
                    <a:lumOff val="5000"/>
                  </a:schemeClr>
                </a:solidFill>
                <a:latin typeface="Open Sans" pitchFamily="2" charset="0"/>
                <a:ea typeface="Open Sans" pitchFamily="2" charset="0"/>
                <a:cs typeface="Open Sans" pitchFamily="2" charset="0"/>
              </a:rPr>
              <a:t>находятся </a:t>
            </a:r>
            <a:r>
              <a:rPr lang="ru-RU" sz="1800">
                <a:solidFill>
                  <a:schemeClr val="tx1">
                    <a:lumMod val="95000"/>
                    <a:lumOff val="5000"/>
                  </a:schemeClr>
                </a:solidFill>
                <a:latin typeface="Open Sans" pitchFamily="2" charset="0"/>
                <a:ea typeface="Open Sans" pitchFamily="2" charset="0"/>
                <a:cs typeface="Open Sans" pitchFamily="2" charset="0"/>
              </a:rPr>
              <a:t>пенсионные накопления по ОПС</a:t>
            </a:r>
          </a:p>
          <a:p>
            <a:pPr>
              <a:lnSpc>
                <a:spcPts val="1900"/>
              </a:lnSpc>
              <a:buClr>
                <a:srgbClr val="0EB6B6"/>
              </a:buClr>
              <a:buFont typeface="Wingdings" pitchFamily="2" charset="2"/>
              <a:buChar char="§"/>
            </a:pPr>
            <a:r>
              <a:rPr lang="ru-RU" sz="1800">
                <a:solidFill>
                  <a:schemeClr val="tx1">
                    <a:lumMod val="95000"/>
                    <a:lumOff val="5000"/>
                  </a:schemeClr>
                </a:solidFill>
                <a:latin typeface="Open Sans" pitchFamily="2" charset="0"/>
                <a:ea typeface="Open Sans" pitchFamily="2" charset="0"/>
                <a:cs typeface="Open Sans" pitchFamily="2" charset="0"/>
              </a:rPr>
              <a:t>Принять решение </a:t>
            </a:r>
            <a:br>
              <a:rPr lang="ru-RU" sz="1800">
                <a:solidFill>
                  <a:schemeClr val="tx1">
                    <a:lumMod val="95000"/>
                    <a:lumOff val="5000"/>
                  </a:schemeClr>
                </a:solidFill>
                <a:latin typeface="Open Sans" pitchFamily="2" charset="0"/>
                <a:ea typeface="Open Sans" pitchFamily="2" charset="0"/>
                <a:cs typeface="Open Sans" pitchFamily="2" charset="0"/>
              </a:rPr>
            </a:br>
            <a:r>
              <a:rPr lang="ru-RU" sz="1800">
                <a:solidFill>
                  <a:schemeClr val="tx1">
                    <a:lumMod val="95000"/>
                    <a:lumOff val="5000"/>
                  </a:schemeClr>
                </a:solidFill>
                <a:latin typeface="Open Sans" pitchFamily="2" charset="0"/>
                <a:ea typeface="Open Sans" pitchFamily="2" charset="0"/>
                <a:cs typeface="Open Sans" pitchFamily="2" charset="0"/>
              </a:rPr>
              <a:t>о переводе пенсионных накоплений по ОПС </a:t>
            </a:r>
            <a:br>
              <a:rPr lang="ru-RU" sz="1800">
                <a:solidFill>
                  <a:schemeClr val="tx1">
                    <a:lumMod val="95000"/>
                    <a:lumOff val="5000"/>
                  </a:schemeClr>
                </a:solidFill>
                <a:latin typeface="Open Sans" pitchFamily="2" charset="0"/>
                <a:ea typeface="Open Sans" pitchFamily="2" charset="0"/>
                <a:cs typeface="Open Sans" pitchFamily="2" charset="0"/>
              </a:rPr>
            </a:br>
            <a:r>
              <a:rPr lang="ru-RU" sz="1800">
                <a:solidFill>
                  <a:schemeClr val="tx1">
                    <a:lumMod val="95000"/>
                    <a:lumOff val="5000"/>
                  </a:schemeClr>
                </a:solidFill>
                <a:latin typeface="Open Sans" pitchFamily="2" charset="0"/>
                <a:ea typeface="Open Sans" pitchFamily="2" charset="0"/>
                <a:cs typeface="Open Sans" pitchFamily="2" charset="0"/>
              </a:rPr>
              <a:t>в Программу долгосрочных сбережений</a:t>
            </a:r>
          </a:p>
        </p:txBody>
      </p:sp>
      <p:grpSp>
        <p:nvGrpSpPr>
          <p:cNvPr id="26" name="Google Shape;693;p33">
            <a:extLst>
              <a:ext uri="{FF2B5EF4-FFF2-40B4-BE49-F238E27FC236}">
                <a16:creationId xmlns:a16="http://schemas.microsoft.com/office/drawing/2014/main" id="{E2B6802F-F429-45C9-B0F6-1C86C262A083}"/>
              </a:ext>
            </a:extLst>
          </p:cNvPr>
          <p:cNvGrpSpPr/>
          <p:nvPr/>
        </p:nvGrpSpPr>
        <p:grpSpPr>
          <a:xfrm>
            <a:off x="1560167" y="1661871"/>
            <a:ext cx="1033926" cy="985454"/>
            <a:chOff x="6870193" y="2295620"/>
            <a:chExt cx="360356" cy="343462"/>
          </a:xfrm>
          <a:solidFill>
            <a:srgbClr val="0EB6B6"/>
          </a:solidFill>
        </p:grpSpPr>
        <p:sp>
          <p:nvSpPr>
            <p:cNvPr id="27" name="Google Shape;694;p33">
              <a:extLst>
                <a:ext uri="{FF2B5EF4-FFF2-40B4-BE49-F238E27FC236}">
                  <a16:creationId xmlns:a16="http://schemas.microsoft.com/office/drawing/2014/main" id="{681132AE-27C0-4C12-BE53-11179BD259E4}"/>
                </a:ext>
              </a:extLst>
            </p:cNvPr>
            <p:cNvSpPr/>
            <p:nvPr/>
          </p:nvSpPr>
          <p:spPr>
            <a:xfrm>
              <a:off x="6870193" y="2295620"/>
              <a:ext cx="360356" cy="343462"/>
            </a:xfrm>
            <a:custGeom>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 name="Google Shape;695;p33">
              <a:extLst>
                <a:ext uri="{FF2B5EF4-FFF2-40B4-BE49-F238E27FC236}">
                  <a16:creationId xmlns:a16="http://schemas.microsoft.com/office/drawing/2014/main" id="{84D92542-CC3A-4449-B293-FB831EC347B3}"/>
                </a:ext>
              </a:extLst>
            </p:cNvPr>
            <p:cNvSpPr/>
            <p:nvPr/>
          </p:nvSpPr>
          <p:spPr>
            <a:xfrm>
              <a:off x="6920842" y="2577064"/>
              <a:ext cx="36709" cy="36677"/>
            </a:xfrm>
            <a:custGeom>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7" name="Прямоугольник: скругленные углы 16">
            <a:extLst>
              <a:ext uri="{FF2B5EF4-FFF2-40B4-BE49-F238E27FC236}">
                <a16:creationId xmlns:a16="http://schemas.microsoft.com/office/drawing/2014/main" id="{2EDF073A-4040-469E-838C-428DED67AFFE}"/>
              </a:ext>
            </a:extLst>
          </p:cNvPr>
          <p:cNvSpPr/>
          <p:nvPr/>
        </p:nvSpPr>
        <p:spPr>
          <a:xfrm>
            <a:off x="4291598" y="1329805"/>
            <a:ext cx="3305379" cy="4440495"/>
          </a:xfrm>
          <a:prstGeom prst="roundRect">
            <a:avLst>
              <a:gd name="adj" fmla="val 11186"/>
            </a:avLst>
          </a:prstGeom>
          <a:solidFill>
            <a:schemeClr val="bg1"/>
          </a:solidFill>
          <a:ln w="19050">
            <a:solidFill>
              <a:srgbClr val="0F17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бъект 2">
            <a:extLst>
              <a:ext uri="{FF2B5EF4-FFF2-40B4-BE49-F238E27FC236}">
                <a16:creationId xmlns:a16="http://schemas.microsoft.com/office/drawing/2014/main" id="{12C18704-DC64-4203-BE30-036E7555DEC5}"/>
              </a:ext>
            </a:extLst>
          </p:cNvPr>
          <p:cNvSpPr txBox="1"/>
          <p:nvPr/>
        </p:nvSpPr>
        <p:spPr>
          <a:xfrm>
            <a:off x="4379357" y="3009246"/>
            <a:ext cx="3098990" cy="11909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lnSpc>
                <a:spcPts val="1900"/>
              </a:lnSpc>
              <a:buFont typeface="Arial" pitchFamily="34" charset="0"/>
              <a:buNone/>
            </a:pPr>
            <a:r>
              <a:rPr lang="ru-RU" sz="1800">
                <a:solidFill>
                  <a:schemeClr val="tx1">
                    <a:lumMod val="95000"/>
                    <a:lumOff val="5000"/>
                  </a:schemeClr>
                </a:solidFill>
                <a:latin typeface="Open Sans" pitchFamily="2" charset="0"/>
                <a:ea typeface="Open Sans" pitchFamily="2" charset="0"/>
                <a:cs typeface="Open Sans" pitchFamily="2" charset="0"/>
              </a:rPr>
              <a:t>Заключить договор ПДС </a:t>
            </a:r>
            <a:br>
              <a:rPr lang="ru-RU" sz="1800">
                <a:solidFill>
                  <a:schemeClr val="tx1">
                    <a:lumMod val="95000"/>
                    <a:lumOff val="5000"/>
                  </a:schemeClr>
                </a:solidFill>
                <a:latin typeface="Open Sans" pitchFamily="2" charset="0"/>
                <a:ea typeface="Open Sans" pitchFamily="2" charset="0"/>
                <a:cs typeface="Open Sans" pitchFamily="2" charset="0"/>
              </a:rPr>
            </a:br>
            <a:r>
              <a:rPr lang="ru-RU" sz="1800">
                <a:solidFill>
                  <a:schemeClr val="tx1">
                    <a:lumMod val="95000"/>
                    <a:lumOff val="5000"/>
                  </a:schemeClr>
                </a:solidFill>
                <a:latin typeface="Open Sans" pitchFamily="2" charset="0"/>
                <a:ea typeface="Open Sans" pitchFamily="2" charset="0"/>
                <a:cs typeface="Open Sans" pitchFamily="2" charset="0"/>
              </a:rPr>
              <a:t>с НПФ, в котором находятся пенсионные накопления по ОПС</a:t>
            </a:r>
          </a:p>
        </p:txBody>
      </p:sp>
      <p:grpSp>
        <p:nvGrpSpPr>
          <p:cNvPr id="32" name="Google Shape;2911;p36">
            <a:extLst>
              <a:ext uri="{FF2B5EF4-FFF2-40B4-BE49-F238E27FC236}">
                <a16:creationId xmlns:a16="http://schemas.microsoft.com/office/drawing/2014/main" id="{6E4CE0BA-9F92-4BEC-BEC9-6526774AB554}"/>
              </a:ext>
            </a:extLst>
          </p:cNvPr>
          <p:cNvGrpSpPr/>
          <p:nvPr/>
        </p:nvGrpSpPr>
        <p:grpSpPr>
          <a:xfrm>
            <a:off x="5472616" y="1679757"/>
            <a:ext cx="943342" cy="1018213"/>
            <a:chOff x="2662884" y="1513044"/>
            <a:chExt cx="322914" cy="348543"/>
          </a:xfrm>
          <a:solidFill>
            <a:srgbClr val="0EB6B6"/>
          </a:solidFill>
        </p:grpSpPr>
        <p:sp>
          <p:nvSpPr>
            <p:cNvPr id="33" name="Google Shape;2912;p36">
              <a:extLst>
                <a:ext uri="{FF2B5EF4-FFF2-40B4-BE49-F238E27FC236}">
                  <a16:creationId xmlns:a16="http://schemas.microsoft.com/office/drawing/2014/main" id="{D5E10F62-3786-405D-A903-5DB52E0D6A5D}"/>
                </a:ext>
              </a:extLst>
            </p:cNvPr>
            <p:cNvSpPr/>
            <p:nvPr/>
          </p:nvSpPr>
          <p:spPr>
            <a:xfrm>
              <a:off x="2662884" y="1513044"/>
              <a:ext cx="260663" cy="348543"/>
            </a:xfrm>
            <a:custGeom>
              <a:rect l="l" t="t" r="r" b="b"/>
              <a:pathLst>
                <a:path w="8228" h="11002" extrusionOk="0">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 name="Google Shape;2913;p36">
              <a:extLst>
                <a:ext uri="{FF2B5EF4-FFF2-40B4-BE49-F238E27FC236}">
                  <a16:creationId xmlns:a16="http://schemas.microsoft.com/office/drawing/2014/main" id="{44B2CAD0-311F-41BE-9BF9-8286371F8973}"/>
                </a:ext>
              </a:extLst>
            </p:cNvPr>
            <p:cNvSpPr/>
            <p:nvPr/>
          </p:nvSpPr>
          <p:spPr>
            <a:xfrm>
              <a:off x="2663264" y="1513044"/>
              <a:ext cx="165243" cy="282554"/>
            </a:xfrm>
            <a:custGeom>
              <a:rect l="l" t="t" r="r" b="b"/>
              <a:pathLst>
                <a:path w="5216" h="8919" extrusionOk="0">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5" name="Google Shape;2914;p36">
              <a:extLst>
                <a:ext uri="{FF2B5EF4-FFF2-40B4-BE49-F238E27FC236}">
                  <a16:creationId xmlns:a16="http://schemas.microsoft.com/office/drawing/2014/main" id="{6D15F2F1-6576-4DBA-99AA-789854C24A92}"/>
                </a:ext>
              </a:extLst>
            </p:cNvPr>
            <p:cNvSpPr/>
            <p:nvPr/>
          </p:nvSpPr>
          <p:spPr>
            <a:xfrm>
              <a:off x="2717596" y="1747634"/>
              <a:ext cx="152412" cy="10613"/>
            </a:xfrm>
            <a:custGeom>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6" name="Google Shape;2915;p36">
              <a:extLst>
                <a:ext uri="{FF2B5EF4-FFF2-40B4-BE49-F238E27FC236}">
                  <a16:creationId xmlns:a16="http://schemas.microsoft.com/office/drawing/2014/main" id="{D4B8853E-5461-40E1-B4E5-412B42D04601}"/>
                </a:ext>
              </a:extLst>
            </p:cNvPr>
            <p:cNvSpPr/>
            <p:nvPr/>
          </p:nvSpPr>
          <p:spPr>
            <a:xfrm>
              <a:off x="2788876" y="1809886"/>
              <a:ext cx="81132" cy="10581"/>
            </a:xfrm>
            <a:custGeom>
              <a:rect l="l" t="t" r="r" b="b"/>
              <a:pathLst>
                <a:path w="2561" h="334" extrusionOk="0">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7" name="Google Shape;2916;p36">
              <a:extLst>
                <a:ext uri="{FF2B5EF4-FFF2-40B4-BE49-F238E27FC236}">
                  <a16:creationId xmlns:a16="http://schemas.microsoft.com/office/drawing/2014/main" id="{565A81D1-7D30-4F17-9903-D9DFBF09CC8A}"/>
                </a:ext>
              </a:extLst>
            </p:cNvPr>
            <p:cNvSpPr/>
            <p:nvPr/>
          </p:nvSpPr>
          <p:spPr>
            <a:xfrm>
              <a:off x="2717596" y="1722385"/>
              <a:ext cx="152412" cy="10201"/>
            </a:xfrm>
            <a:custGeom>
              <a:rect l="l" t="t" r="r" b="b"/>
              <a:pathLst>
                <a:path w="4811" h="322" extrusionOk="0">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8" name="Google Shape;2917;p36">
              <a:extLst>
                <a:ext uri="{FF2B5EF4-FFF2-40B4-BE49-F238E27FC236}">
                  <a16:creationId xmlns:a16="http://schemas.microsoft.com/office/drawing/2014/main" id="{898F8E9E-1EF6-4C6E-96C4-245DBD17AF72}"/>
                </a:ext>
              </a:extLst>
            </p:cNvPr>
            <p:cNvSpPr/>
            <p:nvPr/>
          </p:nvSpPr>
          <p:spPr>
            <a:xfrm>
              <a:off x="2717596" y="1696344"/>
              <a:ext cx="152412" cy="10613"/>
            </a:xfrm>
            <a:custGeom>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9" name="Google Shape;2918;p36">
              <a:extLst>
                <a:ext uri="{FF2B5EF4-FFF2-40B4-BE49-F238E27FC236}">
                  <a16:creationId xmlns:a16="http://schemas.microsoft.com/office/drawing/2014/main" id="{08EC1DD5-E7CE-48D4-ADD1-139E79725465}"/>
                </a:ext>
              </a:extLst>
            </p:cNvPr>
            <p:cNvSpPr/>
            <p:nvPr/>
          </p:nvSpPr>
          <p:spPr>
            <a:xfrm>
              <a:off x="2717596" y="1670335"/>
              <a:ext cx="152412" cy="10581"/>
            </a:xfrm>
            <a:custGeom>
              <a:rect l="l" t="t" r="r" b="b"/>
              <a:pathLst>
                <a:path w="4811" h="334" extrusionOk="0">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0" name="Google Shape;2920;p36">
              <a:extLst>
                <a:ext uri="{FF2B5EF4-FFF2-40B4-BE49-F238E27FC236}">
                  <a16:creationId xmlns:a16="http://schemas.microsoft.com/office/drawing/2014/main" id="{84248696-0AE4-416B-B3DF-C2A4865EB0D6}"/>
                </a:ext>
              </a:extLst>
            </p:cNvPr>
            <p:cNvSpPr/>
            <p:nvPr/>
          </p:nvSpPr>
          <p:spPr>
            <a:xfrm>
              <a:off x="2881352" y="1540424"/>
              <a:ext cx="16220" cy="15872"/>
            </a:xfrm>
            <a:custGeom>
              <a:rect l="l" t="t" r="r" b="b"/>
              <a:pathLst>
                <a:path w="512" h="501" extrusionOk="0">
                  <a:moveTo>
                    <a:pt x="262" y="1"/>
                  </a:moveTo>
                  <a:cubicBezTo>
                    <a:pt x="131" y="1"/>
                    <a:pt x="0" y="120"/>
                    <a:pt x="0" y="251"/>
                  </a:cubicBezTo>
                  <a:cubicBezTo>
                    <a:pt x="0" y="382"/>
                    <a:pt x="119" y="501"/>
                    <a:pt x="262" y="501"/>
                  </a:cubicBezTo>
                  <a:cubicBezTo>
                    <a:pt x="393" y="501"/>
                    <a:pt x="512" y="382"/>
                    <a:pt x="512" y="251"/>
                  </a:cubicBezTo>
                  <a:cubicBezTo>
                    <a:pt x="512" y="120"/>
                    <a:pt x="393" y="1"/>
                    <a:pt x="262"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1" name="Google Shape;2921;p36">
              <a:extLst>
                <a:ext uri="{FF2B5EF4-FFF2-40B4-BE49-F238E27FC236}">
                  <a16:creationId xmlns:a16="http://schemas.microsoft.com/office/drawing/2014/main" id="{04386974-F2DC-426F-99E9-7B2DD48D13A1}"/>
                </a:ext>
              </a:extLst>
            </p:cNvPr>
            <p:cNvSpPr/>
            <p:nvPr/>
          </p:nvSpPr>
          <p:spPr>
            <a:xfrm>
              <a:off x="2943537" y="1513044"/>
              <a:ext cx="42261" cy="347783"/>
            </a:xfrm>
            <a:custGeom>
              <a:rect l="l" t="t" r="r" b="b"/>
              <a:pathLst>
                <a:path w="1334" h="10978" extrusionOk="0">
                  <a:moveTo>
                    <a:pt x="667" y="310"/>
                  </a:moveTo>
                  <a:cubicBezTo>
                    <a:pt x="857" y="310"/>
                    <a:pt x="1012" y="477"/>
                    <a:pt x="1012" y="655"/>
                  </a:cubicBezTo>
                  <a:lnTo>
                    <a:pt x="1012" y="1477"/>
                  </a:lnTo>
                  <a:lnTo>
                    <a:pt x="321" y="1477"/>
                  </a:lnTo>
                  <a:lnTo>
                    <a:pt x="321" y="655"/>
                  </a:lnTo>
                  <a:cubicBezTo>
                    <a:pt x="321" y="465"/>
                    <a:pt x="488" y="310"/>
                    <a:pt x="667" y="310"/>
                  </a:cubicBezTo>
                  <a:close/>
                  <a:moveTo>
                    <a:pt x="1024" y="1798"/>
                  </a:moveTo>
                  <a:lnTo>
                    <a:pt x="1024" y="2453"/>
                  </a:lnTo>
                  <a:lnTo>
                    <a:pt x="321" y="2453"/>
                  </a:lnTo>
                  <a:lnTo>
                    <a:pt x="321" y="1798"/>
                  </a:lnTo>
                  <a:close/>
                  <a:moveTo>
                    <a:pt x="964" y="9597"/>
                  </a:moveTo>
                  <a:lnTo>
                    <a:pt x="833" y="10525"/>
                  </a:lnTo>
                  <a:cubicBezTo>
                    <a:pt x="810" y="10597"/>
                    <a:pt x="750" y="10656"/>
                    <a:pt x="679" y="10656"/>
                  </a:cubicBezTo>
                  <a:cubicBezTo>
                    <a:pt x="607" y="10656"/>
                    <a:pt x="536" y="10597"/>
                    <a:pt x="536" y="10525"/>
                  </a:cubicBezTo>
                  <a:lnTo>
                    <a:pt x="417" y="9597"/>
                  </a:lnTo>
                  <a:close/>
                  <a:moveTo>
                    <a:pt x="667" y="0"/>
                  </a:moveTo>
                  <a:cubicBezTo>
                    <a:pt x="298" y="0"/>
                    <a:pt x="0" y="298"/>
                    <a:pt x="0" y="667"/>
                  </a:cubicBezTo>
                  <a:lnTo>
                    <a:pt x="0" y="1631"/>
                  </a:lnTo>
                  <a:lnTo>
                    <a:pt x="0" y="2822"/>
                  </a:lnTo>
                  <a:lnTo>
                    <a:pt x="0" y="4810"/>
                  </a:lnTo>
                  <a:cubicBezTo>
                    <a:pt x="0" y="4894"/>
                    <a:pt x="71" y="4965"/>
                    <a:pt x="167" y="4965"/>
                  </a:cubicBezTo>
                  <a:cubicBezTo>
                    <a:pt x="250" y="4965"/>
                    <a:pt x="321" y="4894"/>
                    <a:pt x="321" y="4810"/>
                  </a:cubicBezTo>
                  <a:lnTo>
                    <a:pt x="321" y="2763"/>
                  </a:lnTo>
                  <a:lnTo>
                    <a:pt x="1024" y="2763"/>
                  </a:lnTo>
                  <a:lnTo>
                    <a:pt x="1024" y="9275"/>
                  </a:lnTo>
                  <a:lnTo>
                    <a:pt x="321" y="9275"/>
                  </a:lnTo>
                  <a:lnTo>
                    <a:pt x="321" y="5430"/>
                  </a:lnTo>
                  <a:cubicBezTo>
                    <a:pt x="321" y="5346"/>
                    <a:pt x="250" y="5263"/>
                    <a:pt x="167" y="5263"/>
                  </a:cubicBezTo>
                  <a:cubicBezTo>
                    <a:pt x="71" y="5263"/>
                    <a:pt x="0" y="5346"/>
                    <a:pt x="0" y="5430"/>
                  </a:cubicBezTo>
                  <a:lnTo>
                    <a:pt x="0" y="9430"/>
                  </a:lnTo>
                  <a:cubicBezTo>
                    <a:pt x="0" y="9490"/>
                    <a:pt x="24" y="9537"/>
                    <a:pt x="60" y="9561"/>
                  </a:cubicBezTo>
                  <a:lnTo>
                    <a:pt x="191" y="10561"/>
                  </a:lnTo>
                  <a:cubicBezTo>
                    <a:pt x="226" y="10799"/>
                    <a:pt x="429" y="10978"/>
                    <a:pt x="667" y="10978"/>
                  </a:cubicBezTo>
                  <a:cubicBezTo>
                    <a:pt x="905" y="10978"/>
                    <a:pt x="1119" y="10799"/>
                    <a:pt x="1143" y="10561"/>
                  </a:cubicBezTo>
                  <a:lnTo>
                    <a:pt x="1274" y="9561"/>
                  </a:lnTo>
                  <a:cubicBezTo>
                    <a:pt x="1322" y="9537"/>
                    <a:pt x="1334" y="9490"/>
                    <a:pt x="1334" y="9430"/>
                  </a:cubicBezTo>
                  <a:lnTo>
                    <a:pt x="1334" y="2822"/>
                  </a:lnTo>
                  <a:lnTo>
                    <a:pt x="1334" y="1631"/>
                  </a:lnTo>
                  <a:lnTo>
                    <a:pt x="1334" y="667"/>
                  </a:lnTo>
                  <a:cubicBezTo>
                    <a:pt x="1334" y="298"/>
                    <a:pt x="1036" y="0"/>
                    <a:pt x="66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20" name="Прямоугольник: скругленные углы 19">
            <a:extLst>
              <a:ext uri="{FF2B5EF4-FFF2-40B4-BE49-F238E27FC236}">
                <a16:creationId xmlns:a16="http://schemas.microsoft.com/office/drawing/2014/main" id="{D915C33B-962F-4E14-BEE9-754511A50E28}"/>
              </a:ext>
            </a:extLst>
          </p:cNvPr>
          <p:cNvSpPr/>
          <p:nvPr/>
        </p:nvSpPr>
        <p:spPr>
          <a:xfrm>
            <a:off x="8158755" y="1329805"/>
            <a:ext cx="3305379" cy="4440495"/>
          </a:xfrm>
          <a:prstGeom prst="roundRect">
            <a:avLst>
              <a:gd name="adj" fmla="val 11186"/>
            </a:avLst>
          </a:prstGeom>
          <a:solidFill>
            <a:schemeClr val="bg1"/>
          </a:solidFill>
          <a:ln w="19050">
            <a:solidFill>
              <a:srgbClr val="0F17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бъект 2">
            <a:extLst>
              <a:ext uri="{FF2B5EF4-FFF2-40B4-BE49-F238E27FC236}">
                <a16:creationId xmlns:a16="http://schemas.microsoft.com/office/drawing/2014/main" id="{262551F9-7AF5-4B2C-BA9A-2279E7C3E0DC}"/>
              </a:ext>
            </a:extLst>
          </p:cNvPr>
          <p:cNvSpPr txBox="1"/>
          <p:nvPr/>
        </p:nvSpPr>
        <p:spPr>
          <a:xfrm>
            <a:off x="8248546" y="3009246"/>
            <a:ext cx="3029539" cy="194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lnSpc>
                <a:spcPts val="1900"/>
              </a:lnSpc>
              <a:buFont typeface="Arial" pitchFamily="34" charset="0"/>
              <a:buNone/>
            </a:pPr>
            <a:r>
              <a:rPr lang="ru-RU" sz="1800">
                <a:solidFill>
                  <a:schemeClr val="tx1">
                    <a:lumMod val="95000"/>
                    <a:lumOff val="5000"/>
                  </a:schemeClr>
                </a:solidFill>
                <a:latin typeface="Open Sans" pitchFamily="2" charset="0"/>
                <a:ea typeface="Open Sans" pitchFamily="2" charset="0"/>
                <a:cs typeface="Open Sans" pitchFamily="2" charset="0"/>
              </a:rPr>
              <a:t>В этом же НПФ подать заявление о переводе пенсионных накоплений </a:t>
            </a:r>
            <a:br>
              <a:rPr lang="ru-RU" sz="1800">
                <a:solidFill>
                  <a:schemeClr val="tx1">
                    <a:lumMod val="95000"/>
                    <a:lumOff val="5000"/>
                  </a:schemeClr>
                </a:solidFill>
                <a:latin typeface="Open Sans" pitchFamily="2" charset="0"/>
                <a:ea typeface="Open Sans" pitchFamily="2" charset="0"/>
                <a:cs typeface="Open Sans" pitchFamily="2" charset="0"/>
              </a:rPr>
            </a:br>
            <a:r>
              <a:rPr lang="ru-RU" sz="1800">
                <a:solidFill>
                  <a:schemeClr val="tx1">
                    <a:lumMod val="95000"/>
                    <a:lumOff val="5000"/>
                  </a:schemeClr>
                </a:solidFill>
                <a:latin typeface="Open Sans" pitchFamily="2" charset="0"/>
                <a:ea typeface="Open Sans" pitchFamily="2" charset="0"/>
                <a:cs typeface="Open Sans" pitchFamily="2" charset="0"/>
              </a:rPr>
              <a:t>по ОПС в ПДС – в личном кабинете на сайте, мобильном приложении НПФ или очно</a:t>
            </a:r>
          </a:p>
        </p:txBody>
      </p:sp>
      <p:grpSp>
        <p:nvGrpSpPr>
          <p:cNvPr id="72" name="Google Shape;2905;p36">
            <a:extLst>
              <a:ext uri="{FF2B5EF4-FFF2-40B4-BE49-F238E27FC236}">
                <a16:creationId xmlns:a16="http://schemas.microsoft.com/office/drawing/2014/main" id="{5A2E69B2-EC0D-42B9-91F3-FE1079BC6984}"/>
              </a:ext>
            </a:extLst>
          </p:cNvPr>
          <p:cNvGrpSpPr/>
          <p:nvPr/>
        </p:nvGrpSpPr>
        <p:grpSpPr>
          <a:xfrm>
            <a:off x="9377355" y="1633784"/>
            <a:ext cx="868179" cy="1041624"/>
            <a:chOff x="3127598" y="1513234"/>
            <a:chExt cx="289714" cy="347593"/>
          </a:xfrm>
          <a:solidFill>
            <a:srgbClr val="0EB6B6"/>
          </a:solidFill>
        </p:grpSpPr>
        <p:sp>
          <p:nvSpPr>
            <p:cNvPr id="73" name="Google Shape;2906;p36">
              <a:extLst>
                <a:ext uri="{FF2B5EF4-FFF2-40B4-BE49-F238E27FC236}">
                  <a16:creationId xmlns:a16="http://schemas.microsoft.com/office/drawing/2014/main" id="{357C9070-F538-4C66-B6E2-B8AB4CB23184}"/>
                </a:ext>
              </a:extLst>
            </p:cNvPr>
            <p:cNvSpPr/>
            <p:nvPr/>
          </p:nvSpPr>
          <p:spPr>
            <a:xfrm>
              <a:off x="3127598" y="1513234"/>
              <a:ext cx="289714" cy="347593"/>
            </a:xfrm>
            <a:custGeom>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4" name="Google Shape;2907;p36">
              <a:extLst>
                <a:ext uri="{FF2B5EF4-FFF2-40B4-BE49-F238E27FC236}">
                  <a16:creationId xmlns:a16="http://schemas.microsoft.com/office/drawing/2014/main" id="{017AC8E0-FEEF-4152-BE76-9E58DA8DBC1D}"/>
                </a:ext>
              </a:extLst>
            </p:cNvPr>
            <p:cNvSpPr/>
            <p:nvPr/>
          </p:nvSpPr>
          <p:spPr>
            <a:xfrm>
              <a:off x="3254698" y="1788375"/>
              <a:ext cx="121493" cy="10233"/>
            </a:xfrm>
            <a:custGeom>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5" name="Google Shape;2908;p36">
              <a:extLst>
                <a:ext uri="{FF2B5EF4-FFF2-40B4-BE49-F238E27FC236}">
                  <a16:creationId xmlns:a16="http://schemas.microsoft.com/office/drawing/2014/main" id="{D9EA6F6E-6BE3-4F96-8E70-F55A010271AD}"/>
                </a:ext>
              </a:extLst>
            </p:cNvPr>
            <p:cNvSpPr/>
            <p:nvPr/>
          </p:nvSpPr>
          <p:spPr>
            <a:xfrm>
              <a:off x="3185668" y="1638275"/>
              <a:ext cx="172783" cy="29051"/>
            </a:xfrm>
            <a:custGeom>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6" name="Google Shape;2909;p36">
              <a:extLst>
                <a:ext uri="{FF2B5EF4-FFF2-40B4-BE49-F238E27FC236}">
                  <a16:creationId xmlns:a16="http://schemas.microsoft.com/office/drawing/2014/main" id="{808D85E5-3C02-4489-8C91-D52CF00F12AC}"/>
                </a:ext>
              </a:extLst>
            </p:cNvPr>
            <p:cNvSpPr/>
            <p:nvPr/>
          </p:nvSpPr>
          <p:spPr>
            <a:xfrm>
              <a:off x="3186428" y="1681645"/>
              <a:ext cx="172022" cy="10581"/>
            </a:xfrm>
            <a:custGeom>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7" name="Google Shape;2910;p36">
              <a:extLst>
                <a:ext uri="{FF2B5EF4-FFF2-40B4-BE49-F238E27FC236}">
                  <a16:creationId xmlns:a16="http://schemas.microsoft.com/office/drawing/2014/main" id="{CB662A5C-545E-45A8-A372-96FF8EE8E40E}"/>
                </a:ext>
              </a:extLst>
            </p:cNvPr>
            <p:cNvSpPr/>
            <p:nvPr/>
          </p:nvSpPr>
          <p:spPr>
            <a:xfrm>
              <a:off x="3186428" y="1707306"/>
              <a:ext cx="172022" cy="10201"/>
            </a:xfrm>
            <a:custGeom>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 name="Группа 1">
            <a:extLst>
              <a:ext uri="{FF2B5EF4-FFF2-40B4-BE49-F238E27FC236}">
                <a16:creationId xmlns:a16="http://schemas.microsoft.com/office/drawing/2014/main" id="{6841F29C-34B5-423B-8869-C18FB3172A6A}"/>
              </a:ext>
            </a:extLst>
          </p:cNvPr>
          <p:cNvGrpSpPr/>
          <p:nvPr/>
        </p:nvGrpSpPr>
        <p:grpSpPr>
          <a:xfrm>
            <a:off x="7534275" y="1421679"/>
            <a:ext cx="687183" cy="797132"/>
            <a:chOff x="2900612" y="1421681"/>
            <a:chExt cx="687183" cy="797132"/>
          </a:xfrm>
        </p:grpSpPr>
        <p:sp>
          <p:nvSpPr>
            <p:cNvPr id="71" name="Шестиугольник 70">
              <a:extLst>
                <a:ext uri="{FF2B5EF4-FFF2-40B4-BE49-F238E27FC236}">
                  <a16:creationId xmlns:a16="http://schemas.microsoft.com/office/drawing/2014/main" id="{3CA7817B-F2D1-4E65-946F-10F62C91FEE6}"/>
                </a:ext>
              </a:extLst>
            </p:cNvPr>
            <p:cNvSpPr/>
            <p:nvPr/>
          </p:nvSpPr>
          <p:spPr>
            <a:xfrm rot="5400000">
              <a:off x="2845638" y="1476655"/>
              <a:ext cx="797132" cy="687183"/>
            </a:xfrm>
            <a:prstGeom prst="hexagon">
              <a:avLst>
                <a:gd name="adj" fmla="val 28610"/>
                <a:gd name="vf" fmla="val 115470"/>
              </a:avLst>
            </a:prstGeom>
            <a:solidFill>
              <a:srgbClr val="0EB6B6"/>
            </a:solidFill>
            <a:ln w="28575">
              <a:solidFill>
                <a:srgbClr val="0F1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2" name="Рисунок 61">
              <a:extLst>
                <a:ext uri="{FF2B5EF4-FFF2-40B4-BE49-F238E27FC236}">
                  <a16:creationId xmlns:a16="http://schemas.microsoft.com/office/drawing/2014/main" id="{D256C673-B403-4B52-ABF6-E0B9B8439198}"/>
                </a:ext>
              </a:extLst>
            </p:cNvPr>
            <p:cNvPicPr>
              <a:picLocks noChangeAspect="1"/>
            </p:cNvPicPr>
            <p:nvPr/>
          </p:nvPicPr>
          <p:blipFill>
            <a:blip r:embed="rId3">
              <a:extLst>
                <a:ext uri="{96DAC541-7B7A-43D3-8B79-37D633B846F1}">
                  <asvg:svgBlip xmlns:asvg="http://schemas.microsoft.com/office/drawing/2016/SVG/main" xmlns="" r:embed="rId4"/>
                </a:ext>
                <a:ext uri="{28A0092B-C50C-407E-A947-70E740481C1C}">
                  <a14:useLocalDpi xmlns:a14="http://schemas.microsoft.com/office/drawing/2010/main" val="0"/>
                </a:ext>
              </a:extLst>
            </a:blip>
            <a:stretch>
              <a:fillRect/>
            </a:stretch>
          </p:blipFill>
          <p:spPr>
            <a:xfrm>
              <a:off x="3016907" y="1591160"/>
              <a:ext cx="445450" cy="445450"/>
            </a:xfrm>
            <a:prstGeom prst="rect">
              <a:avLst/>
            </a:prstGeom>
          </p:spPr>
        </p:pic>
      </p:grpSp>
      <p:grpSp>
        <p:nvGrpSpPr>
          <p:cNvPr id="78" name="Группа 77">
            <a:extLst>
              <a:ext uri="{FF2B5EF4-FFF2-40B4-BE49-F238E27FC236}">
                <a16:creationId xmlns:a16="http://schemas.microsoft.com/office/drawing/2014/main" id="{09E91A04-9CE6-4C18-BA96-9A5957054287}"/>
              </a:ext>
            </a:extLst>
          </p:cNvPr>
          <p:cNvGrpSpPr/>
          <p:nvPr/>
        </p:nvGrpSpPr>
        <p:grpSpPr>
          <a:xfrm>
            <a:off x="3662438" y="1421679"/>
            <a:ext cx="687183" cy="797132"/>
            <a:chOff x="2900612" y="1421681"/>
            <a:chExt cx="687183" cy="797132"/>
          </a:xfrm>
        </p:grpSpPr>
        <p:sp>
          <p:nvSpPr>
            <p:cNvPr id="79" name="Шестиугольник 78">
              <a:extLst>
                <a:ext uri="{FF2B5EF4-FFF2-40B4-BE49-F238E27FC236}">
                  <a16:creationId xmlns:a16="http://schemas.microsoft.com/office/drawing/2014/main" id="{724A111E-C1A1-440F-8249-C276CB0061D3}"/>
                </a:ext>
              </a:extLst>
            </p:cNvPr>
            <p:cNvSpPr/>
            <p:nvPr/>
          </p:nvSpPr>
          <p:spPr>
            <a:xfrm rot="5400000">
              <a:off x="2845638" y="1476655"/>
              <a:ext cx="797132" cy="687183"/>
            </a:xfrm>
            <a:prstGeom prst="hexagon">
              <a:avLst>
                <a:gd name="adj" fmla="val 28610"/>
                <a:gd name="vf" fmla="val 115470"/>
              </a:avLst>
            </a:prstGeom>
            <a:solidFill>
              <a:srgbClr val="0EB6B6"/>
            </a:solidFill>
            <a:ln w="28575">
              <a:solidFill>
                <a:srgbClr val="0F1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0" name="Рисунок 79">
              <a:extLst>
                <a:ext uri="{FF2B5EF4-FFF2-40B4-BE49-F238E27FC236}">
                  <a16:creationId xmlns:a16="http://schemas.microsoft.com/office/drawing/2014/main" id="{59163A82-47C6-4BE6-A3DF-5242AD786EFB}"/>
                </a:ext>
              </a:extLst>
            </p:cNvPr>
            <p:cNvPicPr>
              <a:picLocks noChangeAspect="1"/>
            </p:cNvPicPr>
            <p:nvPr/>
          </p:nvPicPr>
          <p:blipFill>
            <a:blip r:embed="rId3">
              <a:extLst>
                <a:ext uri="{96DAC541-7B7A-43D3-8B79-37D633B846F1}">
                  <asvg:svgBlip xmlns:asvg="http://schemas.microsoft.com/office/drawing/2016/SVG/main" xmlns="" r:embed="rId4"/>
                </a:ext>
                <a:ext uri="{28A0092B-C50C-407E-A947-70E740481C1C}">
                  <a14:useLocalDpi xmlns:a14="http://schemas.microsoft.com/office/drawing/2010/main" val="0"/>
                </a:ext>
              </a:extLst>
            </a:blip>
            <a:stretch>
              <a:fillRect/>
            </a:stretch>
          </p:blipFill>
          <p:spPr>
            <a:xfrm>
              <a:off x="3016907" y="1591160"/>
              <a:ext cx="445450" cy="445450"/>
            </a:xfrm>
            <a:prstGeom prst="rect">
              <a:avLst/>
            </a:prstGeom>
          </p:spPr>
        </p:pic>
      </p:grpSp>
      <p:sp>
        <p:nvSpPr>
          <p:cNvPr id="43" name="Заголовок 1">
            <a:extLst>
              <a:ext uri="{FF2B5EF4-FFF2-40B4-BE49-F238E27FC236}">
                <a16:creationId xmlns:a16="http://schemas.microsoft.com/office/drawing/2014/main" id="{8A7901CE-4F62-4DE4-A327-3132CAA48DF5}"/>
              </a:ext>
            </a:extLst>
          </p:cNvPr>
          <p:cNvSpPr txBox="1"/>
          <p:nvPr/>
        </p:nvSpPr>
        <p:spPr>
          <a:xfrm>
            <a:off x="1687294" y="5709062"/>
            <a:ext cx="779672" cy="9804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b="1">
                <a:solidFill>
                  <a:srgbClr val="027E73"/>
                </a:solidFill>
                <a:latin typeface="Golos Text" panose="020b0503020202020204" pitchFamily="34" charset="-52"/>
                <a:ea typeface="Open Sans" pitchFamily="2" charset="0"/>
                <a:cs typeface="Golos Text" panose="020b0503020202020204" pitchFamily="34" charset="-52"/>
              </a:rPr>
              <a:t>01</a:t>
            </a:r>
          </a:p>
        </p:txBody>
      </p:sp>
      <p:sp>
        <p:nvSpPr>
          <p:cNvPr id="44" name="Заголовок 1">
            <a:extLst>
              <a:ext uri="{FF2B5EF4-FFF2-40B4-BE49-F238E27FC236}">
                <a16:creationId xmlns:a16="http://schemas.microsoft.com/office/drawing/2014/main" id="{58D986A9-9481-463A-A2FF-6FDE13A25098}"/>
              </a:ext>
            </a:extLst>
          </p:cNvPr>
          <p:cNvSpPr txBox="1"/>
          <p:nvPr/>
        </p:nvSpPr>
        <p:spPr>
          <a:xfrm>
            <a:off x="5554451" y="5709062"/>
            <a:ext cx="779672" cy="9804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b="1">
                <a:solidFill>
                  <a:srgbClr val="027E73"/>
                </a:solidFill>
                <a:latin typeface="Golos Text" panose="020b0503020202020204" pitchFamily="34" charset="-52"/>
                <a:ea typeface="Open Sans" pitchFamily="2" charset="0"/>
                <a:cs typeface="Golos Text" panose="020b0503020202020204" pitchFamily="34" charset="-52"/>
              </a:rPr>
              <a:t>02</a:t>
            </a:r>
          </a:p>
        </p:txBody>
      </p:sp>
      <p:sp>
        <p:nvSpPr>
          <p:cNvPr id="45" name="Заголовок 1">
            <a:extLst>
              <a:ext uri="{FF2B5EF4-FFF2-40B4-BE49-F238E27FC236}">
                <a16:creationId xmlns:a16="http://schemas.microsoft.com/office/drawing/2014/main" id="{733F3D1C-5ACC-4895-BFB4-57CDF31982B2}"/>
              </a:ext>
            </a:extLst>
          </p:cNvPr>
          <p:cNvSpPr txBox="1"/>
          <p:nvPr/>
        </p:nvSpPr>
        <p:spPr>
          <a:xfrm>
            <a:off x="9421608" y="5709062"/>
            <a:ext cx="779672" cy="9804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b="1">
                <a:solidFill>
                  <a:srgbClr val="027E73"/>
                </a:solidFill>
                <a:latin typeface="Golos Text" panose="020b0503020202020204" pitchFamily="34" charset="-52"/>
                <a:ea typeface="Open Sans" pitchFamily="2" charset="0"/>
                <a:cs typeface="Golos Text" panose="020b0503020202020204" pitchFamily="34" charset="-52"/>
              </a:rPr>
              <a:t>03</a:t>
            </a:r>
          </a:p>
        </p:txBody>
      </p:sp>
      <p:sp>
        <p:nvSpPr>
          <p:cNvPr id="46" name="Прямоугольник 45">
            <a:extLst>
              <a:ext uri="{FF2B5EF4-FFF2-40B4-BE49-F238E27FC236}">
                <a16:creationId xmlns:a16="http://schemas.microsoft.com/office/drawing/2014/main" id="{CD5B0101-11BC-4F66-A5E7-16F76F5F7BB1}"/>
              </a:ext>
            </a:extLst>
          </p:cNvPr>
          <p:cNvSpPr/>
          <p:nvPr/>
        </p:nvSpPr>
        <p:spPr>
          <a:xfrm>
            <a:off x="595499" y="3087193"/>
            <a:ext cx="132367" cy="140474"/>
          </a:xfrm>
          <a:prstGeom prst="rect">
            <a:avLst/>
          </a:prstGeom>
          <a:solidFill>
            <a:srgbClr val="0E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рямоугольник 46">
            <a:extLst>
              <a:ext uri="{FF2B5EF4-FFF2-40B4-BE49-F238E27FC236}">
                <a16:creationId xmlns:a16="http://schemas.microsoft.com/office/drawing/2014/main" id="{67427A62-CF1E-4BD8-A18F-048A57533229}"/>
              </a:ext>
            </a:extLst>
          </p:cNvPr>
          <p:cNvSpPr/>
          <p:nvPr/>
        </p:nvSpPr>
        <p:spPr>
          <a:xfrm>
            <a:off x="595499" y="3949405"/>
            <a:ext cx="132367" cy="140474"/>
          </a:xfrm>
          <a:prstGeom prst="rect">
            <a:avLst/>
          </a:prstGeom>
          <a:solidFill>
            <a:srgbClr val="0E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омер слайда 2">
            <a:extLst>
              <a:ext uri="{FF2B5EF4-FFF2-40B4-BE49-F238E27FC236}">
                <a16:creationId xmlns:a16="http://schemas.microsoft.com/office/drawing/2014/main" id="{B641C0B0-3287-4BB6-B676-62A2155B8BCD}"/>
              </a:ext>
            </a:extLst>
          </p:cNvPr>
          <p:cNvSpPr>
            <a:spLocks noGrp="1"/>
          </p:cNvSpPr>
          <p:nvPr>
            <p:ph type="sldNum" sz="quarter" idx="12"/>
          </p:nvPr>
        </p:nvSpPr>
        <p:spPr/>
        <p:txBody>
          <a:bodyPr/>
          <a:lstStyle/>
          <a:p>
            <a:fld id="{82D6EB8C-06A6-4CEE-8757-769B3E324293}" type="slidenum">
              <a:rPr lang="ru-RU" smtClean="0"/>
              <a:t>6</a:t>
            </a:fld>
            <a:endParaRPr lang="ru-RU"/>
          </a:p>
        </p:txBody>
      </p:sp>
    </p:spTree>
    <p:extLst>
      <p:ext uri="{BB962C8B-B14F-4D97-AF65-F5344CB8AC3E}">
        <p14:creationId val="878077826"/>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Рисунок 8">
            <a:extLst>
              <a:ext uri="{FF2B5EF4-FFF2-40B4-BE49-F238E27FC236}">
                <a16:creationId xmlns:a16="http://schemas.microsoft.com/office/drawing/2014/main" id="{104CC424-FFAF-4073-AA75-A46C98141A8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57511" y="3229423"/>
            <a:ext cx="2676866" cy="2676866"/>
          </a:xfrm>
          <a:prstGeom prst="rect">
            <a:avLst/>
          </a:prstGeom>
        </p:spPr>
      </p:pic>
      <p:sp>
        <p:nvSpPr>
          <p:cNvPr id="6" name="TextBox 5">
            <a:extLst>
              <a:ext uri="{FF2B5EF4-FFF2-40B4-BE49-F238E27FC236}">
                <a16:creationId xmlns:a16="http://schemas.microsoft.com/office/drawing/2014/main" id="{DFF2405B-FF97-48FC-AFF2-1200B57E503A}"/>
              </a:ext>
            </a:extLst>
          </p:cNvPr>
          <p:cNvSpPr txBox="1"/>
          <p:nvPr/>
        </p:nvSpPr>
        <p:spPr>
          <a:xfrm>
            <a:off x="424441" y="1938846"/>
            <a:ext cx="11343118" cy="699166"/>
          </a:xfrm>
          <a:prstGeom prst="rect">
            <a:avLst/>
          </a:prstGeom>
          <a:noFill/>
        </p:spPr>
        <p:txBody>
          <a:bodyPr wrap="square" rtlCol="0">
            <a:spAutoFit/>
          </a:bodyPr>
          <a:lstStyle/>
          <a:p>
            <a:pPr algn="ctr">
              <a:lnSpc>
                <a:spcPct val="107000"/>
              </a:lnSpc>
              <a:spcAft>
                <a:spcPts val="738"/>
              </a:spcAft>
            </a:pPr>
            <a:r>
              <a:rPr lang="ru-RU" sz="4000" b="1">
                <a:solidFill>
                  <a:srgbClr val="0EB6B6"/>
                </a:solidFill>
                <a:latin typeface="Golos Text" panose="020b0503020202020204" pitchFamily="34" charset="-52"/>
                <a:ea typeface="Calibri" panose="020f0502020204030204" pitchFamily="34" charset="0"/>
                <a:cs typeface="Golos Text" panose="020b0503020202020204" pitchFamily="34" charset="-52"/>
              </a:rPr>
              <a:t>СПАСИБО ЗА ВНИМАНИЕ!</a:t>
            </a:r>
            <a:endParaRPr lang="ru-RU" sz="4000">
              <a:solidFill>
                <a:srgbClr val="0EB6B6"/>
              </a:solidFill>
              <a:latin typeface="Golos Text" panose="020b0503020202020204" pitchFamily="34" charset="-52"/>
              <a:ea typeface="Calibri" panose="020f0502020204030204" pitchFamily="34" charset="0"/>
              <a:cs typeface="Golos Text" panose="020b0503020202020204" pitchFamily="34" charset="-52"/>
            </a:endParaRPr>
          </a:p>
        </p:txBody>
      </p:sp>
      <p:sp>
        <p:nvSpPr>
          <p:cNvPr id="75" name="Прямоугольник 74">
            <a:extLst>
              <a:ext uri="{FF2B5EF4-FFF2-40B4-BE49-F238E27FC236}">
                <a16:creationId xmlns:a16="http://schemas.microsoft.com/office/drawing/2014/main" id="{A66DBDA3-2AB6-410E-B774-C5E9A0A4421B}"/>
              </a:ext>
            </a:extLst>
          </p:cNvPr>
          <p:cNvSpPr/>
          <p:nvPr/>
        </p:nvSpPr>
        <p:spPr>
          <a:xfrm>
            <a:off x="4428822" y="6037086"/>
            <a:ext cx="3334356" cy="363561"/>
          </a:xfrm>
          <a:prstGeom prst="rect">
            <a:avLst/>
          </a:prstGeom>
        </p:spPr>
        <p:txBody>
          <a:bodyPr wrap="square">
            <a:spAutoFit/>
          </a:bodyPr>
          <a:lstStyle/>
          <a:p>
            <a:pPr algn="ctr" defTabSz="395889">
              <a:lnSpc>
                <a:spcPts val="2165"/>
              </a:lnSpc>
              <a:defRPr/>
            </a:pPr>
            <a:r>
              <a:rPr lang="en-US">
                <a:solidFill>
                  <a:prstClr val="black"/>
                </a:solidFill>
                <a:latin typeface="Open Sans" pitchFamily="2" charset="0"/>
                <a:ea typeface="Open Sans" pitchFamily="2" charset="0"/>
                <a:cs typeface="Open Sans" pitchFamily="2" charset="0"/>
              </a:rPr>
              <a:t>pds.napf.ru</a:t>
            </a:r>
            <a:endParaRPr lang="ru-RU">
              <a:solidFill>
                <a:prstClr val="black"/>
              </a:solidFill>
              <a:latin typeface="Open Sans" pitchFamily="2" charset="0"/>
              <a:ea typeface="Open Sans" pitchFamily="2" charset="0"/>
              <a:cs typeface="Open Sans" pitchFamily="2" charset="0"/>
            </a:endParaRPr>
          </a:p>
        </p:txBody>
      </p:sp>
      <p:pic>
        <p:nvPicPr>
          <p:cNvPr id="10" name="Рисунок 9">
            <a:extLst>
              <a:ext uri="{FF2B5EF4-FFF2-40B4-BE49-F238E27FC236}">
                <a16:creationId xmlns:a16="http://schemas.microsoft.com/office/drawing/2014/main" id="{F023A693-0A87-43D8-97B2-7C057123C0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6596" y="153511"/>
            <a:ext cx="3452057" cy="816825"/>
          </a:xfrm>
          <a:prstGeom prst="rect">
            <a:avLst/>
          </a:prstGeom>
        </p:spPr>
      </p:pic>
    </p:spTree>
    <p:extLst>
      <p:ext uri="{BB962C8B-B14F-4D97-AF65-F5344CB8AC3E}">
        <p14:creationId val="3171528816"/>
      </p:ext>
    </p:extLst>
  </p:cSld>
  <p:clrMapOvr>
    <a:masterClrMapping/>
  </p:clrMapOvr>
  <p:transition/>
  <p:timing/>
</p:sld>
</file>

<file path=ppt/tags/tag1.xml><?xml version="1.0" encoding="utf-8"?>
<p:tagLst xmlns:p="http://schemas.openxmlformats.org/presentationml/2006/main">
  <p:tag name="AS_NET" val="7.0.18"/>
  <p:tag name="AS_OS" val="Microsoft Windows NT 10.0.17763.0"/>
  <p:tag name="AS_RELEASE_DATE" val="2024.01.14"/>
  <p:tag name="AS_TITLE" val="Aspose.Slides for .NET6"/>
  <p:tag name="AS_VERSION" val="24.1"/>
</p:tagLst>
</file>

<file path=ppt/theme/theme1.xml><?xml version="1.0" encoding="utf-8"?>
<a:theme xmlns:r="http://schemas.openxmlformats.org/officeDocument/2006/relationships" xmlns:a="http://schemas.openxmlformats.org/drawingml/2006/main" name="Тема Office">
  <a:themeElements>
    <a:clrScheme name="ANPF 2.1">
      <a:dk1>
        <a:sysClr val="windowText" lastClr="000000"/>
      </a:dk1>
      <a:lt1>
        <a:sysClr val="window" lastClr="FFFFFF"/>
      </a:lt1>
      <a:dk2>
        <a:srgbClr val="212745"/>
      </a:dk2>
      <a:lt2>
        <a:srgbClr val="B4DCFA"/>
      </a:lt2>
      <a:accent1>
        <a:srgbClr val="1961AC"/>
      </a:accent1>
      <a:accent2>
        <a:srgbClr val="00C0F3"/>
      </a:accent2>
      <a:accent3>
        <a:srgbClr val="A7EA52"/>
      </a:accent3>
      <a:accent4>
        <a:srgbClr val="5DCEAF"/>
      </a:accent4>
      <a:accent5>
        <a:srgbClr val="FF8021"/>
      </a:accent5>
      <a:accent6>
        <a:srgbClr val="F14124"/>
      </a:accent6>
      <a:hlink>
        <a:srgbClr val="1961AC"/>
      </a:hlink>
      <a:folHlink>
        <a:srgbClr val="00C0F3"/>
      </a:folHlink>
    </a:clrScheme>
    <a:fontScheme name="Другая 1">
      <a:majorFont>
        <a:latin typeface="Segoe UI"/>
        <a:ea typeface="Segoe UI"/>
        <a:cs typeface="Arial"/>
      </a:majorFont>
      <a:minorFont>
        <a:latin typeface="Segoe UI"/>
        <a:ea typeface="Segoe UI"/>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Integral</Template>
  <Manager>Морозова Г.В.</Manager>
  <Company>Регион</Company>
  <PresentationFormat>Широкоэкранный</PresentationFormat>
  <Paragraphs>60</Paragraphs>
  <Slides>7</Slides>
  <Notes>2</Notes>
  <TotalTime>186749</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7</vt:i4>
      </vt:variant>
    </vt:vector>
  </HeadingPairs>
  <TitlesOfParts>
    <vt:vector baseType="lpstr" size="17">
      <vt:lpstr>Arial</vt:lpstr>
      <vt:lpstr>Segoe UI</vt:lpstr>
      <vt:lpstr>Open Sans</vt:lpstr>
      <vt:lpstr>Calibri</vt:lpstr>
      <vt:lpstr>Calibri Light</vt:lpstr>
      <vt:lpstr>Golos Text</vt:lpstr>
      <vt:lpstr>Raleway</vt:lpstr>
      <vt:lpstr>Open Sans Medium</vt:lpstr>
      <vt:lpstr>Wingdings</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Предложения НПФ</dc:title>
  <dc:creator>Хмелев Дмитрий Алексеевич</dc:creator>
  <cp:lastModifiedBy>Коломацкий Иван Иванович</cp:lastModifiedBy>
  <cp:revision>2519</cp:revision>
  <cp:lastPrinted>2024-04-18T17:38:22.000</cp:lastPrinted>
  <dcterms:created xsi:type="dcterms:W3CDTF">2016-09-21T09:03:35Z</dcterms:created>
  <dcterms:modified xsi:type="dcterms:W3CDTF">2024-04-24T08:04:22Z</dcterms:modified>
  <dc:subject>Развитие НПФ</dc:subject>
</cp:coreProperties>
</file>