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84" r:id="rId3"/>
    <p:sldMasterId id="2147483696" r:id="rId4"/>
    <p:sldMasterId id="2147483708" r:id="rId5"/>
  </p:sldMasterIdLst>
  <p:notesMasterIdLst>
    <p:notesMasterId r:id="rId19"/>
  </p:notesMasterIdLst>
  <p:handoutMasterIdLst>
    <p:handoutMasterId r:id="rId20"/>
  </p:handoutMasterIdLst>
  <p:sldIdLst>
    <p:sldId id="323" r:id="rId6"/>
    <p:sldId id="256" r:id="rId7"/>
    <p:sldId id="325" r:id="rId8"/>
    <p:sldId id="326" r:id="rId9"/>
    <p:sldId id="327" r:id="rId10"/>
    <p:sldId id="336" r:id="rId11"/>
    <p:sldId id="257" r:id="rId12"/>
    <p:sldId id="298" r:id="rId13"/>
    <p:sldId id="338" r:id="rId14"/>
    <p:sldId id="339" r:id="rId15"/>
    <p:sldId id="337" r:id="rId16"/>
    <p:sldId id="340" r:id="rId17"/>
    <p:sldId id="324" r:id="rId18"/>
  </p:sldIdLst>
  <p:sldSz cx="12192000" cy="6858000"/>
  <p:notesSz cx="6797675" cy="9926638"/>
  <p:defaultTextStyle>
    <a:defPPr>
      <a:defRPr lang="ru-RU"/>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6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5429" autoAdjust="0"/>
  </p:normalViewPr>
  <p:slideViewPr>
    <p:cSldViewPr snapToGrid="0">
      <p:cViewPr>
        <p:scale>
          <a:sx n="100" d="100"/>
          <a:sy n="100" d="100"/>
        </p:scale>
        <p:origin x="-72" y="7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5" y="0"/>
            <a:ext cx="2945659" cy="498055"/>
          </a:xfrm>
          <a:prstGeom prst="rect">
            <a:avLst/>
          </a:prstGeom>
        </p:spPr>
        <p:txBody>
          <a:bodyPr vert="horz" lIns="91440" tIns="45720" rIns="91440" bIns="45720" rtlCol="0"/>
          <a:lstStyle>
            <a:lvl1pPr algn="r">
              <a:defRPr sz="1200"/>
            </a:lvl1pPr>
          </a:lstStyle>
          <a:p>
            <a:fld id="{E6138453-3E1E-491B-998C-480BED4D87A4}" type="datetimeFigureOut">
              <a:rPr lang="ru-RU" smtClean="0"/>
              <a:pPr/>
              <a:t>11.11.2021</a:t>
            </a:fld>
            <a:endParaRPr lang="ru-RU"/>
          </a:p>
        </p:txBody>
      </p:sp>
      <p:sp>
        <p:nvSpPr>
          <p:cNvPr id="4" name="Нижний колонтитул 3"/>
          <p:cNvSpPr>
            <a:spLocks noGrp="1"/>
          </p:cNvSpPr>
          <p:nvPr>
            <p:ph type="ftr" sz="quarter" idx="2"/>
          </p:nvPr>
        </p:nvSpPr>
        <p:spPr>
          <a:xfrm>
            <a:off x="2"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5" y="9428584"/>
            <a:ext cx="2945659" cy="498055"/>
          </a:xfrm>
          <a:prstGeom prst="rect">
            <a:avLst/>
          </a:prstGeom>
        </p:spPr>
        <p:txBody>
          <a:bodyPr vert="horz" lIns="91440" tIns="45720" rIns="91440" bIns="45720" rtlCol="0" anchor="b"/>
          <a:lstStyle>
            <a:lvl1pPr algn="r">
              <a:defRPr sz="1200"/>
            </a:lvl1pPr>
          </a:lstStyle>
          <a:p>
            <a:fld id="{081223E9-6DB5-451B-BC59-B2C2D6569985}" type="slidenum">
              <a:rPr lang="ru-RU" smtClean="0"/>
              <a:pPr/>
              <a:t>‹#›</a:t>
            </a:fld>
            <a:endParaRPr lang="ru-RU"/>
          </a:p>
        </p:txBody>
      </p:sp>
    </p:spTree>
    <p:extLst>
      <p:ext uri="{BB962C8B-B14F-4D97-AF65-F5344CB8AC3E}">
        <p14:creationId xmlns:p14="http://schemas.microsoft.com/office/powerpoint/2010/main" val="2779517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0"/>
            <a:ext cx="2945659" cy="49805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5" y="0"/>
            <a:ext cx="2945659" cy="498055"/>
          </a:xfrm>
          <a:prstGeom prst="rect">
            <a:avLst/>
          </a:prstGeom>
        </p:spPr>
        <p:txBody>
          <a:bodyPr vert="horz" lIns="91440" tIns="45720" rIns="91440" bIns="45720" rtlCol="0"/>
          <a:lstStyle>
            <a:lvl1pPr algn="r">
              <a:defRPr sz="1200"/>
            </a:lvl1pPr>
          </a:lstStyle>
          <a:p>
            <a:fld id="{BF48618D-1490-4A60-83FE-3F5FDE34918B}" type="datetimeFigureOut">
              <a:rPr lang="ru-RU" smtClean="0"/>
              <a:pPr/>
              <a:t>11.11.2021</a:t>
            </a:fld>
            <a:endParaRPr lang="ru-RU"/>
          </a:p>
        </p:txBody>
      </p:sp>
      <p:sp>
        <p:nvSpPr>
          <p:cNvPr id="4" name="Образ слайда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2"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5" y="9428584"/>
            <a:ext cx="2945659" cy="498055"/>
          </a:xfrm>
          <a:prstGeom prst="rect">
            <a:avLst/>
          </a:prstGeom>
        </p:spPr>
        <p:txBody>
          <a:bodyPr vert="horz" lIns="91440" tIns="45720" rIns="91440" bIns="45720" rtlCol="0" anchor="b"/>
          <a:lstStyle>
            <a:lvl1pPr algn="r">
              <a:defRPr sz="1200"/>
            </a:lvl1pPr>
          </a:lstStyle>
          <a:p>
            <a:fld id="{647B134D-4DCA-437E-B0CD-7FD3B2756DD4}" type="slidenum">
              <a:rPr lang="ru-RU" smtClean="0"/>
              <a:pPr/>
              <a:t>‹#›</a:t>
            </a:fld>
            <a:endParaRPr lang="ru-RU"/>
          </a:p>
        </p:txBody>
      </p:sp>
    </p:spTree>
    <p:extLst>
      <p:ext uri="{BB962C8B-B14F-4D97-AF65-F5344CB8AC3E}">
        <p14:creationId xmlns:p14="http://schemas.microsoft.com/office/powerpoint/2010/main" val="2491964328"/>
      </p:ext>
    </p:extLst>
  </p:cSld>
  <p:clrMap bg1="lt1" tx1="dk1" bg2="lt2" tx2="dk2" accent1="accent1" accent2="accent2" accent3="accent3" accent4="accent4" accent5="accent5" accent6="accent6" hlink="hlink" folHlink="folHlink"/>
  <p:hf hdr="0" ftr="0" dt="0"/>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bwMode="auto">
          <a:xfrm>
            <a:off x="425450" y="1243013"/>
            <a:ext cx="59467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4" name="Номер слайда 3"/>
          <p:cNvSpPr>
            <a:spLocks noGrp="1"/>
          </p:cNvSpPr>
          <p:nvPr>
            <p:ph type="sldNum" sz="quarter" idx="5"/>
          </p:nvPr>
        </p:nvSpPr>
        <p:spPr/>
        <p:txBody>
          <a:bodyPr/>
          <a:lstStyle/>
          <a:p>
            <a:pPr>
              <a:defRPr/>
            </a:pPr>
            <a:fld id="{10EBF99A-2D0E-4E59-BAA0-DBF987797EA5}" type="slidenum">
              <a:rPr lang="ru-RU">
                <a:solidFill>
                  <a:prstClr val="black"/>
                </a:solidFill>
              </a:rPr>
              <a:pPr>
                <a:defRPr/>
              </a:pPr>
              <a:t>1</a:t>
            </a:fld>
            <a:endParaRPr lang="ru-RU">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1" dirty="0" smtClean="0"/>
              <a:t>Статья 209. </a:t>
            </a:r>
            <a:r>
              <a:rPr lang="ru-RU" dirty="0" smtClean="0"/>
              <a:t>Основные понятия</a:t>
            </a:r>
          </a:p>
          <a:p>
            <a:r>
              <a:rPr lang="ru-RU" dirty="0" smtClean="0"/>
              <a:t>Средство индивидуальной защиты - средство, используемое для предотвращения или уменьшения воздействия на работника вредных и (или) опасных производственных факторов, особых температурных условий, а также для защиты от загрязнения.</a:t>
            </a:r>
          </a:p>
          <a:p>
            <a:r>
              <a:rPr lang="ru-RU" dirty="0" smtClean="0"/>
              <a:t>Средства коллективной защиты - технические средства защиты работников, конструктивно и (или) функционально связанные с производственным оборудованием, производственным процессом, производственным зданием (помещением), производственной площадкой, производственной зоной, рабочим местом (рабочими местами) и используемые для предотвращения или уменьшения воздействия на работников вредных и (или) опасных производственных факторов.</a:t>
            </a:r>
          </a:p>
          <a:p>
            <a:r>
              <a:rPr lang="ru-RU" b="1" dirty="0" smtClean="0"/>
              <a:t>Статья 221. </a:t>
            </a:r>
            <a:r>
              <a:rPr lang="ru-RU" dirty="0" smtClean="0"/>
              <a:t>Обеспечение работников средствами индивидуальной защиты</a:t>
            </a:r>
          </a:p>
          <a:p>
            <a:r>
              <a:rPr lang="ru-RU" dirty="0" smtClean="0"/>
              <a:t>Для защиты от воздействия вредных и (или) опасных факторов производственной среды и (или) загрязнения, а также на работах, выполняемых в особых температурных условиях, работникам бесплатно выдаются средства индивидуальной защиты и смывающие средства, прошедшие подтверждение соответствия в порядке, установленном законодательством Российской Федерации о техническом регулировании.</a:t>
            </a:r>
          </a:p>
          <a:p>
            <a:r>
              <a:rPr lang="ru-RU" dirty="0" smtClean="0"/>
              <a:t>Средства индивидуальной защиты включают в себя специальную одежду, специальную обувь, дерматологические средства защиты, средства защиты органов дыхания, рук, головы, лица, органа слуха, глаз, средства защиты от падения с высоты и другие средства индивидуальной защиты, требования к которым определяются в соответствии с законодательством Российской Федерации о техническом регулировании.</a:t>
            </a:r>
          </a:p>
          <a:p>
            <a:r>
              <a:rPr lang="ru-RU" dirty="0" smtClean="0"/>
              <a:t>Правила обеспечения работников средствами индивидуальной защиты и смывающими средствами, а также единые Типовые нормы выдачи средств индивидуальной защиты и смывающих средств устанавливаются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труда, с учетом мнения Российской трехсторонней комиссии по регулированию социально-трудовых отношений.</a:t>
            </a:r>
          </a:p>
          <a:p>
            <a:r>
              <a:rPr lang="ru-RU" dirty="0" smtClean="0"/>
              <a:t>Нормы бесплатной выдачи средств индивидуальной защиты и смывающих средств работникам устанавливаются работодателем на основании единых Типовых норм выдачи средств индивидуальной защиты и смывающих средств с учетом результатов специальной оценки условий труда, результатов оценки профессиональных рисков, мнения выборного органа первичной профсоюзной организации или иного уполномоченного представительного органа работников (при наличии такого представительного органа).</a:t>
            </a:r>
          </a:p>
          <a:p>
            <a:r>
              <a:rPr lang="ru-RU" dirty="0" smtClean="0"/>
              <a:t>Работодатель за счет своих средств обязан в соответствии с установленными нормами обеспечивать своевременную выдачу средств индивидуальной защиты, их хранение, а также стирку, химическую чистку, сушку, ремонт и замену средств индивидуальной защиты.</a:t>
            </a:r>
          </a:p>
          <a:p>
            <a:endParaRPr lang="ru-RU" dirty="0" smtClean="0"/>
          </a:p>
          <a:p>
            <a:endParaRPr lang="ru-RU" dirty="0"/>
          </a:p>
        </p:txBody>
      </p:sp>
      <p:sp>
        <p:nvSpPr>
          <p:cNvPr id="4" name="Номер слайда 3"/>
          <p:cNvSpPr>
            <a:spLocks noGrp="1"/>
          </p:cNvSpPr>
          <p:nvPr>
            <p:ph type="sldNum" sz="quarter" idx="10"/>
          </p:nvPr>
        </p:nvSpPr>
        <p:spPr/>
        <p:txBody>
          <a:bodyPr/>
          <a:lstStyle/>
          <a:p>
            <a:fld id="{647B134D-4DCA-437E-B0CD-7FD3B2756DD4}" type="slidenum">
              <a:rPr lang="ru-RU" smtClean="0"/>
              <a:pPr/>
              <a:t>10</a:t>
            </a:fld>
            <a:endParaRPr lang="ru-RU"/>
          </a:p>
        </p:txBody>
      </p:sp>
    </p:spTree>
    <p:extLst>
      <p:ext uri="{BB962C8B-B14F-4D97-AF65-F5344CB8AC3E}">
        <p14:creationId xmlns:p14="http://schemas.microsoft.com/office/powerpoint/2010/main" val="361028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FontTx/>
              <a:buNone/>
            </a:pPr>
            <a:r>
              <a:rPr lang="ru-RU" dirty="0" smtClean="0"/>
              <a:t>После того, как с 1 января 2021 года вступил в силу новый ФСБУ (Федеральный Стандарт Бухгалтерского</a:t>
            </a:r>
            <a:r>
              <a:rPr lang="ru-RU" baseline="0" dirty="0" smtClean="0"/>
              <a:t> учёта)</a:t>
            </a:r>
            <a:r>
              <a:rPr lang="ru-RU" dirty="0" smtClean="0"/>
              <a:t> «Запасы», изменились правила учета спецодежды со сроком эксплуатации более года. Ее нельзя будет списывать в расходы одномоментно, она будет учитываться по тем же правилам, что и основные средства. Проверьте учетную политику и если вся спецодежда в компании списывается в состав Материально-Производственных Запасов  (МПЗ), скорректируйте политику: одежда со сроком годности до года списывается в расходы в момент выдачи работнику, одежда со сроком использования более года амортизируется по аналогии с ОС и в течение срока эксплуатации списывать стоимость равными долями. Спецодежда является средством индивидуальной защиты и выдается тем сотрудникам, которые работают: на вредных и опасных производствах, в особых температурных условиях, в условиях, связанных с загрязнениями различных видов.</a:t>
            </a:r>
          </a:p>
          <a:p>
            <a:r>
              <a:rPr lang="ru-RU" baseline="0" dirty="0" smtClean="0"/>
              <a:t> Сроки носки: ПИСЬМО Минтруда РФ от 2 ноября 2016 г. № 15-2/ООГ-3886 « … согласно пункту 22 Правил СИЗ, возвращенные работниками по истечении сроков носки, но пригодные для дальнейшей эксплуатации, используются по назначению после проведения мероприятий по уходу за ними (стирки, чистки, дезинфекции, дегазации, дезактивации, </a:t>
            </a:r>
            <a:r>
              <a:rPr lang="ru-RU" baseline="0" dirty="0" err="1" smtClean="0"/>
              <a:t>обеспыливания</a:t>
            </a:r>
            <a:r>
              <a:rPr lang="ru-RU" baseline="0" dirty="0" smtClean="0"/>
              <a:t>, обезвреживания и ремонта). Пригодность указанных СИЗ к дальнейшему использованию, необходимость проведения и состав мероприятий по уходу за ними, а также процент износа СИЗ устанавливаются уполномоченным работодателем должностным лицом или комиссией по охране труда организации (при наличии) и фиксируются в личной карточке учета выдачи СИЗ.</a:t>
            </a:r>
          </a:p>
          <a:p>
            <a:r>
              <a:rPr lang="ru-RU" baseline="0" dirty="0" smtClean="0"/>
              <a:t>При этом срок носки указанных СИЗ не должен превышать срока хранения (для СИЗ, теряющих защитные свойства в процессе хранения) или годности, гарантийного срока, предусмотренных маркировкой, наносимой на упаковку изделия, а также эксплуатационной документацией к СИЗ.»</a:t>
            </a:r>
          </a:p>
          <a:p>
            <a:r>
              <a:rPr lang="ru-RU" dirty="0" smtClean="0"/>
              <a:t> В 2021 году фирма сможет возместить за счет ФСС расходы на спецодежду, которая изготовлена не только в России, но и в странах Евразийского Экономического</a:t>
            </a:r>
            <a:r>
              <a:rPr lang="ru-RU" baseline="0" dirty="0" smtClean="0"/>
              <a:t> Союза (</a:t>
            </a:r>
            <a:r>
              <a:rPr lang="ru-RU" dirty="0" smtClean="0"/>
              <a:t>ЕАЭС) — Белоруссии, Казахстане, Армении и Киргизии. Кроме того, необязательно, чтобы одежду сшили из российских тканей, можно использовать импортные материалы. Это следует из приказа Минтруда от 31.08.2018 № 570н Напомним, что раньше компаниям запрещали  возмещать за счет ФСС расходы на спецодежду, которую произвели за рубежом. А в этом году одобряли только расходы на одежду, которую сшили в России из отечественных материалов (приказ Минтруда от 31.10.2017 № 764н, письмо ФСС от 20.02.2017 № 02-09-11/16-05-3685). Чтобы возместить расходы, нужно было получить подтверждение из Торгово-промышленной палаты, что одежду произвели в России. Чтобы ТПП выдала подтверждение, пришлось собирать десятки справок, технологические карты, чертежи и т. п. К такому порядку оказались не готовы ни производители, ни Торгово-промышленная палата. </a:t>
            </a:r>
          </a:p>
        </p:txBody>
      </p:sp>
      <p:sp>
        <p:nvSpPr>
          <p:cNvPr id="4" name="Номер слайда 3"/>
          <p:cNvSpPr>
            <a:spLocks noGrp="1"/>
          </p:cNvSpPr>
          <p:nvPr>
            <p:ph type="sldNum" sz="quarter" idx="10"/>
          </p:nvPr>
        </p:nvSpPr>
        <p:spPr/>
        <p:txBody>
          <a:bodyPr/>
          <a:lstStyle/>
          <a:p>
            <a:fld id="{647B134D-4DCA-437E-B0CD-7FD3B2756DD4}" type="slidenum">
              <a:rPr lang="ru-RU" smtClean="0"/>
              <a:pPr/>
              <a:t>11</a:t>
            </a:fld>
            <a:endParaRPr lang="ru-RU"/>
          </a:p>
        </p:txBody>
      </p:sp>
    </p:spTree>
    <p:extLst>
      <p:ext uri="{BB962C8B-B14F-4D97-AF65-F5344CB8AC3E}">
        <p14:creationId xmlns:p14="http://schemas.microsoft.com/office/powerpoint/2010/main" val="1130272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Федеральный закон от 31.07.2020 N 248-ФЗ (ред. от 11.06.2021) "О государственном контроле (надзоре) и муниципальном контроле в Российской Федерации" . Он ввел новый вид проверки — </a:t>
            </a:r>
            <a:r>
              <a:rPr lang="ru-RU" dirty="0" err="1" smtClean="0"/>
              <a:t>самообследование</a:t>
            </a:r>
            <a:r>
              <a:rPr lang="ru-RU" dirty="0" smtClean="0"/>
              <a:t>.  Разберем, что это такое и как правильно провести его в организации</a:t>
            </a:r>
          </a:p>
          <a:p>
            <a:r>
              <a:rPr lang="ru-RU" dirty="0" smtClean="0"/>
              <a:t>Что такое </a:t>
            </a:r>
            <a:r>
              <a:rPr lang="ru-RU" dirty="0" err="1" smtClean="0"/>
              <a:t>самообследование</a:t>
            </a:r>
            <a:endParaRPr lang="ru-RU" dirty="0" smtClean="0"/>
          </a:p>
          <a:p>
            <a:r>
              <a:rPr lang="ru-RU" dirty="0" smtClean="0"/>
              <a:t>Самообследование — это самостоятельная оценка работодателем того, как он соблюдает обязательные законодательные требования (ч. 2 ст. 51 Федерального закона от 31.07.2020 </a:t>
            </a:r>
          </a:p>
          <a:p>
            <a:r>
              <a:rPr lang="ru-RU" dirty="0" smtClean="0"/>
              <a:t>№ 248-ФЗ «О государственном контроле…»). Порядок проведения </a:t>
            </a:r>
            <a:r>
              <a:rPr lang="ru-RU" dirty="0" err="1" smtClean="0"/>
              <a:t>самообследования</a:t>
            </a:r>
            <a:r>
              <a:rPr lang="ru-RU" dirty="0" smtClean="0"/>
              <a:t> определяет и публикует на своем сайте надзорный орган. В сфере охраны труда это </a:t>
            </a:r>
            <a:r>
              <a:rPr lang="ru-RU" dirty="0" err="1" smtClean="0"/>
              <a:t>Роструд</a:t>
            </a:r>
            <a:r>
              <a:rPr lang="ru-RU" dirty="0" smtClean="0"/>
              <a:t> и ГИТ.</a:t>
            </a:r>
          </a:p>
          <a:p>
            <a:r>
              <a:rPr lang="ru-RU" dirty="0" smtClean="0"/>
              <a:t>Как провести </a:t>
            </a:r>
            <a:r>
              <a:rPr lang="ru-RU" dirty="0" err="1" smtClean="0"/>
              <a:t>самообследование</a:t>
            </a:r>
            <a:endParaRPr lang="ru-RU" dirty="0" smtClean="0"/>
          </a:p>
          <a:p>
            <a:r>
              <a:rPr lang="ru-RU" dirty="0" smtClean="0"/>
              <a:t>Самообследование можно организовать несколькими способами. Выбор зависит только от вас. Законодатели не ставят ограничений.</a:t>
            </a:r>
          </a:p>
          <a:p>
            <a:r>
              <a:rPr lang="ru-RU" b="1" dirty="0" smtClean="0"/>
              <a:t>Способ 1. Проверить себя с помощью сервиса «Электронный инспектор труда»</a:t>
            </a:r>
            <a:r>
              <a:rPr lang="ru-RU" dirty="0" smtClean="0"/>
              <a:t>. Виртуальная проверка проводится на сайте </a:t>
            </a:r>
            <a:r>
              <a:rPr lang="ru-RU" dirty="0" err="1" smtClean="0"/>
              <a:t>Онлайнинспекция</a:t>
            </a:r>
            <a:r>
              <a:rPr lang="ru-RU" dirty="0" smtClean="0"/>
              <a:t>.</a:t>
            </a:r>
          </a:p>
          <a:p>
            <a:r>
              <a:rPr lang="ru-RU" dirty="0" smtClean="0"/>
              <a:t>В сервисе выберите предмет проверки, и вам высветится список документов, которые с ним связаны и которые будет смотреть инспектор при реальной проверке. Электронный инспектор выдает акт проверки с перечнем нарушений и рекомендациями по их устранению, а также указывает суммы потенциальных штрафов.</a:t>
            </a:r>
          </a:p>
          <a:p>
            <a:r>
              <a:rPr lang="ru-RU" dirty="0" smtClean="0"/>
              <a:t>Вопросы по охране труда, которые охватывает сервис:</a:t>
            </a:r>
          </a:p>
          <a:p>
            <a:r>
              <a:rPr lang="ru-RU" dirty="0" smtClean="0"/>
              <a:t>- обеспечение прав работника на охрану труда;</a:t>
            </a:r>
          </a:p>
          <a:p>
            <a:r>
              <a:rPr lang="ru-RU" dirty="0" smtClean="0"/>
              <a:t>- общие вопросы организации охраны труда;</a:t>
            </a:r>
          </a:p>
          <a:p>
            <a:r>
              <a:rPr lang="ru-RU" dirty="0" smtClean="0"/>
              <a:t>- обучение, инструктажи и проверка знаний в области охраны труда;</a:t>
            </a:r>
          </a:p>
          <a:p>
            <a:r>
              <a:rPr lang="ru-RU" dirty="0" smtClean="0"/>
              <a:t>- гарантии работнику при утрате трудоспособности в результате несчастного случая на производстве;</a:t>
            </a:r>
          </a:p>
          <a:p>
            <a:r>
              <a:rPr lang="ru-RU" dirty="0" smtClean="0"/>
              <a:t>- расследование несчастных случаев на производстве;</a:t>
            </a:r>
          </a:p>
          <a:p>
            <a:r>
              <a:rPr lang="ru-RU" dirty="0" smtClean="0"/>
              <a:t>- требования по охране труда.</a:t>
            </a:r>
          </a:p>
          <a:p>
            <a:r>
              <a:rPr lang="ru-RU" dirty="0" smtClean="0"/>
              <a:t>По итогам проверки вы будете знать, что вам нужно исправить или доделать и каких локальных нормативных актов не хватает в организации.</a:t>
            </a:r>
          </a:p>
          <a:p>
            <a:r>
              <a:rPr lang="ru-RU" b="1" dirty="0" smtClean="0"/>
              <a:t>Способ 2. Использовать проверочные листы</a:t>
            </a:r>
          </a:p>
          <a:p>
            <a:r>
              <a:rPr lang="ru-RU" dirty="0" smtClean="0"/>
              <a:t>1 января 2021 года вступили в силу новые правила проверок. Опубликовано Постановление Правительства РФ от 27.10.2021 № 1844 “Об утверждении требований к разработке, содержанию, общественному обсуждению проектов форм проверочных листов, утверждению, применению, актуализации форм проверочных листов, а также случаев обязательного применения проверочных листов». Документ вступает в силу 1 марта 2022 </a:t>
            </a:r>
          </a:p>
          <a:p>
            <a:r>
              <a:rPr lang="ru-RU" smtClean="0"/>
              <a:t>Найти </a:t>
            </a:r>
            <a:r>
              <a:rPr lang="ru-RU" dirty="0" smtClean="0"/>
              <a:t>проверочные листы, которые относятся к специфике вашей организации, можно на сайте </a:t>
            </a:r>
            <a:r>
              <a:rPr lang="ru-RU" dirty="0" err="1" smtClean="0"/>
              <a:t>Роструда</a:t>
            </a:r>
            <a:r>
              <a:rPr lang="ru-RU" dirty="0" smtClean="0"/>
              <a:t>. По ссылке откройте список ОКВЭД, выберите соответствующий основному виду деятельности и скачайте перечень проверочных листов в формате </a:t>
            </a:r>
            <a:r>
              <a:rPr lang="ru-RU" dirty="0" err="1" smtClean="0"/>
              <a:t>Exсel</a:t>
            </a:r>
            <a:r>
              <a:rPr lang="ru-RU" dirty="0" smtClean="0"/>
              <a:t>.</a:t>
            </a:r>
          </a:p>
          <a:p>
            <a:r>
              <a:rPr lang="ru-RU" dirty="0" smtClean="0"/>
              <a:t>Актуализируйте их в соответствии с новыми правилами, учитывая свою специфику, и проводите </a:t>
            </a:r>
            <a:r>
              <a:rPr lang="ru-RU" dirty="0" err="1" smtClean="0"/>
              <a:t>самообследование</a:t>
            </a:r>
            <a:r>
              <a:rPr lang="ru-RU" dirty="0" smtClean="0"/>
              <a:t>. Главное — честно отвечайте на поставленные вопросы.</a:t>
            </a:r>
          </a:p>
          <a:p>
            <a:r>
              <a:rPr lang="ru-RU" dirty="0" smtClean="0"/>
              <a:t>Составляя проверочные листы, проверяя себя, не сбрасывайте со счетов разумные требования старых правил. Например, в Приказе Минтруда России от 17.08.2015 № 552н были пункты:</a:t>
            </a:r>
          </a:p>
          <a:p>
            <a:r>
              <a:rPr lang="ru-RU" dirty="0" smtClean="0"/>
              <a:t>Тиски должны быть исправными и обеспечивающими надежный зажим изделия. На рабочей поверхности стальных сменных плоских планок губок тисков должна выполняться перекрестная насечка с шагом 2–3 мм и глубиной 0,5–1 мм. При закрытых тисках зазор между рабочими поверхностями стальных сменных плоских планок не должен превышать 0,1 мм. На рукоятке тисков и на стальных сменных плоских планках не должно быть забоин и заусенцев.</a:t>
            </a:r>
          </a:p>
          <a:p>
            <a:r>
              <a:rPr lang="ru-RU" dirty="0" smtClean="0"/>
              <a:t>Необходимо следить, чтобы подвижные части тисков перемещались без заеданий, рывков и надежно фиксировались в требуемом положении. Тиски должны оснащаться устройством, предотвращающим полное вывинчивание ходового винта.</a:t>
            </a:r>
          </a:p>
          <a:p>
            <a:r>
              <a:rPr lang="ru-RU" dirty="0" smtClean="0"/>
              <a:t>Это разумно и напрямую влияет на безопасность работы. Так почему не включить эти вопросы в проверочный лист? Тем более в п. 8 новых правил предусмотрено, что работодатель в зависимости от специфики своей деятельности и исходя из оценки уровня профессионального риска вправе устанавливать дополнительные требования безопасности, не противоречащие правилам.</a:t>
            </a:r>
          </a:p>
          <a:p>
            <a:r>
              <a:rPr lang="ru-RU" b="1" dirty="0" smtClean="0"/>
              <a:t>Способ 3. Привлечь к аудиту стороннюю организацию</a:t>
            </a:r>
          </a:p>
          <a:p>
            <a:r>
              <a:rPr lang="ru-RU" dirty="0" smtClean="0"/>
              <a:t>Вариант недешевый, но объективный. Здесь важно понимать, что сотрудники проверяющей организации получат доступ к документам и рабочим местам.</a:t>
            </a:r>
          </a:p>
          <a:p>
            <a:r>
              <a:rPr lang="ru-RU" b="1" dirty="0" smtClean="0"/>
              <a:t>Итоги </a:t>
            </a:r>
            <a:r>
              <a:rPr lang="ru-RU" b="1" dirty="0" err="1" smtClean="0"/>
              <a:t>самообследования</a:t>
            </a:r>
            <a:endParaRPr lang="ru-RU" b="1" dirty="0" smtClean="0"/>
          </a:p>
          <a:p>
            <a:r>
              <a:rPr lang="ru-RU" dirty="0" smtClean="0"/>
              <a:t>По итогам самопроверки работодатель вправе утвердить декларацию соблюдения обязательных требований и зарегистрировать ее в ГИТ. Срок действия декларации варьируется от одного до трех лет с момента регистрации.</a:t>
            </a:r>
          </a:p>
          <a:p>
            <a:r>
              <a:rPr lang="ru-RU" dirty="0" smtClean="0"/>
              <a:t>Помните: если во время внепланового контрольного мероприятия инспектор по труду выявит, что работодатель нарушает обязательные требования, предоставляет недостоверные сведения при </a:t>
            </a:r>
            <a:r>
              <a:rPr lang="ru-RU" dirty="0" err="1" smtClean="0"/>
              <a:t>самообследовании</a:t>
            </a:r>
            <a:r>
              <a:rPr lang="ru-RU" dirty="0" smtClean="0"/>
              <a:t>, декларация соблюдения обязательных требований аннулируется</a:t>
            </a:r>
          </a:p>
          <a:p>
            <a:r>
              <a:rPr lang="ru-RU" dirty="0" smtClean="0"/>
              <a:t>(ч. 8. ст. 51 Закона № 248-ФЗ).</a:t>
            </a:r>
            <a:endParaRPr lang="ru-RU" dirty="0"/>
          </a:p>
        </p:txBody>
      </p:sp>
      <p:sp>
        <p:nvSpPr>
          <p:cNvPr id="4" name="Номер слайда 3"/>
          <p:cNvSpPr>
            <a:spLocks noGrp="1"/>
          </p:cNvSpPr>
          <p:nvPr>
            <p:ph type="sldNum" sz="quarter" idx="10"/>
          </p:nvPr>
        </p:nvSpPr>
        <p:spPr/>
        <p:txBody>
          <a:bodyPr/>
          <a:lstStyle/>
          <a:p>
            <a:fld id="{647B134D-4DCA-437E-B0CD-7FD3B2756DD4}" type="slidenum">
              <a:rPr lang="ru-RU" smtClean="0"/>
              <a:pPr/>
              <a:t>12</a:t>
            </a:fld>
            <a:endParaRPr lang="ru-RU"/>
          </a:p>
        </p:txBody>
      </p:sp>
    </p:spTree>
    <p:extLst>
      <p:ext uri="{BB962C8B-B14F-4D97-AF65-F5344CB8AC3E}">
        <p14:creationId xmlns:p14="http://schemas.microsoft.com/office/powerpoint/2010/main" val="314477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Образ слайда 1"/>
          <p:cNvSpPr>
            <a:spLocks noGrp="1" noRot="1" noChangeAspect="1" noTextEdit="1"/>
          </p:cNvSpPr>
          <p:nvPr>
            <p:ph type="sldImg"/>
          </p:nvPr>
        </p:nvSpPr>
        <p:spPr bwMode="auto">
          <a:xfrm>
            <a:off x="425450" y="1243013"/>
            <a:ext cx="59467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smtClean="0"/>
          </a:p>
        </p:txBody>
      </p:sp>
      <p:sp>
        <p:nvSpPr>
          <p:cNvPr id="4" name="Номер слайда 3"/>
          <p:cNvSpPr>
            <a:spLocks noGrp="1"/>
          </p:cNvSpPr>
          <p:nvPr>
            <p:ph type="sldNum" sz="quarter" idx="5"/>
          </p:nvPr>
        </p:nvSpPr>
        <p:spPr/>
        <p:txBody>
          <a:bodyPr/>
          <a:lstStyle/>
          <a:p>
            <a:pPr>
              <a:defRPr/>
            </a:pPr>
            <a:fld id="{C5FE0CFB-BC66-4BDC-9CE3-35F12D1E2767}" type="slidenum">
              <a:rPr lang="ru-RU">
                <a:solidFill>
                  <a:prstClr val="black"/>
                </a:solidFill>
              </a:rPr>
              <a:pPr>
                <a:defRPr/>
              </a:pPr>
              <a:t>13</a:t>
            </a:fld>
            <a:endParaRPr lang="ru-RU">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5450" y="1243013"/>
            <a:ext cx="5946775" cy="3346450"/>
          </a:xfrm>
        </p:spPr>
      </p:sp>
      <p:sp>
        <p:nvSpPr>
          <p:cNvPr id="3" name="Заметки 2"/>
          <p:cNvSpPr>
            <a:spLocks noGrp="1"/>
          </p:cNvSpPr>
          <p:nvPr>
            <p:ph type="body" idx="1"/>
          </p:nvPr>
        </p:nvSpPr>
        <p:spPr/>
        <p:txBody>
          <a:bodyPr/>
          <a:lstStyle/>
          <a:p>
            <a:r>
              <a:rPr lang="ru-RU" b="1" dirty="0" smtClean="0"/>
              <a:t>«Регуляторная гильотина» </a:t>
            </a:r>
            <a:r>
              <a:rPr lang="ru-RU" b="0" dirty="0" smtClean="0"/>
              <a:t>— инструмент масштабного пересмотра и отмены нормативных правовых актов, негативно влияющих на общий бизнес-климат и регуляторную среду в России. Данная государственная инициатива началась с отмены 30 002 нормативных актов 1 января 2021 года. Под отмену попали нормативные документы, начиная с первых декретов советской власти и до норм современного регулирования. В процесс вовлечен 21 орган власти, осуществляющий нормативно-правовое регулирование, 33 органа власти реализующих контрольно-надзорные функции. Для реализации реформы сформированы 43 отраслевые рабочие группы, к работе в которых помимо чиновников привлечены все заинтересованные стороны — представители предпринимательского, экспертного и научного сообществ.</a:t>
            </a:r>
          </a:p>
          <a:p>
            <a:r>
              <a:rPr lang="ru-RU" b="1" dirty="0" smtClean="0"/>
              <a:t>Цели и задачи</a:t>
            </a:r>
          </a:p>
          <a:p>
            <a:r>
              <a:rPr lang="ru-RU" b="1" dirty="0" smtClean="0"/>
              <a:t>Целью </a:t>
            </a:r>
            <a:r>
              <a:rPr lang="ru-RU" b="0" dirty="0" smtClean="0"/>
              <a:t>реализации регуляторной гильотины является тотальный пересмотр обязательных требований, в соответствии с которым нормативные акты и содержащиеся в них обязательные требования должны быть пересмотрены с широким участием предпринимательского и экспертного сообществ.</a:t>
            </a:r>
          </a:p>
          <a:p>
            <a:r>
              <a:rPr lang="ru-RU" b="0" dirty="0" smtClean="0"/>
              <a:t>Активное распространение «регуляторной гильотины», включая появление особого подхода к ее реализации, название которого даже стало зарегистрированной торговой маркой команды «</a:t>
            </a:r>
            <a:r>
              <a:rPr lang="ru-RU" b="0" dirty="0" err="1" smtClean="0"/>
              <a:t>Джейкобс</a:t>
            </a:r>
            <a:r>
              <a:rPr lang="ru-RU" b="0" dirty="0" smtClean="0"/>
              <a:t> и партнеры», происходило в конце 1990-х — начале 2000-х гг. Но этому предшествовали не только программы сокращения административных барьеров, но и два десятилетия применения механизмов так называемого временного регулирования (нормотворчества с истекающим сроком действия) — норм «заходящего солнца» и положений о пересмотре регулирования</a:t>
            </a:r>
          </a:p>
          <a:p>
            <a:r>
              <a:rPr lang="ru-RU" b="1" dirty="0" smtClean="0"/>
              <a:t>Задача гильотины </a:t>
            </a:r>
            <a:r>
              <a:rPr lang="ru-RU" b="0" dirty="0" smtClean="0"/>
              <a:t>— создать в сферах регулирования новую систему понятных и четких требований к хозяйствующим субъектам, снять избыточную административную нагрузку на субъекты предпринимательской деятельности, снизить риски причинения вреда (ущерба) охраняемым ценностям.</a:t>
            </a:r>
          </a:p>
          <a:p>
            <a:endParaRPr lang="ru-RU" b="1" dirty="0" smtClean="0"/>
          </a:p>
          <a:p>
            <a:r>
              <a:rPr lang="ru-RU" b="1" dirty="0" smtClean="0"/>
              <a:t>Реализация</a:t>
            </a:r>
          </a:p>
          <a:p>
            <a:r>
              <a:rPr lang="ru-RU" b="0" dirty="0" smtClean="0"/>
              <a:t>Работа по реализации «регуляторной гильотины» проводится в соответствии с утвержденной Правительством Российской Федерации «дорожной картой» с обязательным привлечением всех заинтересованных сторон — представителей предпринимательского, экспертного, научного сообществ.</a:t>
            </a:r>
          </a:p>
          <a:p>
            <a:r>
              <a:rPr lang="ru-RU" b="0" dirty="0" smtClean="0"/>
              <a:t>В рамках исполнения пункта 2 Дорожной карты Минэкономразвития является ответственным за разработку проекта Федерального закона «Об обязательных требованиях в Российской Федерации», который призван определить понятие обязательного требования, регламентировать процесс разработки и принятия таких требований, установить цели и основные принципы их закрепления в законодательстве, обеспечить закрепление на законодательном уровне механизма отмены с 1 января 2021 г. ранее действовавших обязательных требований.</a:t>
            </a:r>
          </a:p>
          <a:p>
            <a:r>
              <a:rPr lang="ru-RU" b="0" dirty="0" smtClean="0"/>
              <a:t>В целях реализации реформы Подкомиссией по совершенствованию контрольных (надзорных) и разрешительных функций федеральных органов исполнительной власти утверждены составы 41 рабочей группы по реализации механизма «регуляторная гильотина».</a:t>
            </a:r>
          </a:p>
          <a:p>
            <a:r>
              <a:rPr lang="ru-RU" b="0" dirty="0" smtClean="0"/>
              <a:t>Деятельность рабочих групп направлена на участие в формировании новых структур регулирования, подготовке проектов нормативных правовых актов, содержащих обязательные требования, а также других документов в соответствующих сферах общественных отношений.</a:t>
            </a:r>
          </a:p>
          <a:p>
            <a:endParaRPr lang="ru-RU" b="0" dirty="0" smtClean="0"/>
          </a:p>
          <a:p>
            <a:r>
              <a:rPr lang="ru-RU" b="0" dirty="0" smtClean="0"/>
              <a:t>Впервые о регуляторной гильотине рассказал в своем выступлении Медведев Д. А. 15 января 2019 года на Гайдаровском форуме. В качестве примера устаревшего и избыточного регулирования премьер-министр привел требование к организациям общественного питания, которое содержит рецепт омлета:</a:t>
            </a:r>
            <a:r>
              <a:rPr lang="ru-RU" b="0" baseline="0" dirty="0" smtClean="0"/>
              <a:t>  </a:t>
            </a:r>
            <a:r>
              <a:rPr lang="ru-RU" b="0" dirty="0" smtClean="0"/>
              <a:t>«Есть требование — оно сохраняется — к организациям общественного питания по высоте смеси яиц при приготовлении омлета. Причем это дословно звучит таким образом: при приготовлении омлета смесь яйца с другими компонентами выливают на смазанный жиром противень или порционную сковороду слоем 2–3 см, ставят в жарочный шкаф с температурой 180–200 градусов на 8–10 минут. Иначе жарить нельзя, пометьте себе»</a:t>
            </a:r>
          </a:p>
          <a:p>
            <a:r>
              <a:rPr lang="ru-RU" b="0" dirty="0" smtClean="0"/>
              <a:t>Владимир Путин также высказался в интервью «20 вопросов Владимиру Путину» о необходимости реализации данного проекта</a:t>
            </a:r>
            <a:r>
              <a:rPr lang="ru-RU" b="0" baseline="0" dirty="0" smtClean="0"/>
              <a:t> </a:t>
            </a:r>
            <a:r>
              <a:rPr lang="ru-RU" b="0" dirty="0" smtClean="0"/>
              <a:t>«Взять и рубануть сразу — очень опасно, но оставлять так, как есть, невозможно, поэтому в течение этого года правительство будет усиленно заниматься этими вопросами».</a:t>
            </a:r>
          </a:p>
          <a:p>
            <a:endParaRPr lang="ru-RU" b="0" dirty="0" smtClean="0"/>
          </a:p>
          <a:p>
            <a:endParaRPr lang="ru-RU" b="0" dirty="0" smtClean="0"/>
          </a:p>
          <a:p>
            <a:endParaRPr lang="ru-RU" b="0" dirty="0" smtClean="0"/>
          </a:p>
          <a:p>
            <a:endParaRPr lang="ru-RU" b="1" dirty="0" smtClean="0"/>
          </a:p>
        </p:txBody>
      </p:sp>
      <p:sp>
        <p:nvSpPr>
          <p:cNvPr id="4" name="Номер слайда 3"/>
          <p:cNvSpPr>
            <a:spLocks noGrp="1"/>
          </p:cNvSpPr>
          <p:nvPr>
            <p:ph type="sldNum" sz="quarter" idx="10"/>
          </p:nvPr>
        </p:nvSpPr>
        <p:spPr/>
        <p:txBody>
          <a:bodyPr/>
          <a:lstStyle/>
          <a:p>
            <a:fld id="{647B134D-4DCA-437E-B0CD-7FD3B2756DD4}" type="slidenum">
              <a:rPr lang="ru-RU" smtClean="0"/>
              <a:pPr/>
              <a:t>2</a:t>
            </a:fld>
            <a:endParaRPr lang="ru-RU" dirty="0"/>
          </a:p>
        </p:txBody>
      </p:sp>
    </p:spTree>
    <p:extLst>
      <p:ext uri="{BB962C8B-B14F-4D97-AF65-F5344CB8AC3E}">
        <p14:creationId xmlns:p14="http://schemas.microsoft.com/office/powerpoint/2010/main" val="406089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5450" y="1243013"/>
            <a:ext cx="5946775" cy="3346450"/>
          </a:xfrm>
        </p:spPr>
      </p:sp>
      <p:sp>
        <p:nvSpPr>
          <p:cNvPr id="3" name="Заметки 2"/>
          <p:cNvSpPr>
            <a:spLocks noGrp="1"/>
          </p:cNvSpPr>
          <p:nvPr>
            <p:ph type="body" idx="1"/>
          </p:nvPr>
        </p:nvSpPr>
        <p:spPr/>
        <p:txBody>
          <a:bodyPr/>
          <a:lstStyle/>
          <a:p>
            <a:r>
              <a:rPr lang="ru-RU" b="1" dirty="0" smtClean="0"/>
              <a:t>Работа ведётся в двух направлениях:</a:t>
            </a:r>
          </a:p>
          <a:p>
            <a:r>
              <a:rPr lang="ru-RU" b="0" dirty="0" smtClean="0"/>
              <a:t>1) построение новой системы обязательных требований, соответствующих современному уровню технологического развития и риск-ориентированному подходу.</a:t>
            </a:r>
          </a:p>
          <a:p>
            <a:r>
              <a:rPr lang="ru-RU" b="0" dirty="0" smtClean="0"/>
              <a:t>2) установление детальных правил, относящихся к организации контрольно-надзорной деятельности.</a:t>
            </a:r>
          </a:p>
          <a:p>
            <a:endParaRPr lang="ru-RU" b="0" dirty="0" smtClean="0"/>
          </a:p>
          <a:p>
            <a:r>
              <a:rPr lang="ru-RU" b="0" dirty="0" smtClean="0"/>
              <a:t>с 01.01.2021 года большое количество нормативно-правовых актов утратили силу и вместо них появились новые документы. Результаты работы отражены в двух Постановлениях Правительства, являющихся на данный момент основным ориентиром по изменениям:</a:t>
            </a:r>
          </a:p>
          <a:p>
            <a:endParaRPr lang="ru-RU" b="0" dirty="0" smtClean="0"/>
          </a:p>
          <a:p>
            <a:r>
              <a:rPr lang="ru-RU" b="1" dirty="0" smtClean="0"/>
              <a:t>документы, которые утратили силу</a:t>
            </a:r>
            <a:r>
              <a:rPr lang="ru-RU" b="0" dirty="0" smtClean="0"/>
              <a:t>, перечислены в Постановлении Правительства РФ от 04.08.2020 № 1181 «О признании утратившими силу некоторых актов и отдельных положений некоторых актов Правительства РФ и об отмене актов и отдельных положений актов федеральных органов исполнительной власти, содержащих обязательные требования, соблюдение которых оценивается при проведении мероприятий по контролю при осуществлении федерального государственного надзора за соблюдением трудового законодательства и иных нормативных правовых актов, содержащих нормы трудового права, и федерального государственного контроля (надзора) в сфере социального обслуживания»;</a:t>
            </a:r>
          </a:p>
          <a:p>
            <a:r>
              <a:rPr lang="ru-RU" b="1" dirty="0" smtClean="0"/>
              <a:t>документы, которые не затронула (или пока что не затронула) регуляторная гильотина</a:t>
            </a:r>
            <a:r>
              <a:rPr lang="ru-RU" b="0" dirty="0" smtClean="0"/>
              <a:t>, отражены в Постановлении Правительства РФ от 31 декабря 2020 г. № 2467 «Об утверждении перечня нормативных правовых актов и групп нормативных правовых актов Правительства РФ, нормативных правовых актов, отдельных положений нормативных правовых актов и групп нормативных правовых актов федеральных органов исполнительной власти, правовых актов, отдельных положений правовых актов, групп правовых актов исполнительных и распорядительных органов государственной власти РСФСР и Союза ССР, решений Государственной комиссии по радиочастотам, содержащих обязательные требования, в отношении которых не применяются положения частей 1, 2 и 3 статьи 15 Федерального закона «Об обязательных требованиях в Российской Федерации».</a:t>
            </a:r>
            <a:endParaRPr lang="ru-RU" b="0" dirty="0"/>
          </a:p>
        </p:txBody>
      </p:sp>
      <p:sp>
        <p:nvSpPr>
          <p:cNvPr id="4" name="Номер слайда 3"/>
          <p:cNvSpPr>
            <a:spLocks noGrp="1"/>
          </p:cNvSpPr>
          <p:nvPr>
            <p:ph type="sldNum" sz="quarter" idx="10"/>
          </p:nvPr>
        </p:nvSpPr>
        <p:spPr/>
        <p:txBody>
          <a:bodyPr/>
          <a:lstStyle/>
          <a:p>
            <a:fld id="{647B134D-4DCA-437E-B0CD-7FD3B2756DD4}" type="slidenum">
              <a:rPr lang="ru-RU" smtClean="0"/>
              <a:pPr/>
              <a:t>3</a:t>
            </a:fld>
            <a:endParaRPr lang="ru-RU" dirty="0"/>
          </a:p>
        </p:txBody>
      </p:sp>
    </p:spTree>
    <p:extLst>
      <p:ext uri="{BB962C8B-B14F-4D97-AF65-F5344CB8AC3E}">
        <p14:creationId xmlns:p14="http://schemas.microsoft.com/office/powerpoint/2010/main" val="406089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5450" y="1243013"/>
            <a:ext cx="5946775" cy="3346450"/>
          </a:xfrm>
        </p:spPr>
      </p:sp>
      <p:sp>
        <p:nvSpPr>
          <p:cNvPr id="3" name="Заметки 2"/>
          <p:cNvSpPr>
            <a:spLocks noGrp="1"/>
          </p:cNvSpPr>
          <p:nvPr>
            <p:ph type="body" idx="1"/>
          </p:nvPr>
        </p:nvSpPr>
        <p:spPr/>
        <p:txBody>
          <a:bodyPr/>
          <a:lstStyle/>
          <a:p>
            <a:r>
              <a:rPr lang="ru-RU" b="0" dirty="0" smtClean="0"/>
              <a:t>Наверное, каждый знает, что гильотина была изобретена еще в 18 веке. Она стала самым известным орудием смертной казни благодаря молниеносному отсечению головы, что справедливо считалось самым гуманным способом.</a:t>
            </a:r>
          </a:p>
          <a:p>
            <a:r>
              <a:rPr lang="ru-RU" b="0" dirty="0" smtClean="0"/>
              <a:t>Вместо 113 Правил по охране труда будут действовать всего 48</a:t>
            </a:r>
          </a:p>
          <a:p>
            <a:r>
              <a:rPr lang="ru-RU" b="0" dirty="0" smtClean="0"/>
              <a:t>Основанием для изъятия является приказ Минтруда России от 11.08.2020 г. № 495. </a:t>
            </a:r>
          </a:p>
          <a:p>
            <a:r>
              <a:rPr lang="ru-RU" b="0" dirty="0" smtClean="0"/>
              <a:t>внесены изменения в 40 правил по ОТ</a:t>
            </a:r>
          </a:p>
          <a:p>
            <a:r>
              <a:rPr lang="ru-RU" b="0" dirty="0" smtClean="0"/>
              <a:t>отменены 162 типовые инструкции по ОТ, утверждённые Минтрудом в 2004 году</a:t>
            </a:r>
          </a:p>
          <a:p>
            <a:r>
              <a:rPr lang="ru-RU" b="0" dirty="0" smtClean="0"/>
              <a:t>отменены 16 типовые инструкции по ОТ, утверждённые Минтрудом в 2004 году</a:t>
            </a:r>
          </a:p>
          <a:p>
            <a:r>
              <a:rPr lang="ru-RU" b="0" dirty="0" smtClean="0"/>
              <a:t>отменены рекомендации по организации работы уполномоченного лица по ОТ профсоюза или трудового коллектива, утверждённые Минтрудом в 1994 году</a:t>
            </a:r>
          </a:p>
          <a:p>
            <a:r>
              <a:rPr lang="ru-RU" b="0" dirty="0" smtClean="0"/>
              <a:t>утверждён новый порядок прохождения медицинских осмотров  Приказ Минздрава  №29н  от 28.01.2021   «об утверждении Порядка проведения обязательных предварительных и периодических медицинских осмотров работников, предусмотренных частью четвертой статьи 213 Трудового кодекса Российской Федерации»</a:t>
            </a:r>
          </a:p>
          <a:p>
            <a:r>
              <a:rPr lang="ru-RU" b="0" dirty="0" smtClean="0"/>
              <a:t>утверждён перечень вредных и опасных производственных факторов , при выполнении которых проводятся обязательные предварительные медицинские осмотры при поступлении на работу и периодические медицинские осмотры работников Приказ Минтруда и Минздрава  РФ № 988н/1420н от 31.12.2020</a:t>
            </a:r>
          </a:p>
          <a:p>
            <a:r>
              <a:rPr lang="ru-RU" b="0" dirty="0" smtClean="0"/>
              <a:t>утверждён перечень работ, на которых запрещено работать женщинам (Приказ Министерства труда и социальной защиты РФ от 18 июля 2019 г. N 512н “Об утверждении перечня производств, работ и должностей с вредными и (или) опасными условиями труда, на которых ограничивается применение труда женщин”</a:t>
            </a:r>
          </a:p>
          <a:p>
            <a:r>
              <a:rPr lang="ru-RU" b="0" dirty="0" smtClean="0"/>
              <a:t>введены новые Санитарные правила (Постановление Главного государственного санитарного врача РФ от 2 декабря 2020 г. № 40 “Об утверждении санитарных правил СП 2.2.3670-20 «Санитарно-эпидемиологические требования к условиям труда»</a:t>
            </a:r>
          </a:p>
          <a:p>
            <a:endParaRPr lang="ru-RU" b="0" dirty="0" smtClean="0"/>
          </a:p>
          <a:p>
            <a:r>
              <a:rPr lang="ru-RU" b="0" dirty="0" smtClean="0"/>
              <a:t>Напомню, что в 2019 году Медведев уточнил количество нормативных актов, устанавливающих обязательные требования – их немногим более 9 тыс. штук,</a:t>
            </a:r>
            <a:r>
              <a:rPr lang="ru-RU" b="0" baseline="0" dirty="0" smtClean="0"/>
              <a:t> но </a:t>
            </a:r>
            <a:r>
              <a:rPr lang="ru-RU" b="0" dirty="0" smtClean="0"/>
              <a:t>регуляторная гильотина не успела отрубить 1275 штук, т.е. почти 15%. </a:t>
            </a:r>
          </a:p>
          <a:p>
            <a:r>
              <a:rPr lang="ru-RU" b="0" dirty="0" smtClean="0"/>
              <a:t>Что касается охраны труда, то специалистам по охране труда рекомендую посмотреть на выдержку из утвержденного перечня со списком знакомых всем документов. Работать Вам в 2021 году придется все еще по ним. Увы, но даже гильотина не смогла их отрубить в установленный срок:</a:t>
            </a:r>
          </a:p>
          <a:p>
            <a:r>
              <a:rPr lang="ru-RU" b="0" dirty="0" smtClean="0"/>
              <a:t>1.Постановление Правительства Российской Федерации от 28 апреля 1993 г. N 377 "О реализации Закона Российской Федерации "О психиатрической помощи и гарантиях прав граждан при ее оказании";</a:t>
            </a:r>
          </a:p>
          <a:p>
            <a:r>
              <a:rPr lang="ru-RU" b="0" dirty="0" smtClean="0"/>
              <a:t>2.Постановление Правительства Российской Федерации от 23 сентября 2002 г. N 695 "О прохождении обязательного психиатрического освидетельствования работниками, осуществляющими отдельные виды деятельности, в том числе деятельность, связанную с источниками повышенной опасности (с влиянием вредных веществ и неблагоприятных производственных факторов), а также работающими в условиях повышенной опасности";</a:t>
            </a:r>
          </a:p>
          <a:p>
            <a:r>
              <a:rPr lang="ru-RU" b="0" dirty="0" smtClean="0"/>
              <a:t>3.Приказ Министерства здравоохранения Российской Федерации от 15 декабря 2014 г. N 835н "Об утверждении Порядка проведения </a:t>
            </a:r>
            <a:r>
              <a:rPr lang="ru-RU" b="0" dirty="0" err="1" smtClean="0"/>
              <a:t>предсменных</a:t>
            </a:r>
            <a:r>
              <a:rPr lang="ru-RU" b="0" dirty="0" smtClean="0"/>
              <a:t>, </a:t>
            </a:r>
            <a:r>
              <a:rPr lang="ru-RU" b="0" dirty="0" err="1" smtClean="0"/>
              <a:t>предрейсовых</a:t>
            </a:r>
            <a:r>
              <a:rPr lang="ru-RU" b="0" dirty="0" smtClean="0"/>
              <a:t> и </a:t>
            </a:r>
            <a:r>
              <a:rPr lang="ru-RU" b="0" dirty="0" err="1" smtClean="0"/>
              <a:t>послесменных</a:t>
            </a:r>
            <a:r>
              <a:rPr lang="ru-RU" b="0" dirty="0" smtClean="0"/>
              <a:t>, </a:t>
            </a:r>
            <a:r>
              <a:rPr lang="ru-RU" b="0" dirty="0" err="1" smtClean="0"/>
              <a:t>послерейсовых</a:t>
            </a:r>
            <a:r>
              <a:rPr lang="ru-RU" b="0" dirty="0" smtClean="0"/>
              <a:t> медицинских осмотров".</a:t>
            </a:r>
          </a:p>
          <a:p>
            <a:r>
              <a:rPr lang="ru-RU" b="0" dirty="0" smtClean="0"/>
              <a:t>4.Приказ Министерства здравоохранения и социального развития Российской Федерации от 1 июня 2009 г. N 290н "Об утверждении Межотраслевых правил обеспечения работников специальной одеждой, специальной обувью и другими средствами индивидуальной защиты";</a:t>
            </a:r>
          </a:p>
          <a:p>
            <a:r>
              <a:rPr lang="ru-RU" b="0" dirty="0" smtClean="0"/>
              <a:t>5.Приказ Министерства здравоохранения и социального развития Российской Федерации от 17 декабря 2010 г. N 1122н "Об утверждении типовых норм бесплатной выдачи работникам смывающих и (или) обезвреживающих средств и стандарта безопасности труда "Обеспечение работников смывающими и (или) обезвреживающими средствами".</a:t>
            </a:r>
          </a:p>
          <a:p>
            <a:r>
              <a:rPr lang="ru-RU" b="0" dirty="0" smtClean="0"/>
              <a:t>6.Постановление Министерства труда и социальной защиты Российской Федерации N 1, Министерства образования Российской Федерации N 29 от 13 января 2003 г. "Об утверждении Порядка обучения по охране труда и проверки знаний требований охраны труда работников организаций";</a:t>
            </a:r>
          </a:p>
          <a:p>
            <a:r>
              <a:rPr lang="ru-RU" b="0" dirty="0" smtClean="0"/>
              <a:t>7.Постановление Правительства Российской Федерации от 6 февраля 1993 г. N 105 "О новых нормах предельно допустимых нагрузок для женщин при подъеме и перемещении тяжестей вручную";</a:t>
            </a:r>
          </a:p>
          <a:p>
            <a:r>
              <a:rPr lang="ru-RU" b="0" dirty="0" smtClean="0"/>
              <a:t>8.Постановление Правительства Российской Федерации от 25 февраля 2000 г. N 163 "Об утверждении перечня тяжелых работ и работ с вредными или опасными условиями труда, при выполнении которых запрещается применение труда лиц моложе восемнадцати лет";</a:t>
            </a:r>
          </a:p>
          <a:p>
            <a:r>
              <a:rPr lang="ru-RU" b="0" dirty="0" smtClean="0"/>
              <a:t>9.Постановление Министерства труда и социального развития Российской Федерации от 7 апреля 1999 г. N 7 "Об утверждении Норм предельно допустимых нагрузок для лиц моложе восемнадцати лет при подъеме и перемещении тяжестей вручную";</a:t>
            </a:r>
          </a:p>
          <a:p>
            <a:r>
              <a:rPr lang="ru-RU" b="0" dirty="0" smtClean="0"/>
              <a:t>10.Приказ Министерства труда и социальной защиты Российской Федерации от 11 октября 2012 г. N 310н "Об утверждении Порядка организации и деятельности федеральных государственных учреждений медико-социальной экспертизы";</a:t>
            </a:r>
          </a:p>
          <a:p>
            <a:r>
              <a:rPr lang="ru-RU" b="0" dirty="0" smtClean="0"/>
              <a:t>11.Постановление Правительства Российской Федерации от 13 марта 2008 г. N 168 "О порядке определения норм и условий бесплатной выдачи лечебно-профилактического питания, молока или других равноценных пищевых продуктов и осуществления компенсационной выплаты в размере, эквивалентном стоимости молока или других равноценных пищевых продуктов";</a:t>
            </a:r>
          </a:p>
          <a:p>
            <a:r>
              <a:rPr lang="ru-RU" b="0" dirty="0" smtClean="0"/>
              <a:t>12.Постановление Правительства Российской Федерации от 6 июня 2013 г. N 482 "О продолжительности ежегодного дополнительного оплачиваемого отпуска за работу с вредными и (или) опасными условиями труда, предоставляемого отдельным категориям работников";</a:t>
            </a:r>
          </a:p>
          <a:p>
            <a:r>
              <a:rPr lang="ru-RU" b="0" dirty="0" smtClean="0"/>
              <a:t>13.Приказ Министерства здравоохранения и социального развития Российской Федерации от 16 февраля 2009 г. N 45н "Об утверждении норм и условий бесплатной выдачи работникам, занятым на работах с вредными условиями труда, молока или других равноценных пищевых продуктов, Порядка осуществления компенсационной выплаты в размере, эквивалентном стоимости молока или других равноценных пищевых продуктов, и Перечня вредных производственных факторов, при воздействии которых в профилактических целях рекомендуется употребление молока или других равноценных пищевых продуктов";</a:t>
            </a:r>
          </a:p>
          <a:p>
            <a:r>
              <a:rPr lang="ru-RU" b="0" dirty="0" smtClean="0"/>
              <a:t>14.Приказ Министерства здравоохранения и социального развития Российской Федерации от 16 февраля 2009 г. N 46н "Об утверждении Перечня производств, профессий и должностей, работа в которых дает право на бесплатное получение лечебно-профилактического питания в связи с особо вредными условиями труда, рационов лечебно-профилактического питания, норм бесплатной выдачи витаминных препаратов и Правил бесплатной выдачи лечебно-профилактического питания";</a:t>
            </a:r>
          </a:p>
          <a:p>
            <a:r>
              <a:rPr lang="ru-RU" b="0" dirty="0" smtClean="0"/>
              <a:t>15.Постановление Правительства Российской Федерации от 14 апреля 2014 г. N 290 "Об утверждении перечня рабочих мест в организациях, осуществляющих отдельные виды деятельности, в отношении которых специальная оценка условий труда проводится с учетом устанавливаемых уполномоченным федеральным органом исполнительной власти особенностей";</a:t>
            </a:r>
          </a:p>
          <a:p>
            <a:r>
              <a:rPr lang="ru-RU" b="0" dirty="0" smtClean="0"/>
              <a:t>16.Постановление Правительства Российской Федерации от 30 июня 2014 г. N 599 "О порядке допуска организаций к деятельности по проведению специальной оценки условий труда, их регистрации в реестре организаций, проводящих специальную оценку условий труда, приостановления и прекращения деятельности по проведению специальной оценки условий труда, а также формирования и ведения реестра организаций, проводящих специальную оценку условий труда";</a:t>
            </a:r>
          </a:p>
          <a:p>
            <a:r>
              <a:rPr lang="ru-RU" b="0" dirty="0" smtClean="0"/>
              <a:t>17.Постановление Правительства Российской Федерации от 3 июля 2014 г. N 614 "О порядке аттестации на право выполнения работ по специальной оценке условий труда, выдачи сертификата эксперта на право выполнения работ по специальной оценке условий труда и его аннулирования";</a:t>
            </a:r>
          </a:p>
          <a:p>
            <a:r>
              <a:rPr lang="ru-RU" b="0" dirty="0" smtClean="0"/>
              <a:t>18.Приказ Министерства труда и социальной защиты Российской Федерации от 24 января 2014 г. N 33н "Об утверждении Методики проведения специальной оценки условий труда, Классификатора вредных и (или) опасных производственных факторов, формы отчета о проведении специальной оценки условий труда и инструкции по ее заполнению";</a:t>
            </a:r>
          </a:p>
          <a:p>
            <a:r>
              <a:rPr lang="ru-RU" b="0" dirty="0" smtClean="0"/>
              <a:t>19.Приказ Министерства труда и социальной защиты Российской Федерации от 7 февраля 2014 г. N 80н "О форме и порядке подачи декларации соответствия условий труда государственным нормативным требованиям охраны труда, Порядке формирования и ведения реестра деклараций соответствия условий труда государственным нормативным требованиям охраны труда";</a:t>
            </a:r>
          </a:p>
          <a:p>
            <a:r>
              <a:rPr lang="ru-RU" b="0" dirty="0" smtClean="0"/>
              <a:t>20.Постановление Правительства Российской Федерации от 31 августа 2002 г. N 653 "О формах документов, необходимых для расследования и учета несчастных случаев на производстве, и об особенностях расследования несчастных случаев на производстве";</a:t>
            </a:r>
          </a:p>
          <a:p>
            <a:r>
              <a:rPr lang="ru-RU" b="0" dirty="0" smtClean="0"/>
              <a:t>21.Постановление Министерства труда и социального развития Российской Федерации от 18 июля 2001 г. N 56 "Об утверждении временных критериев определения степени утраты профессиональной трудоспособности в результате несчастных случаев на производстве и профессиональных заболеваний, формы программы реабилитации пострадавшего в результате несчастного случая на производстве и профессионального заболевания";</a:t>
            </a:r>
          </a:p>
          <a:p>
            <a:r>
              <a:rPr lang="ru-RU" b="0" dirty="0" smtClean="0"/>
              <a:t>22.Постановление Министерства труда и социального развития Российской Федерации от 24 октября 2002 г. N 73 "Об утверждении форм документов, необходимых для расследования и учета несчастных случаев на производстве, и положения об особенностях расследования несчастных случаев на производстве в отдельных отраслях и организациях";</a:t>
            </a:r>
          </a:p>
          <a:p>
            <a:r>
              <a:rPr lang="ru-RU" b="0" dirty="0" smtClean="0"/>
              <a:t>23.Приказ Министерства здравоохранения и социального развития Российской Федерации от 15 апреля 2005 г. N 275 "О формах документов, необходимых для расследования несчастных случаев на производстве";</a:t>
            </a:r>
          </a:p>
          <a:p>
            <a:r>
              <a:rPr lang="ru-RU" b="0" dirty="0" smtClean="0"/>
              <a:t>24.Постановление Министерство труда и социального развития Российской Федерации от 22 января 2001 г. N 10 "Об утверждении Межотраслевых нормативов численности работников службы охраны труда в организациях";</a:t>
            </a:r>
          </a:p>
          <a:p>
            <a:r>
              <a:rPr lang="ru-RU" b="0" dirty="0" smtClean="0"/>
              <a:t>25.Приказ Министерства здравоохранения и социального развития Российской Федерации от 1 марта 2012 г. N 181 н "Об утверждении Типового перечня ежегодно реализуемых работодателем мероприятий по улучшению условий и охраны труда и снижению уровней профессиональных рисков";</a:t>
            </a:r>
          </a:p>
          <a:p>
            <a:r>
              <a:rPr lang="ru-RU" b="0" dirty="0" smtClean="0"/>
              <a:t>26.Приказ Министерства труда и социальной защиты Российской Федерации от 10 декабря 2012 г. N 580н "Об утверждении Правил финансового обеспечения предупредительных мер по сокращению производственного травматизма и профессиональных заболеваний работников и санаторно-курортного лечения работников, занятых на работах с вредными и (или) опасными производственными факторами";</a:t>
            </a:r>
          </a:p>
          <a:p>
            <a:r>
              <a:rPr lang="ru-RU" b="0" dirty="0" smtClean="0"/>
              <a:t>27.Приказ Министерства труда и социальной защиты Российской Федерации от 19 августа 2016 г. N 438н "Об утверждении Типового положения о системе управления охраной труда".</a:t>
            </a:r>
            <a:endParaRPr lang="ru-RU" b="0" dirty="0"/>
          </a:p>
        </p:txBody>
      </p:sp>
      <p:sp>
        <p:nvSpPr>
          <p:cNvPr id="4" name="Номер слайда 3"/>
          <p:cNvSpPr>
            <a:spLocks noGrp="1"/>
          </p:cNvSpPr>
          <p:nvPr>
            <p:ph type="sldNum" sz="quarter" idx="10"/>
          </p:nvPr>
        </p:nvSpPr>
        <p:spPr/>
        <p:txBody>
          <a:bodyPr/>
          <a:lstStyle/>
          <a:p>
            <a:fld id="{647B134D-4DCA-437E-B0CD-7FD3B2756DD4}" type="slidenum">
              <a:rPr lang="ru-RU" smtClean="0"/>
              <a:pPr/>
              <a:t>4</a:t>
            </a:fld>
            <a:endParaRPr lang="ru-RU" dirty="0"/>
          </a:p>
        </p:txBody>
      </p:sp>
    </p:spTree>
    <p:extLst>
      <p:ext uri="{BB962C8B-B14F-4D97-AF65-F5344CB8AC3E}">
        <p14:creationId xmlns:p14="http://schemas.microsoft.com/office/powerpoint/2010/main" val="406089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5450" y="1243013"/>
            <a:ext cx="5946775" cy="3346450"/>
          </a:xfrm>
        </p:spPr>
      </p:sp>
      <p:sp>
        <p:nvSpPr>
          <p:cNvPr id="3" name="Заметки 2"/>
          <p:cNvSpPr>
            <a:spLocks noGrp="1"/>
          </p:cNvSpPr>
          <p:nvPr>
            <p:ph type="body" idx="1"/>
          </p:nvPr>
        </p:nvSpPr>
        <p:spPr/>
        <p:txBody>
          <a:bodyPr/>
          <a:lstStyle/>
          <a:p>
            <a:r>
              <a:rPr lang="ru-RU" b="0" dirty="0" smtClean="0"/>
              <a:t>1.Во всех новых правилах по охране труда введено понятие оценки уровня производственного риска. Процедура оценки рисков еще не прописана официально, но ожидается отдельный нормативно-правовой акт на эту тему</a:t>
            </a:r>
          </a:p>
          <a:p>
            <a:r>
              <a:rPr lang="ru-RU" b="0" dirty="0" smtClean="0"/>
              <a:t>2. работодатель может устанавливать дополнительные требования безопасности, не противоречащие Правилам. Требования охраны труда должны содержаться в соответствующих инструкциях по охране труда, доводиться до работника в виде распоряжений, указаний, инструктажа</a:t>
            </a:r>
          </a:p>
          <a:p>
            <a:r>
              <a:rPr lang="ru-RU" b="0" dirty="0" smtClean="0"/>
              <a:t>3.Работодатель теперь имеет право официально внедрять дистанционный контроль: устанавливать приборы, устройства, оборудование или комплекс приборов, обеспечивающих дистанционную видео-, аудио или иную фиксацию производственных процессов.</a:t>
            </a:r>
          </a:p>
          <a:p>
            <a:r>
              <a:rPr lang="ru-RU" b="0" dirty="0" smtClean="0"/>
              <a:t>4.У работодателя появилась возможность ведения электронного документооборота в сфере охраны труда. Проводить инструктажи и обучение сотрудников теперь можно удаленно. Удаленно можно также и выдавать наряд-допуска. В некоторых случаях допустимо использование электронной цифровой подписи для идентификации личности сотрудника. Точная схема использования ЭЦП пока нигде не прописана, ожидается дополнительный подзаконный акт на эту тему.</a:t>
            </a:r>
          </a:p>
          <a:p>
            <a:r>
              <a:rPr lang="ru-RU" b="0" dirty="0" smtClean="0"/>
              <a:t>5.Для всех документов установлен определенный срок действия, и он составляет 6 лет. По прошествии этого времени документ должен быть либо пересмотрен и актуализирован, либо </a:t>
            </a:r>
            <a:r>
              <a:rPr lang="ru-RU" b="0" dirty="0" err="1" smtClean="0"/>
              <a:t>переутвержден</a:t>
            </a:r>
            <a:r>
              <a:rPr lang="ru-RU" b="0" dirty="0" smtClean="0"/>
              <a:t>. Поэтому вся законодательная база теперь будет свежей, регулярно пересматриваться и не отставать от технологических процессов, как это было ранее.</a:t>
            </a:r>
          </a:p>
          <a:p>
            <a:r>
              <a:rPr lang="ru-RU" b="0" dirty="0" smtClean="0"/>
              <a:t>6. В новых правилах постарались по максимуму </a:t>
            </a:r>
            <a:r>
              <a:rPr lang="ru-RU" b="0" dirty="0" err="1" smtClean="0"/>
              <a:t>сконсолидировать</a:t>
            </a:r>
            <a:r>
              <a:rPr lang="ru-RU" b="0" dirty="0" smtClean="0"/>
              <a:t> всю информацию на одну тему в одном документе, чтобы было как можно меньше ссылок на другие правила по охране труда и другие нормативно-правовые акты, а также отсутствовали противоречия. Кстати, теперь в случае нахождения каких-либо противоречий с 2021 года действует следующее правило, которое условно всегда и так было, но теперь прописано официально: если по одному вопросу действует одновременно несколько нормативных документов, которые противоречат друг другу, нужно применять документ большей юридической силы, а в случае, если противоречат друг другу нормативные акты равной юридической силы, то достаточно будет соблюдать требования одного из них. В этом случае оштрафовать за несоблюдение другого НПА проверяющие не смогут. (п.7 ФЗ N 247-ФЗ «Об обязательных требованиях в Российской Федерации» </a:t>
            </a:r>
          </a:p>
          <a:p>
            <a:r>
              <a:rPr lang="ru-RU" b="0" dirty="0" smtClean="0"/>
              <a:t>Что касается изменений в каждом из конкретных правил по охране труда, то некоторые Правила изменились не так ярко выраженно, в основном, из них убрали ссылки и дублирование информации по общим темам, подкорректировали понятия и убрали устаревшую информацию. А некоторые правила, например, правила по эксплуатации электроустановок, пожарная безопасность, работа на высоте претерпели множество корректировок и нововведений.</a:t>
            </a:r>
          </a:p>
          <a:p>
            <a:r>
              <a:rPr lang="ru-RU" b="0" dirty="0" smtClean="0"/>
              <a:t>Сейчас для работодателей основной задачей является проведение анализа новых правил по охране труда, актуализация внутренней локальной документации в организации в соответствии с изменениями</a:t>
            </a:r>
            <a:endParaRPr lang="ru-RU" b="0" dirty="0"/>
          </a:p>
        </p:txBody>
      </p:sp>
      <p:sp>
        <p:nvSpPr>
          <p:cNvPr id="4" name="Номер слайда 3"/>
          <p:cNvSpPr>
            <a:spLocks noGrp="1"/>
          </p:cNvSpPr>
          <p:nvPr>
            <p:ph type="sldNum" sz="quarter" idx="10"/>
          </p:nvPr>
        </p:nvSpPr>
        <p:spPr/>
        <p:txBody>
          <a:bodyPr/>
          <a:lstStyle/>
          <a:p>
            <a:fld id="{647B134D-4DCA-437E-B0CD-7FD3B2756DD4}" type="slidenum">
              <a:rPr lang="ru-RU" smtClean="0"/>
              <a:pPr/>
              <a:t>5</a:t>
            </a:fld>
            <a:endParaRPr lang="ru-RU" dirty="0"/>
          </a:p>
        </p:txBody>
      </p:sp>
    </p:spTree>
    <p:extLst>
      <p:ext uri="{BB962C8B-B14F-4D97-AF65-F5344CB8AC3E}">
        <p14:creationId xmlns:p14="http://schemas.microsoft.com/office/powerpoint/2010/main" val="406089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xfrm>
            <a:off x="425450" y="1243013"/>
            <a:ext cx="5946775" cy="3346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ru-RU" altLang="ru-RU" dirty="0" smtClean="0"/>
              <a:t>работодатель, основываясь на требованиях нормативно-правовых актов, обязан исключить в своих локальных документах нормы оценочного характера</a:t>
            </a:r>
          </a:p>
          <a:p>
            <a:r>
              <a:rPr lang="ru-RU" altLang="ru-RU" dirty="0" smtClean="0"/>
              <a:t>в зависимости условий труда и возможных рисков в документе работодателя должны указываться конкретные требования </a:t>
            </a:r>
          </a:p>
          <a:p>
            <a:r>
              <a:rPr lang="ru-RU" altLang="ru-RU" dirty="0" smtClean="0"/>
              <a:t>Правила по охране труда на высоте  (утв. Приказом Минтруда России от 16.11.2020 №782н)</a:t>
            </a:r>
          </a:p>
          <a:p>
            <a:r>
              <a:rPr lang="ru-RU" altLang="ru-RU" dirty="0" smtClean="0"/>
              <a:t>82. Проемы, в которые могут упасть (выпасть) работники, закрываются, ограждаются и обозначаются знаками безопасности</a:t>
            </a:r>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2BDA1C1-9FF9-4A91-B616-CE55B4391DD7}" type="slidenum">
              <a:rPr lang="ru-RU" altLang="ru-RU" smtClean="0">
                <a:latin typeface="Arial" charset="0"/>
              </a:rPr>
              <a:pPr eaLnBrk="1" hangingPunct="1">
                <a:spcBef>
                  <a:spcPct val="0"/>
                </a:spcBef>
              </a:pPr>
              <a:t>6</a:t>
            </a:fld>
            <a:endParaRPr lang="ru-RU" altLang="ru-RU"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Безопасность труда – это такое состояние условий труда на рабочем месте, при котором воздействие на работающих вредных и (или) опасных производственных факторов исключено, либо отсутствует недопустимый риск, связанный с возможностью нанесения ущерба здоровью работников. Тем самым термин «безопасность труда» увязывается с безопасным состоянием условий труда, а деятельность по созданию или поддержанию этого состояния продолжаем называть «техникой безопасности».</a:t>
            </a:r>
          </a:p>
          <a:p>
            <a:r>
              <a:rPr lang="ru-RU" dirty="0" smtClean="0"/>
              <a:t>риск – относительно новое для нашей страны, но широко используемое за рубежом понятие, которое позволяет количественно оценить меру опасности (меру безопасности) в каждом конкретном случае.</a:t>
            </a:r>
          </a:p>
          <a:p>
            <a:r>
              <a:rPr lang="ru-RU" b="1" dirty="0" smtClean="0"/>
              <a:t>Риск</a:t>
            </a:r>
            <a:r>
              <a:rPr lang="ru-RU" dirty="0" smtClean="0"/>
              <a:t> – в узком смысле термина – поддающаяся оценке, расчету или измерению вероятность понести убытки или упустить выгоду.</a:t>
            </a:r>
          </a:p>
          <a:p>
            <a:r>
              <a:rPr lang="ru-RU" dirty="0" smtClean="0"/>
              <a:t>Рассматривая результаты воздействия той или иной конкретной опасности на тот или иной объект, легко выделить две основные количественных характеристики этого воздействия. Первая – вероятность самого воздействия. Без этой характеристики говорить о риске нельзя. Это основная количественная характеристика случайной природы реального воздействия опасности. Вторая характеристика – масштаб причиненного вреда (ущерба) состоянию пострадавшего объекта.</a:t>
            </a:r>
          </a:p>
          <a:p>
            <a:r>
              <a:rPr lang="ru-RU" dirty="0" smtClean="0"/>
              <a:t>На практике часто о второй характеристике ничего не говорят, уделяя основное (если не подавляющее) внимание первой. Это связано с тем, что для предотвращения опасности желательно знать (сначала) самые вероятные риски, а тогда при ранжировании рисков по величине мы интересуемся только вероятностями.</a:t>
            </a:r>
          </a:p>
          <a:p>
            <a:r>
              <a:rPr lang="ru-RU" dirty="0" smtClean="0"/>
              <a:t>В силу этого существует два основных подхода к определению и исчислению риска, и это затрудняет использование данного понятия на практике.</a:t>
            </a:r>
          </a:p>
          <a:p>
            <a:r>
              <a:rPr lang="ru-RU" dirty="0" smtClean="0"/>
              <a:t>Наиболее часто под риском понимают вероятность наступления того или иного  неблагоприятного события в течение некоторого времени (обычно берется календарный год). При этом нулевой риск будет соответствовать абсолютной безопасности. </a:t>
            </a:r>
          </a:p>
          <a:p>
            <a:r>
              <a:rPr lang="ru-RU" dirty="0" smtClean="0"/>
              <a:t>Следовательно, важным является не только и не столько то, велик или мал риск, сколько то, является ли он приемлемым – допустимым или неприемлемым – недопустимым риском!</a:t>
            </a:r>
          </a:p>
          <a:p>
            <a:r>
              <a:rPr lang="ru-RU" dirty="0" smtClean="0"/>
              <a:t>Вот теперь-то можно легко определить понятие «безопасность», под которым понимают отсутствие недопустимого риска.</a:t>
            </a:r>
          </a:p>
          <a:p>
            <a:r>
              <a:rPr lang="ru-RU" dirty="0" smtClean="0"/>
              <a:t>термин «безопасность труда» используется в самых разных смыслах. Чаще всего его используют для обозначения вида деятельности по обеспечению безопасности работающих, что ведет к неявной частичной подмене термина «охрана труда». Реже его используют в том же смысле, в котором использовался хороший термин «техника безопасности».</a:t>
            </a:r>
          </a:p>
          <a:p>
            <a:r>
              <a:rPr lang="ru-RU" dirty="0" smtClean="0"/>
              <a:t>Подчеркнем, что понятие «безопасность труда» относится к любому конкретному процессу труда любого работающего, работника или учащегося. Обеспечение безопасности труда является важнейшей составной частью охраны труда работников.</a:t>
            </a:r>
          </a:p>
          <a:p>
            <a:endParaRPr lang="ru-RU" dirty="0" smtClean="0"/>
          </a:p>
          <a:p>
            <a:endParaRPr lang="ru-RU" dirty="0"/>
          </a:p>
        </p:txBody>
      </p:sp>
      <p:sp>
        <p:nvSpPr>
          <p:cNvPr id="4" name="Номер слайда 3"/>
          <p:cNvSpPr>
            <a:spLocks noGrp="1"/>
          </p:cNvSpPr>
          <p:nvPr>
            <p:ph type="sldNum" sz="quarter" idx="10"/>
          </p:nvPr>
        </p:nvSpPr>
        <p:spPr/>
        <p:txBody>
          <a:bodyPr/>
          <a:lstStyle/>
          <a:p>
            <a:fld id="{647B134D-4DCA-437E-B0CD-7FD3B2756DD4}" type="slidenum">
              <a:rPr lang="ru-RU" smtClean="0"/>
              <a:pPr/>
              <a:t>7</a:t>
            </a:fld>
            <a:endParaRPr lang="ru-RU"/>
          </a:p>
        </p:txBody>
      </p:sp>
    </p:spTree>
    <p:extLst>
      <p:ext uri="{BB962C8B-B14F-4D97-AF65-F5344CB8AC3E}">
        <p14:creationId xmlns:p14="http://schemas.microsoft.com/office/powerpoint/2010/main" val="2540751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"Статья 217. Система управления охраной труда</a:t>
            </a:r>
          </a:p>
          <a:p>
            <a:r>
              <a:rPr lang="ru-RU" dirty="0" smtClean="0"/>
              <a:t>Система управления охраной труда - комплекс взаимосвязанных и взаимодействующих между собой элементов, устанавливающих политику и цели в области охраны труда у конкретного работодателя и процедуры по достижению этих целей.</a:t>
            </a:r>
          </a:p>
          <a:p>
            <a:r>
              <a:rPr lang="ru-RU" dirty="0" smtClean="0"/>
              <a:t>Работодатель обязан обеспечить создание и функционирование системы управления охраной труда.</a:t>
            </a:r>
          </a:p>
          <a:p>
            <a:r>
              <a:rPr lang="ru-RU" dirty="0" smtClean="0"/>
              <a:t>Примерное положение о системе управления охраной труда утверждается федеральным органом исполнительной власти, осуществляющим функции по выработке и реализации государственной политики и нормативно-правовому регулированию в сфере труда, с учетом мнения Российской трехсторонней комиссии по регулированию социально-трудовых отношений.</a:t>
            </a:r>
          </a:p>
          <a:p>
            <a:r>
              <a:rPr lang="ru-RU" dirty="0" smtClean="0"/>
              <a:t>Минтруд разработал проект нового примерного положения о СУОТ (проект Приказа от 10.03.2021). Оно заменит действующее типовое положение, утвержденное Приказом Минтруда от 19.08.2016 № 438н. </a:t>
            </a:r>
          </a:p>
          <a:p>
            <a:r>
              <a:rPr lang="ru-RU" dirty="0" smtClean="0"/>
              <a:t>Создатели проекта предусмотрели возможность для некоторых работодателей не разрабатывать систему управления охраной труда или делать это в упрощенном виде. Кроме того, ввели обязательные процедуры по охране труда, которые потребуют отдельных регламентов, и новые мероприятия, которые нужно будет внести в план мероприятий по охране труда. Появились требования к обучению и развитию компетенций профильных специалистов. В отдельный блок вынесены вопросы управления профессиональными рисками.</a:t>
            </a:r>
          </a:p>
          <a:p>
            <a:r>
              <a:rPr lang="ru-RU" dirty="0" smtClean="0"/>
              <a:t>Предполагается, что действие проекта не будет распространяться на:</a:t>
            </a:r>
          </a:p>
          <a:p>
            <a:r>
              <a:rPr lang="ru-RU" dirty="0" smtClean="0"/>
              <a:t>- физлиц, которые не зарегистрированы как ИП;</a:t>
            </a:r>
          </a:p>
          <a:p>
            <a:r>
              <a:rPr lang="ru-RU" dirty="0" smtClean="0"/>
              <a:t>- ИП с численностью работников не более 35 человек или 20 человек для ИП, которые занимаются розничной торговлей;</a:t>
            </a:r>
          </a:p>
          <a:p>
            <a:r>
              <a:rPr lang="ru-RU" dirty="0" smtClean="0"/>
              <a:t>- организации, которые не занимаются производственной деятельностью и не имеют производственного оборудования, штат — не более 100 человек;</a:t>
            </a:r>
          </a:p>
          <a:p>
            <a:r>
              <a:rPr lang="ru-RU" dirty="0" smtClean="0"/>
              <a:t>- работодателей, которые не занимаются производственной деятельностью и не имеют производственного оборудования, штат — от 100 до 500 человек, в том числе специалист по охране труда;</a:t>
            </a:r>
          </a:p>
          <a:p>
            <a:r>
              <a:rPr lang="ru-RU" dirty="0" smtClean="0"/>
              <a:t>- малые предприятия.</a:t>
            </a:r>
          </a:p>
          <a:p>
            <a:r>
              <a:rPr lang="ru-RU" dirty="0" smtClean="0"/>
              <a:t>Проект предусматривает возможность упрощенной структуры СУОТ у работодателей, численность работников которых составляет до 100 человек. Обязательное условие — соблюдение государственных нормативных требований охраны труда.</a:t>
            </a:r>
          </a:p>
          <a:p>
            <a:r>
              <a:rPr lang="ru-RU" dirty="0" smtClean="0"/>
              <a:t>Работодатель должен будет во внутренних локальных актах отразить порядок разработки и реализации таких процедур, как:</a:t>
            </a:r>
          </a:p>
          <a:p>
            <a:r>
              <a:rPr lang="ru-RU" dirty="0" smtClean="0"/>
              <a:t>- обеспечение безопасности работников при эксплуатации зданий, сооружений;</a:t>
            </a:r>
          </a:p>
          <a:p>
            <a:r>
              <a:rPr lang="ru-RU" dirty="0" smtClean="0"/>
              <a:t>- обеспечение безопасности работников при осуществлении технологических процессов, эксплуатации применяемого производственного оборудования, инструментов, сырья и материалов;</a:t>
            </a:r>
          </a:p>
          <a:p>
            <a:r>
              <a:rPr lang="ru-RU" dirty="0" smtClean="0"/>
              <a:t>- социальное страхование работников;</a:t>
            </a:r>
          </a:p>
          <a:p>
            <a:r>
              <a:rPr lang="ru-RU" dirty="0" smtClean="0"/>
              <a:t>- расследование, оформление, учет аварий, инцидентов, несчастных случаев и микроповреждений (микротравм), профзаболеваний и реагирование на них в рамках СУОТ;</a:t>
            </a:r>
          </a:p>
          <a:p>
            <a:r>
              <a:rPr lang="ru-RU" dirty="0" smtClean="0"/>
              <a:t>- взаимодействие с органами госнадзора, органами исполнительной власти и профсоюзного контроля;</a:t>
            </a:r>
          </a:p>
          <a:p>
            <a:r>
              <a:rPr lang="ru-RU" dirty="0" smtClean="0"/>
              <a:t>- организация и проведение работ повышенной опасности;</a:t>
            </a:r>
          </a:p>
          <a:p>
            <a:r>
              <a:rPr lang="ru-RU" dirty="0" smtClean="0"/>
              <a:t>- электронный документооборот по охране труда;</a:t>
            </a:r>
          </a:p>
          <a:p>
            <a:r>
              <a:rPr lang="ru-RU" dirty="0" smtClean="0"/>
              <a:t>- контроль соблюдения требований охраны труда;</a:t>
            </a:r>
          </a:p>
          <a:p>
            <a:r>
              <a:rPr lang="ru-RU" dirty="0" smtClean="0"/>
              <a:t>- аудио-, видео-, </a:t>
            </a:r>
            <a:r>
              <a:rPr lang="ru-RU" dirty="0" err="1" smtClean="0"/>
              <a:t>фотофиксация</a:t>
            </a:r>
            <a:r>
              <a:rPr lang="ru-RU" dirty="0" smtClean="0"/>
              <a:t> производственных процессов;</a:t>
            </a:r>
          </a:p>
          <a:p>
            <a:r>
              <a:rPr lang="ru-RU" dirty="0" smtClean="0"/>
              <a:t>- санитарно-бытовое обслуживание и медицинское обеспечение работников;</a:t>
            </a:r>
          </a:p>
          <a:p>
            <a:r>
              <a:rPr lang="ru-RU" dirty="0" smtClean="0"/>
              <a:t>- разработка и утверждение правил и инструкций по охране труда.</a:t>
            </a:r>
          </a:p>
          <a:p>
            <a:r>
              <a:rPr lang="ru-RU" dirty="0" smtClean="0"/>
              <a:t>Один из важнейших локальных актов — положение о системе управления охраной труда. </a:t>
            </a:r>
          </a:p>
          <a:p>
            <a:endParaRPr lang="ru-RU" dirty="0" smtClean="0"/>
          </a:p>
          <a:p>
            <a:r>
              <a:rPr lang="ru-RU" dirty="0" smtClean="0"/>
              <a:t>Необходимо внести изменения в положение о СУОТ и добавить риски!</a:t>
            </a:r>
          </a:p>
          <a:p>
            <a:r>
              <a:rPr lang="ru-RU" dirty="0" smtClean="0"/>
              <a:t>Управление профессиональными рисками - комплекс взаимосвязанных мероприятий и процедур, являющихся элементами системы управления охраной труда и включающих в себя выявление опасностей, оценку профессиональных рисков и применение мер по снижению уровней профессиональных рисков или недопущению повышения их уровней, мониторинг и пересмотр выявленных профессиональных рисков</a:t>
            </a:r>
            <a:endParaRPr lang="ru-RU" dirty="0"/>
          </a:p>
        </p:txBody>
      </p:sp>
      <p:sp>
        <p:nvSpPr>
          <p:cNvPr id="4" name="Номер слайда 3"/>
          <p:cNvSpPr>
            <a:spLocks noGrp="1"/>
          </p:cNvSpPr>
          <p:nvPr>
            <p:ph type="sldNum" sz="quarter" idx="10"/>
          </p:nvPr>
        </p:nvSpPr>
        <p:spPr/>
        <p:txBody>
          <a:bodyPr/>
          <a:lstStyle/>
          <a:p>
            <a:fld id="{647B134D-4DCA-437E-B0CD-7FD3B2756DD4}" type="slidenum">
              <a:rPr lang="ru-RU" smtClean="0"/>
              <a:pPr/>
              <a:t>8</a:t>
            </a:fld>
            <a:endParaRPr lang="ru-RU"/>
          </a:p>
        </p:txBody>
      </p:sp>
    </p:spTree>
    <p:extLst>
      <p:ext uri="{BB962C8B-B14F-4D97-AF65-F5344CB8AC3E}">
        <p14:creationId xmlns:p14="http://schemas.microsoft.com/office/powerpoint/2010/main" val="314477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5450" y="1243013"/>
            <a:ext cx="5946775" cy="3346450"/>
          </a:xfrm>
        </p:spPr>
      </p:sp>
      <p:sp>
        <p:nvSpPr>
          <p:cNvPr id="3" name="Заметки 2"/>
          <p:cNvSpPr>
            <a:spLocks noGrp="1"/>
          </p:cNvSpPr>
          <p:nvPr>
            <p:ph type="body" idx="1"/>
          </p:nvPr>
        </p:nvSpPr>
        <p:spPr/>
        <p:txBody>
          <a:bodyPr/>
          <a:lstStyle/>
          <a:p>
            <a:r>
              <a:rPr lang="ru-RU" dirty="0"/>
              <a:t>При планировании МУР необходимо учитывать иерархию МУР. Эффективность мероприятий снижается в следующем порядке:</a:t>
            </a:r>
          </a:p>
          <a:p>
            <a:endParaRPr lang="ru-RU" dirty="0"/>
          </a:p>
          <a:p>
            <a:r>
              <a:rPr lang="ru-RU" dirty="0"/>
              <a:t>а) Устранение опасности, включая:</a:t>
            </a:r>
          </a:p>
          <a:p>
            <a:pPr marL="173782" indent="-173782">
              <a:buFont typeface="Wingdings" panose="05000000000000000000" pitchFamily="2" charset="2"/>
              <a:buChar char="§"/>
            </a:pPr>
            <a:r>
              <a:rPr lang="ru-RU" dirty="0"/>
              <a:t>О</a:t>
            </a:r>
            <a:r>
              <a:rPr lang="en-US" dirty="0"/>
              <a:t>тказ</a:t>
            </a:r>
            <a:r>
              <a:rPr lang="ru-RU" dirty="0"/>
              <a:t> </a:t>
            </a:r>
            <a:r>
              <a:rPr lang="en-US" dirty="0"/>
              <a:t>от</a:t>
            </a:r>
            <a:r>
              <a:rPr lang="ru-RU" dirty="0"/>
              <a:t> </a:t>
            </a:r>
            <a:r>
              <a:rPr lang="en-US" dirty="0"/>
              <a:t>деятельности</a:t>
            </a:r>
            <a:endParaRPr lang="ru-RU" dirty="0"/>
          </a:p>
          <a:p>
            <a:pPr marL="173782" indent="-173782">
              <a:buFont typeface="Wingdings" panose="05000000000000000000" pitchFamily="2" charset="2"/>
              <a:buChar char="§"/>
            </a:pPr>
            <a:r>
              <a:rPr lang="ru-RU" dirty="0"/>
              <a:t>А</a:t>
            </a:r>
            <a:r>
              <a:rPr lang="en-US" dirty="0"/>
              <a:t>втоматизаци</a:t>
            </a:r>
            <a:r>
              <a:rPr lang="ru-RU" dirty="0"/>
              <a:t>я </a:t>
            </a:r>
            <a:r>
              <a:rPr lang="en-US" dirty="0"/>
              <a:t>производства</a:t>
            </a:r>
            <a:endParaRPr lang="ru-RU" dirty="0"/>
          </a:p>
          <a:p>
            <a:pPr marL="173782" indent="-173782">
              <a:buFont typeface="Wingdings" panose="05000000000000000000" pitchFamily="2" charset="2"/>
              <a:buChar char="§"/>
            </a:pPr>
            <a:r>
              <a:rPr lang="ru-RU" dirty="0"/>
              <a:t>И</a:t>
            </a:r>
            <a:r>
              <a:rPr lang="en-US" dirty="0"/>
              <a:t>сключение</a:t>
            </a:r>
            <a:r>
              <a:rPr lang="ru-RU" dirty="0"/>
              <a:t> </a:t>
            </a:r>
            <a:r>
              <a:rPr lang="en-US" dirty="0"/>
              <a:t>ручного</a:t>
            </a:r>
            <a:r>
              <a:rPr lang="ru-RU" dirty="0"/>
              <a:t> </a:t>
            </a:r>
            <a:r>
              <a:rPr lang="en-US" dirty="0"/>
              <a:t>труда</a:t>
            </a:r>
            <a:endParaRPr lang="ru-RU" dirty="0"/>
          </a:p>
          <a:p>
            <a:endParaRPr lang="ru-RU" dirty="0"/>
          </a:p>
          <a:p>
            <a:r>
              <a:rPr lang="ru-RU" dirty="0"/>
              <a:t>б) Замена источников опасностей на менее опасные, включая:</a:t>
            </a:r>
          </a:p>
          <a:p>
            <a:pPr marL="173782" indent="-173782">
              <a:buFont typeface="Wingdings" panose="05000000000000000000" pitchFamily="2" charset="2"/>
              <a:buChar char="§"/>
            </a:pPr>
            <a:r>
              <a:rPr lang="ru-RU" dirty="0"/>
              <a:t>замену опасного оборудования на менее опасное оборудование</a:t>
            </a:r>
          </a:p>
          <a:p>
            <a:pPr marL="173782" indent="-173782">
              <a:buFont typeface="Wingdings" panose="05000000000000000000" pitchFamily="2" charset="2"/>
              <a:buChar char="§"/>
            </a:pPr>
            <a:r>
              <a:rPr lang="ru-RU" dirty="0"/>
              <a:t>замену применяемого сырья на менее опасное</a:t>
            </a:r>
          </a:p>
          <a:p>
            <a:endParaRPr lang="ru-RU" dirty="0"/>
          </a:p>
          <a:p>
            <a:r>
              <a:rPr lang="ru-RU" dirty="0"/>
              <a:t>в) Изоляция опасностей и применение инженерных решений, включая:</a:t>
            </a:r>
          </a:p>
          <a:p>
            <a:pPr marL="173782" indent="-173782">
              <a:buFont typeface="Wingdings" panose="05000000000000000000" pitchFamily="2" charset="2"/>
              <a:buChar char="§"/>
            </a:pPr>
            <a:r>
              <a:rPr lang="ru-RU" dirty="0"/>
              <a:t>установку защитных блокировок и противоаварийных систем, средств коллективной защиты</a:t>
            </a:r>
          </a:p>
          <a:p>
            <a:pPr marL="173782" indent="-173782">
              <a:buFont typeface="Wingdings" panose="05000000000000000000" pitchFamily="2" charset="2"/>
              <a:buChar char="§"/>
            </a:pPr>
            <a:r>
              <a:rPr lang="ru-RU" dirty="0"/>
              <a:t>ограждение или изоляция оборудования, опасных частей и деталей</a:t>
            </a:r>
          </a:p>
          <a:p>
            <a:pPr marL="173782" indent="-173782">
              <a:buFont typeface="Wingdings" panose="05000000000000000000" pitchFamily="2" charset="2"/>
              <a:buChar char="§"/>
            </a:pPr>
            <a:r>
              <a:rPr lang="ru-RU" dirty="0"/>
              <a:t>установка принудительной вентиляции и очистки для работ с токсичными веществами</a:t>
            </a:r>
          </a:p>
          <a:p>
            <a:endParaRPr lang="ru-RU" dirty="0"/>
          </a:p>
          <a:p>
            <a:r>
              <a:rPr lang="ru-RU" dirty="0"/>
              <a:t>г) Организационные меры, включая:</a:t>
            </a:r>
          </a:p>
          <a:p>
            <a:pPr marL="173782" indent="-173782">
              <a:buFont typeface="Wingdings" panose="05000000000000000000" pitchFamily="2" charset="2"/>
              <a:buChar char="§"/>
            </a:pPr>
            <a:r>
              <a:rPr lang="ru-RU" dirty="0"/>
              <a:t>документирование необходимых требований в технологической документации, инструкциях по охране труда и других ЛНД</a:t>
            </a:r>
          </a:p>
          <a:p>
            <a:pPr marL="173782" indent="-173782">
              <a:buFont typeface="Wingdings" panose="05000000000000000000" pitchFamily="2" charset="2"/>
              <a:buChar char="§"/>
            </a:pPr>
            <a:r>
              <a:rPr lang="ru-RU" dirty="0"/>
              <a:t>обеспечение осведомленности и компетентности работников</a:t>
            </a:r>
          </a:p>
          <a:p>
            <a:pPr marL="173782" indent="-173782">
              <a:buFont typeface="Wingdings" panose="05000000000000000000" pitchFamily="2" charset="2"/>
              <a:buChar char="§"/>
            </a:pPr>
            <a:r>
              <a:rPr lang="ru-RU" dirty="0"/>
              <a:t>соблюдение режима труда и отдыха, уменьшение частоты и времени, в течение которого работники подвергаются опасности</a:t>
            </a:r>
          </a:p>
          <a:p>
            <a:pPr marL="231709" indent="-231709">
              <a:buFont typeface="Wingdings" panose="05000000000000000000" pitchFamily="2" charset="2"/>
              <a:buChar char="§"/>
            </a:pPr>
            <a:r>
              <a:rPr lang="ru-RU" dirty="0"/>
              <a:t>использование предупредительных знаков</a:t>
            </a:r>
          </a:p>
          <a:p>
            <a:endParaRPr lang="ru-RU" dirty="0"/>
          </a:p>
          <a:p>
            <a:r>
              <a:rPr lang="ru-RU" dirty="0"/>
              <a:t>д) Применение СИЗ (спецодежда, спецобувь, противогазы, страховочные приспособления и т.д.).</a:t>
            </a:r>
          </a:p>
          <a:p>
            <a:endParaRPr lang="ru-RU" dirty="0"/>
          </a:p>
        </p:txBody>
      </p:sp>
      <p:sp>
        <p:nvSpPr>
          <p:cNvPr id="4" name="Номер слайда 3"/>
          <p:cNvSpPr>
            <a:spLocks noGrp="1"/>
          </p:cNvSpPr>
          <p:nvPr>
            <p:ph type="sldNum" sz="quarter" idx="10"/>
          </p:nvPr>
        </p:nvSpPr>
        <p:spPr/>
        <p:txBody>
          <a:bodyPr/>
          <a:lstStyle/>
          <a:p>
            <a:fld id="{E0A7C119-28D5-5342-8FDF-728EEBCB3E7E}" type="slidenum">
              <a:rPr lang="ru-RU" smtClean="0"/>
              <a:t>9</a:t>
            </a:fld>
            <a:endParaRPr lang="ru-RU" dirty="0"/>
          </a:p>
        </p:txBody>
      </p:sp>
    </p:spTree>
    <p:extLst>
      <p:ext uri="{BB962C8B-B14F-4D97-AF65-F5344CB8AC3E}">
        <p14:creationId xmlns:p14="http://schemas.microsoft.com/office/powerpoint/2010/main" val="127678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524000" y="3602039"/>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smtClean="0"/>
              <a:t>Образец подзаголовка</a:t>
            </a:r>
            <a:endParaRPr lang="ru-RU"/>
          </a:p>
        </p:txBody>
      </p:sp>
      <p:sp>
        <p:nvSpPr>
          <p:cNvPr id="7" name="Номер слайда 6"/>
          <p:cNvSpPr>
            <a:spLocks noGrp="1"/>
          </p:cNvSpPr>
          <p:nvPr>
            <p:ph type="sldNum" sz="quarter" idx="10"/>
          </p:nvPr>
        </p:nvSpPr>
        <p:spPr/>
        <p:txBody>
          <a:bodyPr/>
          <a:lstStyle/>
          <a:p>
            <a:fld id="{7C8A4ACC-2E42-4F76-8B3E-A8F6A54C3C58}" type="slidenum">
              <a:rPr lang="ru-RU" smtClean="0"/>
              <a:pPr/>
              <a:t>‹#›</a:t>
            </a:fld>
            <a:endParaRPr lang="ru-RU"/>
          </a:p>
        </p:txBody>
      </p:sp>
    </p:spTree>
    <p:extLst>
      <p:ext uri="{BB962C8B-B14F-4D97-AF65-F5344CB8AC3E}">
        <p14:creationId xmlns:p14="http://schemas.microsoft.com/office/powerpoint/2010/main" val="22313365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3"/>
            <a:ext cx="2743200" cy="365125"/>
          </a:xfrm>
          <a:prstGeom prst="rect">
            <a:avLst/>
          </a:prstGeom>
        </p:spPr>
        <p:txBody>
          <a:bodyPr lIns="91438" tIns="45719" rIns="91438" bIns="45719"/>
          <a:lstStyle/>
          <a:p>
            <a:endParaRPr lang="ru-RU"/>
          </a:p>
        </p:txBody>
      </p:sp>
      <p:sp>
        <p:nvSpPr>
          <p:cNvPr id="5" name="Нижний колонтитул 4"/>
          <p:cNvSpPr>
            <a:spLocks noGrp="1"/>
          </p:cNvSpPr>
          <p:nvPr>
            <p:ph type="ftr" sz="quarter" idx="11"/>
          </p:nvPr>
        </p:nvSpPr>
        <p:spPr>
          <a:xfrm>
            <a:off x="4038600" y="6356353"/>
            <a:ext cx="4114800" cy="365125"/>
          </a:xfrm>
          <a:prstGeom prst="rect">
            <a:avLst/>
          </a:prstGeom>
        </p:spPr>
        <p:txBody>
          <a:bodyPr lIns="91438" tIns="45719" rIns="91438" bIns="45719"/>
          <a:lstStyle/>
          <a:p>
            <a:endParaRPr lang="ru-RU"/>
          </a:p>
        </p:txBody>
      </p:sp>
      <p:sp>
        <p:nvSpPr>
          <p:cNvPr id="6" name="Номер слайда 5"/>
          <p:cNvSpPr>
            <a:spLocks noGrp="1"/>
          </p:cNvSpPr>
          <p:nvPr>
            <p:ph type="sldNum" sz="quarter" idx="12"/>
          </p:nvPr>
        </p:nvSpPr>
        <p:spPr/>
        <p:txBody>
          <a:bodyPr/>
          <a:lstStyle/>
          <a:p>
            <a:fld id="{7C8A4ACC-2E42-4F76-8B3E-A8F6A54C3C58}" type="slidenum">
              <a:rPr lang="ru-RU" smtClean="0"/>
              <a:pPr/>
              <a:t>‹#›</a:t>
            </a:fld>
            <a:endParaRPr lang="ru-RU"/>
          </a:p>
        </p:txBody>
      </p:sp>
    </p:spTree>
    <p:extLst>
      <p:ext uri="{BB962C8B-B14F-4D97-AF65-F5344CB8AC3E}">
        <p14:creationId xmlns:p14="http://schemas.microsoft.com/office/powerpoint/2010/main" val="22714573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8"/>
            <a:ext cx="2628900"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2" y="365128"/>
            <a:ext cx="7734300"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3"/>
            <a:ext cx="2743200" cy="365125"/>
          </a:xfrm>
          <a:prstGeom prst="rect">
            <a:avLst/>
          </a:prstGeom>
        </p:spPr>
        <p:txBody>
          <a:bodyPr lIns="91438" tIns="45719" rIns="91438" bIns="45719"/>
          <a:lstStyle/>
          <a:p>
            <a:endParaRPr lang="ru-RU"/>
          </a:p>
        </p:txBody>
      </p:sp>
      <p:sp>
        <p:nvSpPr>
          <p:cNvPr id="5" name="Нижний колонтитул 4"/>
          <p:cNvSpPr>
            <a:spLocks noGrp="1"/>
          </p:cNvSpPr>
          <p:nvPr>
            <p:ph type="ftr" sz="quarter" idx="11"/>
          </p:nvPr>
        </p:nvSpPr>
        <p:spPr>
          <a:xfrm>
            <a:off x="4038600" y="6356353"/>
            <a:ext cx="4114800" cy="365125"/>
          </a:xfrm>
          <a:prstGeom prst="rect">
            <a:avLst/>
          </a:prstGeom>
        </p:spPr>
        <p:txBody>
          <a:bodyPr lIns="91438" tIns="45719" rIns="91438" bIns="45719"/>
          <a:lstStyle/>
          <a:p>
            <a:endParaRPr lang="ru-RU"/>
          </a:p>
        </p:txBody>
      </p:sp>
      <p:sp>
        <p:nvSpPr>
          <p:cNvPr id="6" name="Номер слайда 5"/>
          <p:cNvSpPr>
            <a:spLocks noGrp="1"/>
          </p:cNvSpPr>
          <p:nvPr>
            <p:ph type="sldNum" sz="quarter" idx="12"/>
          </p:nvPr>
        </p:nvSpPr>
        <p:spPr/>
        <p:txBody>
          <a:bodyPr/>
          <a:lstStyle/>
          <a:p>
            <a:fld id="{7C8A4ACC-2E42-4F76-8B3E-A8F6A54C3C58}" type="slidenum">
              <a:rPr lang="ru-RU" smtClean="0"/>
              <a:pPr/>
              <a:t>‹#›</a:t>
            </a:fld>
            <a:endParaRPr lang="ru-RU"/>
          </a:p>
        </p:txBody>
      </p:sp>
    </p:spTree>
    <p:extLst>
      <p:ext uri="{BB962C8B-B14F-4D97-AF65-F5344CB8AC3E}">
        <p14:creationId xmlns:p14="http://schemas.microsoft.com/office/powerpoint/2010/main" val="31978962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Сравнение">
    <p:spTree>
      <p:nvGrpSpPr>
        <p:cNvPr id="1" name=""/>
        <p:cNvGrpSpPr/>
        <p:nvPr/>
      </p:nvGrpSpPr>
      <p:grpSpPr>
        <a:xfrm>
          <a:off x="0" y="0"/>
          <a:ext cx="0" cy="0"/>
          <a:chOff x="0" y="0"/>
          <a:chExt cx="0" cy="0"/>
        </a:xfrm>
      </p:grpSpPr>
      <p:sp>
        <p:nvSpPr>
          <p:cNvPr id="10" name="Прямоугольник 9"/>
          <p:cNvSpPr/>
          <p:nvPr userDrawn="1"/>
        </p:nvSpPr>
        <p:spPr>
          <a:xfrm>
            <a:off x="0" y="1"/>
            <a:ext cx="12192000" cy="948807"/>
          </a:xfrm>
          <a:prstGeom prst="rect">
            <a:avLst/>
          </a:prstGeom>
          <a:solidFill>
            <a:srgbClr val="5357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AutoShape 3"/>
          <p:cNvSpPr>
            <a:spLocks noChangeAspect="1" noChangeArrowheads="1" noTextEdit="1"/>
          </p:cNvSpPr>
          <p:nvPr userDrawn="1"/>
        </p:nvSpPr>
        <p:spPr bwMode="auto">
          <a:xfrm>
            <a:off x="492735" y="6370993"/>
            <a:ext cx="182456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dirty="0"/>
          </a:p>
        </p:txBody>
      </p:sp>
      <p:grpSp>
        <p:nvGrpSpPr>
          <p:cNvPr id="6" name="Группа 9"/>
          <p:cNvGrpSpPr/>
          <p:nvPr userDrawn="1"/>
        </p:nvGrpSpPr>
        <p:grpSpPr>
          <a:xfrm>
            <a:off x="492735" y="6370993"/>
            <a:ext cx="1822451" cy="288925"/>
            <a:chOff x="450850" y="6383338"/>
            <a:chExt cx="1366838" cy="288925"/>
          </a:xfrm>
        </p:grpSpPr>
        <p:sp>
          <p:nvSpPr>
            <p:cNvPr id="8" name="Freeform 7"/>
            <p:cNvSpPr>
              <a:spLocks noEditPoints="1"/>
            </p:cNvSpPr>
            <p:nvPr userDrawn="1"/>
          </p:nvSpPr>
          <p:spPr bwMode="auto">
            <a:xfrm>
              <a:off x="866775" y="6448426"/>
              <a:ext cx="950913" cy="157163"/>
            </a:xfrm>
            <a:custGeom>
              <a:avLst/>
              <a:gdLst>
                <a:gd name="T0" fmla="*/ 2478 w 11388"/>
                <a:gd name="T1" fmla="*/ 807 h 1876"/>
                <a:gd name="T2" fmla="*/ 2682 w 11388"/>
                <a:gd name="T3" fmla="*/ 468 h 1876"/>
                <a:gd name="T4" fmla="*/ 3065 w 11388"/>
                <a:gd name="T5" fmla="*/ 346 h 1876"/>
                <a:gd name="T6" fmla="*/ 3449 w 11388"/>
                <a:gd name="T7" fmla="*/ 468 h 1876"/>
                <a:gd name="T8" fmla="*/ 3652 w 11388"/>
                <a:gd name="T9" fmla="*/ 807 h 1876"/>
                <a:gd name="T10" fmla="*/ 3594 w 11388"/>
                <a:gd name="T11" fmla="*/ 1239 h 1876"/>
                <a:gd name="T12" fmla="*/ 3302 w 11388"/>
                <a:gd name="T13" fmla="*/ 1489 h 1876"/>
                <a:gd name="T14" fmla="*/ 2885 w 11388"/>
                <a:gd name="T15" fmla="*/ 1506 h 1876"/>
                <a:gd name="T16" fmla="*/ 2567 w 11388"/>
                <a:gd name="T17" fmla="*/ 1287 h 1876"/>
                <a:gd name="T18" fmla="*/ 4068 w 11388"/>
                <a:gd name="T19" fmla="*/ 885 h 1876"/>
                <a:gd name="T20" fmla="*/ 3805 w 11388"/>
                <a:gd name="T21" fmla="*/ 290 h 1876"/>
                <a:gd name="T22" fmla="*/ 3217 w 11388"/>
                <a:gd name="T23" fmla="*/ 10 h 1876"/>
                <a:gd name="T24" fmla="*/ 2550 w 11388"/>
                <a:gd name="T25" fmla="*/ 126 h 1876"/>
                <a:gd name="T26" fmla="*/ 2125 w 11388"/>
                <a:gd name="T27" fmla="*/ 597 h 1876"/>
                <a:gd name="T28" fmla="*/ 2125 w 11388"/>
                <a:gd name="T29" fmla="*/ 1278 h 1876"/>
                <a:gd name="T30" fmla="*/ 2550 w 11388"/>
                <a:gd name="T31" fmla="*/ 1750 h 1876"/>
                <a:gd name="T32" fmla="*/ 3217 w 11388"/>
                <a:gd name="T33" fmla="*/ 1865 h 1876"/>
                <a:gd name="T34" fmla="*/ 3805 w 11388"/>
                <a:gd name="T35" fmla="*/ 1586 h 1876"/>
                <a:gd name="T36" fmla="*/ 4068 w 11388"/>
                <a:gd name="T37" fmla="*/ 989 h 1876"/>
                <a:gd name="T38" fmla="*/ 4468 w 11388"/>
                <a:gd name="T39" fmla="*/ 1449 h 1876"/>
                <a:gd name="T40" fmla="*/ 4564 w 11388"/>
                <a:gd name="T41" fmla="*/ 1815 h 1876"/>
                <a:gd name="T42" fmla="*/ 4837 w 11388"/>
                <a:gd name="T43" fmla="*/ 1657 h 1876"/>
                <a:gd name="T44" fmla="*/ 5827 w 11388"/>
                <a:gd name="T45" fmla="*/ 404 h 1876"/>
                <a:gd name="T46" fmla="*/ 7343 w 11388"/>
                <a:gd name="T47" fmla="*/ 1298 h 1876"/>
                <a:gd name="T48" fmla="*/ 7714 w 11388"/>
                <a:gd name="T49" fmla="*/ 1737 h 1876"/>
                <a:gd name="T50" fmla="*/ 8311 w 11388"/>
                <a:gd name="T51" fmla="*/ 1875 h 1876"/>
                <a:gd name="T52" fmla="*/ 8919 w 11388"/>
                <a:gd name="T53" fmla="*/ 1660 h 1876"/>
                <a:gd name="T54" fmla="*/ 9228 w 11388"/>
                <a:gd name="T55" fmla="*/ 1099 h 1876"/>
                <a:gd name="T56" fmla="*/ 9098 w 11388"/>
                <a:gd name="T57" fmla="*/ 416 h 1876"/>
                <a:gd name="T58" fmla="*/ 8598 w 11388"/>
                <a:gd name="T59" fmla="*/ 48 h 1876"/>
                <a:gd name="T60" fmla="*/ 7967 w 11388"/>
                <a:gd name="T61" fmla="*/ 36 h 1876"/>
                <a:gd name="T62" fmla="*/ 7500 w 11388"/>
                <a:gd name="T63" fmla="*/ 315 h 1876"/>
                <a:gd name="T64" fmla="*/ 6620 w 11388"/>
                <a:gd name="T65" fmla="*/ 42 h 1876"/>
                <a:gd name="T66" fmla="*/ 7782 w 11388"/>
                <a:gd name="T67" fmla="*/ 566 h 1876"/>
                <a:gd name="T68" fmla="*/ 8097 w 11388"/>
                <a:gd name="T69" fmla="*/ 363 h 1876"/>
                <a:gd name="T70" fmla="*/ 8537 w 11388"/>
                <a:gd name="T71" fmla="*/ 397 h 1876"/>
                <a:gd name="T72" fmla="*/ 8791 w 11388"/>
                <a:gd name="T73" fmla="*/ 663 h 1876"/>
                <a:gd name="T74" fmla="*/ 8823 w 11388"/>
                <a:gd name="T75" fmla="*/ 1100 h 1876"/>
                <a:gd name="T76" fmla="*/ 8632 w 11388"/>
                <a:gd name="T77" fmla="*/ 1424 h 1876"/>
                <a:gd name="T78" fmla="*/ 8227 w 11388"/>
                <a:gd name="T79" fmla="*/ 1529 h 1876"/>
                <a:gd name="T80" fmla="*/ 7849 w 11388"/>
                <a:gd name="T81" fmla="*/ 1391 h 1876"/>
                <a:gd name="T82" fmla="*/ 7690 w 11388"/>
                <a:gd name="T83" fmla="*/ 1037 h 1876"/>
                <a:gd name="T84" fmla="*/ 11180 w 11388"/>
                <a:gd name="T85" fmla="*/ 229 h 1876"/>
                <a:gd name="T86" fmla="*/ 10774 w 11388"/>
                <a:gd name="T87" fmla="*/ 31 h 1876"/>
                <a:gd name="T88" fmla="*/ 10181 w 11388"/>
                <a:gd name="T89" fmla="*/ 37 h 1876"/>
                <a:gd name="T90" fmla="*/ 9650 w 11388"/>
                <a:gd name="T91" fmla="*/ 387 h 1876"/>
                <a:gd name="T92" fmla="*/ 9486 w 11388"/>
                <a:gd name="T93" fmla="*/ 1044 h 1876"/>
                <a:gd name="T94" fmla="*/ 9766 w 11388"/>
                <a:gd name="T95" fmla="*/ 1624 h 1876"/>
                <a:gd name="T96" fmla="*/ 10376 w 11388"/>
                <a:gd name="T97" fmla="*/ 1871 h 1876"/>
                <a:gd name="T98" fmla="*/ 10903 w 11388"/>
                <a:gd name="T99" fmla="*/ 1806 h 1876"/>
                <a:gd name="T100" fmla="*/ 11271 w 11388"/>
                <a:gd name="T101" fmla="*/ 1557 h 1876"/>
                <a:gd name="T102" fmla="*/ 10978 w 11388"/>
                <a:gd name="T103" fmla="*/ 1330 h 1876"/>
                <a:gd name="T104" fmla="*/ 10734 w 11388"/>
                <a:gd name="T105" fmla="*/ 1480 h 1876"/>
                <a:gd name="T106" fmla="*/ 10380 w 11388"/>
                <a:gd name="T107" fmla="*/ 1510 h 1876"/>
                <a:gd name="T108" fmla="*/ 10029 w 11388"/>
                <a:gd name="T109" fmla="*/ 1338 h 1876"/>
                <a:gd name="T110" fmla="*/ 9884 w 11388"/>
                <a:gd name="T111" fmla="*/ 970 h 1876"/>
                <a:gd name="T112" fmla="*/ 9991 w 11388"/>
                <a:gd name="T113" fmla="*/ 577 h 1876"/>
                <a:gd name="T114" fmla="*/ 10316 w 11388"/>
                <a:gd name="T115" fmla="*/ 375 h 1876"/>
                <a:gd name="T116" fmla="*/ 10692 w 11388"/>
                <a:gd name="T117" fmla="*/ 384 h 1876"/>
                <a:gd name="T118" fmla="*/ 10948 w 11388"/>
                <a:gd name="T119" fmla="*/ 517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88" h="1876">
                  <a:moveTo>
                    <a:pt x="0" y="42"/>
                  </a:moveTo>
                  <a:lnTo>
                    <a:pt x="0" y="1830"/>
                  </a:lnTo>
                  <a:lnTo>
                    <a:pt x="402" y="1830"/>
                  </a:lnTo>
                  <a:lnTo>
                    <a:pt x="402" y="401"/>
                  </a:lnTo>
                  <a:lnTo>
                    <a:pt x="1360" y="401"/>
                  </a:lnTo>
                  <a:lnTo>
                    <a:pt x="1360" y="1830"/>
                  </a:lnTo>
                  <a:lnTo>
                    <a:pt x="1765" y="1830"/>
                  </a:lnTo>
                  <a:lnTo>
                    <a:pt x="1765" y="42"/>
                  </a:lnTo>
                  <a:lnTo>
                    <a:pt x="0" y="42"/>
                  </a:lnTo>
                  <a:close/>
                  <a:moveTo>
                    <a:pt x="2467" y="937"/>
                  </a:moveTo>
                  <a:lnTo>
                    <a:pt x="2467" y="904"/>
                  </a:lnTo>
                  <a:lnTo>
                    <a:pt x="2470" y="870"/>
                  </a:lnTo>
                  <a:lnTo>
                    <a:pt x="2473" y="838"/>
                  </a:lnTo>
                  <a:lnTo>
                    <a:pt x="2478" y="807"/>
                  </a:lnTo>
                  <a:lnTo>
                    <a:pt x="2486" y="776"/>
                  </a:lnTo>
                  <a:lnTo>
                    <a:pt x="2494" y="747"/>
                  </a:lnTo>
                  <a:lnTo>
                    <a:pt x="2503" y="718"/>
                  </a:lnTo>
                  <a:lnTo>
                    <a:pt x="2513" y="689"/>
                  </a:lnTo>
                  <a:lnTo>
                    <a:pt x="2524" y="663"/>
                  </a:lnTo>
                  <a:lnTo>
                    <a:pt x="2538" y="637"/>
                  </a:lnTo>
                  <a:lnTo>
                    <a:pt x="2552" y="613"/>
                  </a:lnTo>
                  <a:lnTo>
                    <a:pt x="2567" y="588"/>
                  </a:lnTo>
                  <a:lnTo>
                    <a:pt x="2584" y="566"/>
                  </a:lnTo>
                  <a:lnTo>
                    <a:pt x="2602" y="544"/>
                  </a:lnTo>
                  <a:lnTo>
                    <a:pt x="2621" y="523"/>
                  </a:lnTo>
                  <a:lnTo>
                    <a:pt x="2640" y="504"/>
                  </a:lnTo>
                  <a:lnTo>
                    <a:pt x="2660" y="485"/>
                  </a:lnTo>
                  <a:lnTo>
                    <a:pt x="2682" y="468"/>
                  </a:lnTo>
                  <a:lnTo>
                    <a:pt x="2705" y="451"/>
                  </a:lnTo>
                  <a:lnTo>
                    <a:pt x="2728" y="436"/>
                  </a:lnTo>
                  <a:lnTo>
                    <a:pt x="2752" y="422"/>
                  </a:lnTo>
                  <a:lnTo>
                    <a:pt x="2778" y="410"/>
                  </a:lnTo>
                  <a:lnTo>
                    <a:pt x="2804" y="397"/>
                  </a:lnTo>
                  <a:lnTo>
                    <a:pt x="2830" y="387"/>
                  </a:lnTo>
                  <a:lnTo>
                    <a:pt x="2858" y="377"/>
                  </a:lnTo>
                  <a:lnTo>
                    <a:pt x="2885" y="369"/>
                  </a:lnTo>
                  <a:lnTo>
                    <a:pt x="2914" y="363"/>
                  </a:lnTo>
                  <a:lnTo>
                    <a:pt x="2944" y="356"/>
                  </a:lnTo>
                  <a:lnTo>
                    <a:pt x="2973" y="352"/>
                  </a:lnTo>
                  <a:lnTo>
                    <a:pt x="3004" y="348"/>
                  </a:lnTo>
                  <a:lnTo>
                    <a:pt x="3035" y="346"/>
                  </a:lnTo>
                  <a:lnTo>
                    <a:pt x="3065" y="346"/>
                  </a:lnTo>
                  <a:lnTo>
                    <a:pt x="3097" y="346"/>
                  </a:lnTo>
                  <a:lnTo>
                    <a:pt x="3128" y="348"/>
                  </a:lnTo>
                  <a:lnTo>
                    <a:pt x="3158" y="352"/>
                  </a:lnTo>
                  <a:lnTo>
                    <a:pt x="3188" y="356"/>
                  </a:lnTo>
                  <a:lnTo>
                    <a:pt x="3218" y="363"/>
                  </a:lnTo>
                  <a:lnTo>
                    <a:pt x="3246" y="369"/>
                  </a:lnTo>
                  <a:lnTo>
                    <a:pt x="3274" y="377"/>
                  </a:lnTo>
                  <a:lnTo>
                    <a:pt x="3302" y="387"/>
                  </a:lnTo>
                  <a:lnTo>
                    <a:pt x="3328" y="397"/>
                  </a:lnTo>
                  <a:lnTo>
                    <a:pt x="3354" y="410"/>
                  </a:lnTo>
                  <a:lnTo>
                    <a:pt x="3379" y="422"/>
                  </a:lnTo>
                  <a:lnTo>
                    <a:pt x="3403" y="436"/>
                  </a:lnTo>
                  <a:lnTo>
                    <a:pt x="3426" y="451"/>
                  </a:lnTo>
                  <a:lnTo>
                    <a:pt x="3449" y="468"/>
                  </a:lnTo>
                  <a:lnTo>
                    <a:pt x="3471" y="485"/>
                  </a:lnTo>
                  <a:lnTo>
                    <a:pt x="3492" y="504"/>
                  </a:lnTo>
                  <a:lnTo>
                    <a:pt x="3511" y="523"/>
                  </a:lnTo>
                  <a:lnTo>
                    <a:pt x="3530" y="544"/>
                  </a:lnTo>
                  <a:lnTo>
                    <a:pt x="3547" y="566"/>
                  </a:lnTo>
                  <a:lnTo>
                    <a:pt x="3564" y="588"/>
                  </a:lnTo>
                  <a:lnTo>
                    <a:pt x="3580" y="613"/>
                  </a:lnTo>
                  <a:lnTo>
                    <a:pt x="3594" y="637"/>
                  </a:lnTo>
                  <a:lnTo>
                    <a:pt x="3606" y="663"/>
                  </a:lnTo>
                  <a:lnTo>
                    <a:pt x="3618" y="689"/>
                  </a:lnTo>
                  <a:lnTo>
                    <a:pt x="3629" y="718"/>
                  </a:lnTo>
                  <a:lnTo>
                    <a:pt x="3638" y="747"/>
                  </a:lnTo>
                  <a:lnTo>
                    <a:pt x="3646" y="776"/>
                  </a:lnTo>
                  <a:lnTo>
                    <a:pt x="3652" y="807"/>
                  </a:lnTo>
                  <a:lnTo>
                    <a:pt x="3657" y="838"/>
                  </a:lnTo>
                  <a:lnTo>
                    <a:pt x="3661" y="870"/>
                  </a:lnTo>
                  <a:lnTo>
                    <a:pt x="3663" y="904"/>
                  </a:lnTo>
                  <a:lnTo>
                    <a:pt x="3665" y="937"/>
                  </a:lnTo>
                  <a:lnTo>
                    <a:pt x="3663" y="972"/>
                  </a:lnTo>
                  <a:lnTo>
                    <a:pt x="3661" y="1005"/>
                  </a:lnTo>
                  <a:lnTo>
                    <a:pt x="3657" y="1037"/>
                  </a:lnTo>
                  <a:lnTo>
                    <a:pt x="3652" y="1069"/>
                  </a:lnTo>
                  <a:lnTo>
                    <a:pt x="3646" y="1100"/>
                  </a:lnTo>
                  <a:lnTo>
                    <a:pt x="3638" y="1129"/>
                  </a:lnTo>
                  <a:lnTo>
                    <a:pt x="3629" y="1158"/>
                  </a:lnTo>
                  <a:lnTo>
                    <a:pt x="3618" y="1186"/>
                  </a:lnTo>
                  <a:lnTo>
                    <a:pt x="3606" y="1212"/>
                  </a:lnTo>
                  <a:lnTo>
                    <a:pt x="3594" y="1239"/>
                  </a:lnTo>
                  <a:lnTo>
                    <a:pt x="3580" y="1263"/>
                  </a:lnTo>
                  <a:lnTo>
                    <a:pt x="3564" y="1287"/>
                  </a:lnTo>
                  <a:lnTo>
                    <a:pt x="3547" y="1310"/>
                  </a:lnTo>
                  <a:lnTo>
                    <a:pt x="3530" y="1332"/>
                  </a:lnTo>
                  <a:lnTo>
                    <a:pt x="3511" y="1352"/>
                  </a:lnTo>
                  <a:lnTo>
                    <a:pt x="3492" y="1371"/>
                  </a:lnTo>
                  <a:lnTo>
                    <a:pt x="3471" y="1391"/>
                  </a:lnTo>
                  <a:lnTo>
                    <a:pt x="3449" y="1408"/>
                  </a:lnTo>
                  <a:lnTo>
                    <a:pt x="3426" y="1424"/>
                  </a:lnTo>
                  <a:lnTo>
                    <a:pt x="3403" y="1440"/>
                  </a:lnTo>
                  <a:lnTo>
                    <a:pt x="3379" y="1453"/>
                  </a:lnTo>
                  <a:lnTo>
                    <a:pt x="3354" y="1466"/>
                  </a:lnTo>
                  <a:lnTo>
                    <a:pt x="3328" y="1479"/>
                  </a:lnTo>
                  <a:lnTo>
                    <a:pt x="3302" y="1489"/>
                  </a:lnTo>
                  <a:lnTo>
                    <a:pt x="3274" y="1498"/>
                  </a:lnTo>
                  <a:lnTo>
                    <a:pt x="3246" y="1506"/>
                  </a:lnTo>
                  <a:lnTo>
                    <a:pt x="3218" y="1513"/>
                  </a:lnTo>
                  <a:lnTo>
                    <a:pt x="3188" y="1519"/>
                  </a:lnTo>
                  <a:lnTo>
                    <a:pt x="3158" y="1523"/>
                  </a:lnTo>
                  <a:lnTo>
                    <a:pt x="3128" y="1527"/>
                  </a:lnTo>
                  <a:lnTo>
                    <a:pt x="3097" y="1529"/>
                  </a:lnTo>
                  <a:lnTo>
                    <a:pt x="3065" y="1530"/>
                  </a:lnTo>
                  <a:lnTo>
                    <a:pt x="3035" y="1529"/>
                  </a:lnTo>
                  <a:lnTo>
                    <a:pt x="3004" y="1527"/>
                  </a:lnTo>
                  <a:lnTo>
                    <a:pt x="2973" y="1523"/>
                  </a:lnTo>
                  <a:lnTo>
                    <a:pt x="2944" y="1519"/>
                  </a:lnTo>
                  <a:lnTo>
                    <a:pt x="2914" y="1513"/>
                  </a:lnTo>
                  <a:lnTo>
                    <a:pt x="2885" y="1506"/>
                  </a:lnTo>
                  <a:lnTo>
                    <a:pt x="2858" y="1498"/>
                  </a:lnTo>
                  <a:lnTo>
                    <a:pt x="2830" y="1489"/>
                  </a:lnTo>
                  <a:lnTo>
                    <a:pt x="2804" y="1479"/>
                  </a:lnTo>
                  <a:lnTo>
                    <a:pt x="2778" y="1466"/>
                  </a:lnTo>
                  <a:lnTo>
                    <a:pt x="2752" y="1453"/>
                  </a:lnTo>
                  <a:lnTo>
                    <a:pt x="2728" y="1440"/>
                  </a:lnTo>
                  <a:lnTo>
                    <a:pt x="2705" y="1424"/>
                  </a:lnTo>
                  <a:lnTo>
                    <a:pt x="2682" y="1408"/>
                  </a:lnTo>
                  <a:lnTo>
                    <a:pt x="2660" y="1391"/>
                  </a:lnTo>
                  <a:lnTo>
                    <a:pt x="2640" y="1371"/>
                  </a:lnTo>
                  <a:lnTo>
                    <a:pt x="2621" y="1352"/>
                  </a:lnTo>
                  <a:lnTo>
                    <a:pt x="2602" y="1332"/>
                  </a:lnTo>
                  <a:lnTo>
                    <a:pt x="2584" y="1310"/>
                  </a:lnTo>
                  <a:lnTo>
                    <a:pt x="2567" y="1287"/>
                  </a:lnTo>
                  <a:lnTo>
                    <a:pt x="2552" y="1263"/>
                  </a:lnTo>
                  <a:lnTo>
                    <a:pt x="2538" y="1239"/>
                  </a:lnTo>
                  <a:lnTo>
                    <a:pt x="2524" y="1212"/>
                  </a:lnTo>
                  <a:lnTo>
                    <a:pt x="2513" y="1186"/>
                  </a:lnTo>
                  <a:lnTo>
                    <a:pt x="2503" y="1158"/>
                  </a:lnTo>
                  <a:lnTo>
                    <a:pt x="2494" y="1129"/>
                  </a:lnTo>
                  <a:lnTo>
                    <a:pt x="2486" y="1100"/>
                  </a:lnTo>
                  <a:lnTo>
                    <a:pt x="2478" y="1069"/>
                  </a:lnTo>
                  <a:lnTo>
                    <a:pt x="2473" y="1037"/>
                  </a:lnTo>
                  <a:lnTo>
                    <a:pt x="2470" y="1005"/>
                  </a:lnTo>
                  <a:lnTo>
                    <a:pt x="2467" y="972"/>
                  </a:lnTo>
                  <a:lnTo>
                    <a:pt x="2467" y="937"/>
                  </a:lnTo>
                  <a:close/>
                  <a:moveTo>
                    <a:pt x="4069" y="937"/>
                  </a:moveTo>
                  <a:lnTo>
                    <a:pt x="4068" y="885"/>
                  </a:lnTo>
                  <a:lnTo>
                    <a:pt x="4064" y="834"/>
                  </a:lnTo>
                  <a:lnTo>
                    <a:pt x="4057" y="784"/>
                  </a:lnTo>
                  <a:lnTo>
                    <a:pt x="4048" y="736"/>
                  </a:lnTo>
                  <a:lnTo>
                    <a:pt x="4037" y="688"/>
                  </a:lnTo>
                  <a:lnTo>
                    <a:pt x="4023" y="642"/>
                  </a:lnTo>
                  <a:lnTo>
                    <a:pt x="4007" y="597"/>
                  </a:lnTo>
                  <a:lnTo>
                    <a:pt x="3989" y="554"/>
                  </a:lnTo>
                  <a:lnTo>
                    <a:pt x="3968" y="512"/>
                  </a:lnTo>
                  <a:lnTo>
                    <a:pt x="3946" y="471"/>
                  </a:lnTo>
                  <a:lnTo>
                    <a:pt x="3921" y="432"/>
                  </a:lnTo>
                  <a:lnTo>
                    <a:pt x="3896" y="394"/>
                  </a:lnTo>
                  <a:lnTo>
                    <a:pt x="3867" y="358"/>
                  </a:lnTo>
                  <a:lnTo>
                    <a:pt x="3836" y="323"/>
                  </a:lnTo>
                  <a:lnTo>
                    <a:pt x="3805" y="290"/>
                  </a:lnTo>
                  <a:lnTo>
                    <a:pt x="3772" y="258"/>
                  </a:lnTo>
                  <a:lnTo>
                    <a:pt x="3736" y="228"/>
                  </a:lnTo>
                  <a:lnTo>
                    <a:pt x="3699" y="200"/>
                  </a:lnTo>
                  <a:lnTo>
                    <a:pt x="3661" y="174"/>
                  </a:lnTo>
                  <a:lnTo>
                    <a:pt x="3623" y="148"/>
                  </a:lnTo>
                  <a:lnTo>
                    <a:pt x="3582" y="126"/>
                  </a:lnTo>
                  <a:lnTo>
                    <a:pt x="3540" y="104"/>
                  </a:lnTo>
                  <a:lnTo>
                    <a:pt x="3496" y="85"/>
                  </a:lnTo>
                  <a:lnTo>
                    <a:pt x="3452" y="68"/>
                  </a:lnTo>
                  <a:lnTo>
                    <a:pt x="3407" y="52"/>
                  </a:lnTo>
                  <a:lnTo>
                    <a:pt x="3360" y="39"/>
                  </a:lnTo>
                  <a:lnTo>
                    <a:pt x="3313" y="27"/>
                  </a:lnTo>
                  <a:lnTo>
                    <a:pt x="3265" y="18"/>
                  </a:lnTo>
                  <a:lnTo>
                    <a:pt x="3217" y="10"/>
                  </a:lnTo>
                  <a:lnTo>
                    <a:pt x="3167" y="4"/>
                  </a:lnTo>
                  <a:lnTo>
                    <a:pt x="3116" y="1"/>
                  </a:lnTo>
                  <a:lnTo>
                    <a:pt x="3065" y="0"/>
                  </a:lnTo>
                  <a:lnTo>
                    <a:pt x="3015" y="1"/>
                  </a:lnTo>
                  <a:lnTo>
                    <a:pt x="2965" y="4"/>
                  </a:lnTo>
                  <a:lnTo>
                    <a:pt x="2915" y="10"/>
                  </a:lnTo>
                  <a:lnTo>
                    <a:pt x="2867" y="18"/>
                  </a:lnTo>
                  <a:lnTo>
                    <a:pt x="2819" y="27"/>
                  </a:lnTo>
                  <a:lnTo>
                    <a:pt x="2771" y="39"/>
                  </a:lnTo>
                  <a:lnTo>
                    <a:pt x="2725" y="52"/>
                  </a:lnTo>
                  <a:lnTo>
                    <a:pt x="2680" y="68"/>
                  </a:lnTo>
                  <a:lnTo>
                    <a:pt x="2635" y="85"/>
                  </a:lnTo>
                  <a:lnTo>
                    <a:pt x="2592" y="104"/>
                  </a:lnTo>
                  <a:lnTo>
                    <a:pt x="2550" y="126"/>
                  </a:lnTo>
                  <a:lnTo>
                    <a:pt x="2509" y="148"/>
                  </a:lnTo>
                  <a:lnTo>
                    <a:pt x="2470" y="174"/>
                  </a:lnTo>
                  <a:lnTo>
                    <a:pt x="2431" y="200"/>
                  </a:lnTo>
                  <a:lnTo>
                    <a:pt x="2396" y="228"/>
                  </a:lnTo>
                  <a:lnTo>
                    <a:pt x="2360" y="258"/>
                  </a:lnTo>
                  <a:lnTo>
                    <a:pt x="2326" y="290"/>
                  </a:lnTo>
                  <a:lnTo>
                    <a:pt x="2294" y="323"/>
                  </a:lnTo>
                  <a:lnTo>
                    <a:pt x="2265" y="358"/>
                  </a:lnTo>
                  <a:lnTo>
                    <a:pt x="2236" y="394"/>
                  </a:lnTo>
                  <a:lnTo>
                    <a:pt x="2210" y="432"/>
                  </a:lnTo>
                  <a:lnTo>
                    <a:pt x="2185" y="471"/>
                  </a:lnTo>
                  <a:lnTo>
                    <a:pt x="2164" y="512"/>
                  </a:lnTo>
                  <a:lnTo>
                    <a:pt x="2143" y="554"/>
                  </a:lnTo>
                  <a:lnTo>
                    <a:pt x="2125" y="597"/>
                  </a:lnTo>
                  <a:lnTo>
                    <a:pt x="2108" y="642"/>
                  </a:lnTo>
                  <a:lnTo>
                    <a:pt x="2095" y="688"/>
                  </a:lnTo>
                  <a:lnTo>
                    <a:pt x="2083" y="736"/>
                  </a:lnTo>
                  <a:lnTo>
                    <a:pt x="2075" y="784"/>
                  </a:lnTo>
                  <a:lnTo>
                    <a:pt x="2067" y="834"/>
                  </a:lnTo>
                  <a:lnTo>
                    <a:pt x="2063" y="885"/>
                  </a:lnTo>
                  <a:lnTo>
                    <a:pt x="2062" y="937"/>
                  </a:lnTo>
                  <a:lnTo>
                    <a:pt x="2063" y="989"/>
                  </a:lnTo>
                  <a:lnTo>
                    <a:pt x="2067" y="1041"/>
                  </a:lnTo>
                  <a:lnTo>
                    <a:pt x="2075" y="1091"/>
                  </a:lnTo>
                  <a:lnTo>
                    <a:pt x="2083" y="1140"/>
                  </a:lnTo>
                  <a:lnTo>
                    <a:pt x="2095" y="1187"/>
                  </a:lnTo>
                  <a:lnTo>
                    <a:pt x="2108" y="1234"/>
                  </a:lnTo>
                  <a:lnTo>
                    <a:pt x="2125" y="1278"/>
                  </a:lnTo>
                  <a:lnTo>
                    <a:pt x="2143" y="1321"/>
                  </a:lnTo>
                  <a:lnTo>
                    <a:pt x="2164" y="1363"/>
                  </a:lnTo>
                  <a:lnTo>
                    <a:pt x="2185" y="1404"/>
                  </a:lnTo>
                  <a:lnTo>
                    <a:pt x="2210" y="1444"/>
                  </a:lnTo>
                  <a:lnTo>
                    <a:pt x="2236" y="1482"/>
                  </a:lnTo>
                  <a:lnTo>
                    <a:pt x="2265" y="1518"/>
                  </a:lnTo>
                  <a:lnTo>
                    <a:pt x="2294" y="1553"/>
                  </a:lnTo>
                  <a:lnTo>
                    <a:pt x="2326" y="1586"/>
                  </a:lnTo>
                  <a:lnTo>
                    <a:pt x="2360" y="1617"/>
                  </a:lnTo>
                  <a:lnTo>
                    <a:pt x="2396" y="1647"/>
                  </a:lnTo>
                  <a:lnTo>
                    <a:pt x="2431" y="1676"/>
                  </a:lnTo>
                  <a:lnTo>
                    <a:pt x="2470" y="1702"/>
                  </a:lnTo>
                  <a:lnTo>
                    <a:pt x="2509" y="1727"/>
                  </a:lnTo>
                  <a:lnTo>
                    <a:pt x="2550" y="1750"/>
                  </a:lnTo>
                  <a:lnTo>
                    <a:pt x="2592" y="1772"/>
                  </a:lnTo>
                  <a:lnTo>
                    <a:pt x="2635" y="1790"/>
                  </a:lnTo>
                  <a:lnTo>
                    <a:pt x="2680" y="1808"/>
                  </a:lnTo>
                  <a:lnTo>
                    <a:pt x="2725" y="1824"/>
                  </a:lnTo>
                  <a:lnTo>
                    <a:pt x="2771" y="1837"/>
                  </a:lnTo>
                  <a:lnTo>
                    <a:pt x="2819" y="1848"/>
                  </a:lnTo>
                  <a:lnTo>
                    <a:pt x="2867" y="1858"/>
                  </a:lnTo>
                  <a:lnTo>
                    <a:pt x="2915" y="1865"/>
                  </a:lnTo>
                  <a:lnTo>
                    <a:pt x="2965" y="1871"/>
                  </a:lnTo>
                  <a:lnTo>
                    <a:pt x="3015" y="1874"/>
                  </a:lnTo>
                  <a:lnTo>
                    <a:pt x="3065" y="1876"/>
                  </a:lnTo>
                  <a:lnTo>
                    <a:pt x="3116" y="1874"/>
                  </a:lnTo>
                  <a:lnTo>
                    <a:pt x="3167" y="1871"/>
                  </a:lnTo>
                  <a:lnTo>
                    <a:pt x="3217" y="1865"/>
                  </a:lnTo>
                  <a:lnTo>
                    <a:pt x="3265" y="1858"/>
                  </a:lnTo>
                  <a:lnTo>
                    <a:pt x="3313" y="1848"/>
                  </a:lnTo>
                  <a:lnTo>
                    <a:pt x="3360" y="1837"/>
                  </a:lnTo>
                  <a:lnTo>
                    <a:pt x="3407" y="1824"/>
                  </a:lnTo>
                  <a:lnTo>
                    <a:pt x="3452" y="1808"/>
                  </a:lnTo>
                  <a:lnTo>
                    <a:pt x="3496" y="1790"/>
                  </a:lnTo>
                  <a:lnTo>
                    <a:pt x="3540" y="1772"/>
                  </a:lnTo>
                  <a:lnTo>
                    <a:pt x="3582" y="1750"/>
                  </a:lnTo>
                  <a:lnTo>
                    <a:pt x="3623" y="1727"/>
                  </a:lnTo>
                  <a:lnTo>
                    <a:pt x="3661" y="1702"/>
                  </a:lnTo>
                  <a:lnTo>
                    <a:pt x="3699" y="1676"/>
                  </a:lnTo>
                  <a:lnTo>
                    <a:pt x="3736" y="1647"/>
                  </a:lnTo>
                  <a:lnTo>
                    <a:pt x="3772" y="1617"/>
                  </a:lnTo>
                  <a:lnTo>
                    <a:pt x="3805" y="1586"/>
                  </a:lnTo>
                  <a:lnTo>
                    <a:pt x="3836" y="1553"/>
                  </a:lnTo>
                  <a:lnTo>
                    <a:pt x="3867" y="1518"/>
                  </a:lnTo>
                  <a:lnTo>
                    <a:pt x="3896" y="1482"/>
                  </a:lnTo>
                  <a:lnTo>
                    <a:pt x="3921" y="1444"/>
                  </a:lnTo>
                  <a:lnTo>
                    <a:pt x="3946" y="1404"/>
                  </a:lnTo>
                  <a:lnTo>
                    <a:pt x="3968" y="1363"/>
                  </a:lnTo>
                  <a:lnTo>
                    <a:pt x="3989" y="1321"/>
                  </a:lnTo>
                  <a:lnTo>
                    <a:pt x="4007" y="1278"/>
                  </a:lnTo>
                  <a:lnTo>
                    <a:pt x="4023" y="1234"/>
                  </a:lnTo>
                  <a:lnTo>
                    <a:pt x="4037" y="1187"/>
                  </a:lnTo>
                  <a:lnTo>
                    <a:pt x="4048" y="1140"/>
                  </a:lnTo>
                  <a:lnTo>
                    <a:pt x="4057" y="1091"/>
                  </a:lnTo>
                  <a:lnTo>
                    <a:pt x="4064" y="1041"/>
                  </a:lnTo>
                  <a:lnTo>
                    <a:pt x="4068" y="989"/>
                  </a:lnTo>
                  <a:lnTo>
                    <a:pt x="4069" y="937"/>
                  </a:lnTo>
                  <a:close/>
                  <a:moveTo>
                    <a:pt x="4805" y="42"/>
                  </a:moveTo>
                  <a:lnTo>
                    <a:pt x="4564" y="1322"/>
                  </a:lnTo>
                  <a:lnTo>
                    <a:pt x="4560" y="1340"/>
                  </a:lnTo>
                  <a:lnTo>
                    <a:pt x="4555" y="1356"/>
                  </a:lnTo>
                  <a:lnTo>
                    <a:pt x="4549" y="1371"/>
                  </a:lnTo>
                  <a:lnTo>
                    <a:pt x="4542" y="1385"/>
                  </a:lnTo>
                  <a:lnTo>
                    <a:pt x="4535" y="1398"/>
                  </a:lnTo>
                  <a:lnTo>
                    <a:pt x="4525" y="1409"/>
                  </a:lnTo>
                  <a:lnTo>
                    <a:pt x="4515" y="1419"/>
                  </a:lnTo>
                  <a:lnTo>
                    <a:pt x="4505" y="1429"/>
                  </a:lnTo>
                  <a:lnTo>
                    <a:pt x="4494" y="1437"/>
                  </a:lnTo>
                  <a:lnTo>
                    <a:pt x="4481" y="1443"/>
                  </a:lnTo>
                  <a:lnTo>
                    <a:pt x="4468" y="1449"/>
                  </a:lnTo>
                  <a:lnTo>
                    <a:pt x="4454" y="1453"/>
                  </a:lnTo>
                  <a:lnTo>
                    <a:pt x="4440" y="1457"/>
                  </a:lnTo>
                  <a:lnTo>
                    <a:pt x="4423" y="1459"/>
                  </a:lnTo>
                  <a:lnTo>
                    <a:pt x="4407" y="1461"/>
                  </a:lnTo>
                  <a:lnTo>
                    <a:pt x="4389" y="1461"/>
                  </a:lnTo>
                  <a:lnTo>
                    <a:pt x="4195" y="1461"/>
                  </a:lnTo>
                  <a:lnTo>
                    <a:pt x="4195" y="1830"/>
                  </a:lnTo>
                  <a:lnTo>
                    <a:pt x="4409" y="1830"/>
                  </a:lnTo>
                  <a:lnTo>
                    <a:pt x="4436" y="1830"/>
                  </a:lnTo>
                  <a:lnTo>
                    <a:pt x="4463" y="1829"/>
                  </a:lnTo>
                  <a:lnTo>
                    <a:pt x="4490" y="1827"/>
                  </a:lnTo>
                  <a:lnTo>
                    <a:pt x="4515" y="1824"/>
                  </a:lnTo>
                  <a:lnTo>
                    <a:pt x="4540" y="1820"/>
                  </a:lnTo>
                  <a:lnTo>
                    <a:pt x="4564" y="1815"/>
                  </a:lnTo>
                  <a:lnTo>
                    <a:pt x="4588" y="1809"/>
                  </a:lnTo>
                  <a:lnTo>
                    <a:pt x="4611" y="1803"/>
                  </a:lnTo>
                  <a:lnTo>
                    <a:pt x="4634" y="1796"/>
                  </a:lnTo>
                  <a:lnTo>
                    <a:pt x="4655" y="1788"/>
                  </a:lnTo>
                  <a:lnTo>
                    <a:pt x="4677" y="1779"/>
                  </a:lnTo>
                  <a:lnTo>
                    <a:pt x="4697" y="1770"/>
                  </a:lnTo>
                  <a:lnTo>
                    <a:pt x="4718" y="1758"/>
                  </a:lnTo>
                  <a:lnTo>
                    <a:pt x="4736" y="1747"/>
                  </a:lnTo>
                  <a:lnTo>
                    <a:pt x="4755" y="1735"/>
                  </a:lnTo>
                  <a:lnTo>
                    <a:pt x="4773" y="1721"/>
                  </a:lnTo>
                  <a:lnTo>
                    <a:pt x="4790" y="1706"/>
                  </a:lnTo>
                  <a:lnTo>
                    <a:pt x="4807" y="1691"/>
                  </a:lnTo>
                  <a:lnTo>
                    <a:pt x="4822" y="1675"/>
                  </a:lnTo>
                  <a:lnTo>
                    <a:pt x="4837" y="1657"/>
                  </a:lnTo>
                  <a:lnTo>
                    <a:pt x="4852" y="1640"/>
                  </a:lnTo>
                  <a:lnTo>
                    <a:pt x="4865" y="1620"/>
                  </a:lnTo>
                  <a:lnTo>
                    <a:pt x="4878" y="1600"/>
                  </a:lnTo>
                  <a:lnTo>
                    <a:pt x="4890" y="1579"/>
                  </a:lnTo>
                  <a:lnTo>
                    <a:pt x="4902" y="1557"/>
                  </a:lnTo>
                  <a:lnTo>
                    <a:pt x="4912" y="1534"/>
                  </a:lnTo>
                  <a:lnTo>
                    <a:pt x="4922" y="1510"/>
                  </a:lnTo>
                  <a:lnTo>
                    <a:pt x="4931" y="1485"/>
                  </a:lnTo>
                  <a:lnTo>
                    <a:pt x="4939" y="1458"/>
                  </a:lnTo>
                  <a:lnTo>
                    <a:pt x="4947" y="1432"/>
                  </a:lnTo>
                  <a:lnTo>
                    <a:pt x="4954" y="1403"/>
                  </a:lnTo>
                  <a:lnTo>
                    <a:pt x="4959" y="1374"/>
                  </a:lnTo>
                  <a:lnTo>
                    <a:pt x="5141" y="404"/>
                  </a:lnTo>
                  <a:lnTo>
                    <a:pt x="5827" y="404"/>
                  </a:lnTo>
                  <a:lnTo>
                    <a:pt x="5827" y="1830"/>
                  </a:lnTo>
                  <a:lnTo>
                    <a:pt x="6232" y="1830"/>
                  </a:lnTo>
                  <a:lnTo>
                    <a:pt x="6232" y="42"/>
                  </a:lnTo>
                  <a:lnTo>
                    <a:pt x="4805" y="42"/>
                  </a:lnTo>
                  <a:close/>
                  <a:moveTo>
                    <a:pt x="6620" y="42"/>
                  </a:moveTo>
                  <a:lnTo>
                    <a:pt x="6620" y="1830"/>
                  </a:lnTo>
                  <a:lnTo>
                    <a:pt x="7018" y="1830"/>
                  </a:lnTo>
                  <a:lnTo>
                    <a:pt x="7018" y="1073"/>
                  </a:lnTo>
                  <a:lnTo>
                    <a:pt x="7290" y="1073"/>
                  </a:lnTo>
                  <a:lnTo>
                    <a:pt x="7297" y="1121"/>
                  </a:lnTo>
                  <a:lnTo>
                    <a:pt x="7305" y="1167"/>
                  </a:lnTo>
                  <a:lnTo>
                    <a:pt x="7317" y="1212"/>
                  </a:lnTo>
                  <a:lnTo>
                    <a:pt x="7329" y="1256"/>
                  </a:lnTo>
                  <a:lnTo>
                    <a:pt x="7343" y="1298"/>
                  </a:lnTo>
                  <a:lnTo>
                    <a:pt x="7360" y="1339"/>
                  </a:lnTo>
                  <a:lnTo>
                    <a:pt x="7378" y="1377"/>
                  </a:lnTo>
                  <a:lnTo>
                    <a:pt x="7397" y="1415"/>
                  </a:lnTo>
                  <a:lnTo>
                    <a:pt x="7419" y="1452"/>
                  </a:lnTo>
                  <a:lnTo>
                    <a:pt x="7442" y="1488"/>
                  </a:lnTo>
                  <a:lnTo>
                    <a:pt x="7467" y="1520"/>
                  </a:lnTo>
                  <a:lnTo>
                    <a:pt x="7493" y="1553"/>
                  </a:lnTo>
                  <a:lnTo>
                    <a:pt x="7520" y="1584"/>
                  </a:lnTo>
                  <a:lnTo>
                    <a:pt x="7550" y="1613"/>
                  </a:lnTo>
                  <a:lnTo>
                    <a:pt x="7580" y="1641"/>
                  </a:lnTo>
                  <a:lnTo>
                    <a:pt x="7612" y="1667"/>
                  </a:lnTo>
                  <a:lnTo>
                    <a:pt x="7645" y="1692"/>
                  </a:lnTo>
                  <a:lnTo>
                    <a:pt x="7679" y="1715"/>
                  </a:lnTo>
                  <a:lnTo>
                    <a:pt x="7714" y="1737"/>
                  </a:lnTo>
                  <a:lnTo>
                    <a:pt x="7751" y="1757"/>
                  </a:lnTo>
                  <a:lnTo>
                    <a:pt x="7789" y="1776"/>
                  </a:lnTo>
                  <a:lnTo>
                    <a:pt x="7828" y="1793"/>
                  </a:lnTo>
                  <a:lnTo>
                    <a:pt x="7867" y="1808"/>
                  </a:lnTo>
                  <a:lnTo>
                    <a:pt x="7908" y="1823"/>
                  </a:lnTo>
                  <a:lnTo>
                    <a:pt x="7950" y="1835"/>
                  </a:lnTo>
                  <a:lnTo>
                    <a:pt x="7991" y="1845"/>
                  </a:lnTo>
                  <a:lnTo>
                    <a:pt x="8034" y="1854"/>
                  </a:lnTo>
                  <a:lnTo>
                    <a:pt x="8078" y="1861"/>
                  </a:lnTo>
                  <a:lnTo>
                    <a:pt x="8123" y="1868"/>
                  </a:lnTo>
                  <a:lnTo>
                    <a:pt x="8168" y="1872"/>
                  </a:lnTo>
                  <a:lnTo>
                    <a:pt x="8214" y="1875"/>
                  </a:lnTo>
                  <a:lnTo>
                    <a:pt x="8261" y="1876"/>
                  </a:lnTo>
                  <a:lnTo>
                    <a:pt x="8311" y="1875"/>
                  </a:lnTo>
                  <a:lnTo>
                    <a:pt x="8362" y="1872"/>
                  </a:lnTo>
                  <a:lnTo>
                    <a:pt x="8410" y="1867"/>
                  </a:lnTo>
                  <a:lnTo>
                    <a:pt x="8459" y="1859"/>
                  </a:lnTo>
                  <a:lnTo>
                    <a:pt x="8506" y="1850"/>
                  </a:lnTo>
                  <a:lnTo>
                    <a:pt x="8552" y="1840"/>
                  </a:lnTo>
                  <a:lnTo>
                    <a:pt x="8598" y="1828"/>
                  </a:lnTo>
                  <a:lnTo>
                    <a:pt x="8642" y="1812"/>
                  </a:lnTo>
                  <a:lnTo>
                    <a:pt x="8686" y="1796"/>
                  </a:lnTo>
                  <a:lnTo>
                    <a:pt x="8728" y="1779"/>
                  </a:lnTo>
                  <a:lnTo>
                    <a:pt x="8769" y="1758"/>
                  </a:lnTo>
                  <a:lnTo>
                    <a:pt x="8808" y="1736"/>
                  </a:lnTo>
                  <a:lnTo>
                    <a:pt x="8846" y="1712"/>
                  </a:lnTo>
                  <a:lnTo>
                    <a:pt x="8883" y="1687"/>
                  </a:lnTo>
                  <a:lnTo>
                    <a:pt x="8919" y="1660"/>
                  </a:lnTo>
                  <a:lnTo>
                    <a:pt x="8953" y="1631"/>
                  </a:lnTo>
                  <a:lnTo>
                    <a:pt x="8985" y="1600"/>
                  </a:lnTo>
                  <a:lnTo>
                    <a:pt x="9016" y="1567"/>
                  </a:lnTo>
                  <a:lnTo>
                    <a:pt x="9045" y="1533"/>
                  </a:lnTo>
                  <a:lnTo>
                    <a:pt x="9072" y="1497"/>
                  </a:lnTo>
                  <a:lnTo>
                    <a:pt x="9098" y="1459"/>
                  </a:lnTo>
                  <a:lnTo>
                    <a:pt x="9121" y="1420"/>
                  </a:lnTo>
                  <a:lnTo>
                    <a:pt x="9143" y="1380"/>
                  </a:lnTo>
                  <a:lnTo>
                    <a:pt x="9162" y="1337"/>
                  </a:lnTo>
                  <a:lnTo>
                    <a:pt x="9180" y="1293"/>
                  </a:lnTo>
                  <a:lnTo>
                    <a:pt x="9195" y="1247"/>
                  </a:lnTo>
                  <a:lnTo>
                    <a:pt x="9208" y="1199"/>
                  </a:lnTo>
                  <a:lnTo>
                    <a:pt x="9218" y="1150"/>
                  </a:lnTo>
                  <a:lnTo>
                    <a:pt x="9228" y="1099"/>
                  </a:lnTo>
                  <a:lnTo>
                    <a:pt x="9234" y="1047"/>
                  </a:lnTo>
                  <a:lnTo>
                    <a:pt x="9238" y="993"/>
                  </a:lnTo>
                  <a:lnTo>
                    <a:pt x="9239" y="937"/>
                  </a:lnTo>
                  <a:lnTo>
                    <a:pt x="9238" y="882"/>
                  </a:lnTo>
                  <a:lnTo>
                    <a:pt x="9234" y="828"/>
                  </a:lnTo>
                  <a:lnTo>
                    <a:pt x="9228" y="776"/>
                  </a:lnTo>
                  <a:lnTo>
                    <a:pt x="9218" y="726"/>
                  </a:lnTo>
                  <a:lnTo>
                    <a:pt x="9208" y="677"/>
                  </a:lnTo>
                  <a:lnTo>
                    <a:pt x="9195" y="629"/>
                  </a:lnTo>
                  <a:lnTo>
                    <a:pt x="9180" y="583"/>
                  </a:lnTo>
                  <a:lnTo>
                    <a:pt x="9162" y="539"/>
                  </a:lnTo>
                  <a:lnTo>
                    <a:pt x="9143" y="496"/>
                  </a:lnTo>
                  <a:lnTo>
                    <a:pt x="9121" y="456"/>
                  </a:lnTo>
                  <a:lnTo>
                    <a:pt x="9098" y="416"/>
                  </a:lnTo>
                  <a:lnTo>
                    <a:pt x="9072" y="378"/>
                  </a:lnTo>
                  <a:lnTo>
                    <a:pt x="9045" y="342"/>
                  </a:lnTo>
                  <a:lnTo>
                    <a:pt x="9016" y="309"/>
                  </a:lnTo>
                  <a:lnTo>
                    <a:pt x="8985" y="276"/>
                  </a:lnTo>
                  <a:lnTo>
                    <a:pt x="8953" y="245"/>
                  </a:lnTo>
                  <a:lnTo>
                    <a:pt x="8919" y="216"/>
                  </a:lnTo>
                  <a:lnTo>
                    <a:pt x="8883" y="188"/>
                  </a:lnTo>
                  <a:lnTo>
                    <a:pt x="8846" y="163"/>
                  </a:lnTo>
                  <a:lnTo>
                    <a:pt x="8808" y="139"/>
                  </a:lnTo>
                  <a:lnTo>
                    <a:pt x="8769" y="118"/>
                  </a:lnTo>
                  <a:lnTo>
                    <a:pt x="8728" y="97"/>
                  </a:lnTo>
                  <a:lnTo>
                    <a:pt x="8686" y="79"/>
                  </a:lnTo>
                  <a:lnTo>
                    <a:pt x="8642" y="62"/>
                  </a:lnTo>
                  <a:lnTo>
                    <a:pt x="8598" y="48"/>
                  </a:lnTo>
                  <a:lnTo>
                    <a:pt x="8552" y="36"/>
                  </a:lnTo>
                  <a:lnTo>
                    <a:pt x="8506" y="25"/>
                  </a:lnTo>
                  <a:lnTo>
                    <a:pt x="8459" y="17"/>
                  </a:lnTo>
                  <a:lnTo>
                    <a:pt x="8410" y="9"/>
                  </a:lnTo>
                  <a:lnTo>
                    <a:pt x="8362" y="4"/>
                  </a:lnTo>
                  <a:lnTo>
                    <a:pt x="8311" y="1"/>
                  </a:lnTo>
                  <a:lnTo>
                    <a:pt x="8261" y="0"/>
                  </a:lnTo>
                  <a:lnTo>
                    <a:pt x="8217" y="1"/>
                  </a:lnTo>
                  <a:lnTo>
                    <a:pt x="8174" y="3"/>
                  </a:lnTo>
                  <a:lnTo>
                    <a:pt x="8132" y="7"/>
                  </a:lnTo>
                  <a:lnTo>
                    <a:pt x="8090" y="12"/>
                  </a:lnTo>
                  <a:lnTo>
                    <a:pt x="8048" y="19"/>
                  </a:lnTo>
                  <a:lnTo>
                    <a:pt x="8007" y="27"/>
                  </a:lnTo>
                  <a:lnTo>
                    <a:pt x="7967" y="36"/>
                  </a:lnTo>
                  <a:lnTo>
                    <a:pt x="7927" y="47"/>
                  </a:lnTo>
                  <a:lnTo>
                    <a:pt x="7888" y="59"/>
                  </a:lnTo>
                  <a:lnTo>
                    <a:pt x="7850" y="74"/>
                  </a:lnTo>
                  <a:lnTo>
                    <a:pt x="7814" y="89"/>
                  </a:lnTo>
                  <a:lnTo>
                    <a:pt x="7778" y="105"/>
                  </a:lnTo>
                  <a:lnTo>
                    <a:pt x="7742" y="123"/>
                  </a:lnTo>
                  <a:lnTo>
                    <a:pt x="7708" y="142"/>
                  </a:lnTo>
                  <a:lnTo>
                    <a:pt x="7675" y="163"/>
                  </a:lnTo>
                  <a:lnTo>
                    <a:pt x="7643" y="185"/>
                  </a:lnTo>
                  <a:lnTo>
                    <a:pt x="7612" y="208"/>
                  </a:lnTo>
                  <a:lnTo>
                    <a:pt x="7582" y="233"/>
                  </a:lnTo>
                  <a:lnTo>
                    <a:pt x="7553" y="258"/>
                  </a:lnTo>
                  <a:lnTo>
                    <a:pt x="7526" y="286"/>
                  </a:lnTo>
                  <a:lnTo>
                    <a:pt x="7500" y="315"/>
                  </a:lnTo>
                  <a:lnTo>
                    <a:pt x="7475" y="344"/>
                  </a:lnTo>
                  <a:lnTo>
                    <a:pt x="7452" y="376"/>
                  </a:lnTo>
                  <a:lnTo>
                    <a:pt x="7429" y="408"/>
                  </a:lnTo>
                  <a:lnTo>
                    <a:pt x="7409" y="441"/>
                  </a:lnTo>
                  <a:lnTo>
                    <a:pt x="7389" y="477"/>
                  </a:lnTo>
                  <a:lnTo>
                    <a:pt x="7371" y="513"/>
                  </a:lnTo>
                  <a:lnTo>
                    <a:pt x="7354" y="550"/>
                  </a:lnTo>
                  <a:lnTo>
                    <a:pt x="7340" y="588"/>
                  </a:lnTo>
                  <a:lnTo>
                    <a:pt x="7327" y="628"/>
                  </a:lnTo>
                  <a:lnTo>
                    <a:pt x="7316" y="669"/>
                  </a:lnTo>
                  <a:lnTo>
                    <a:pt x="7306" y="712"/>
                  </a:lnTo>
                  <a:lnTo>
                    <a:pt x="7018" y="712"/>
                  </a:lnTo>
                  <a:lnTo>
                    <a:pt x="7018" y="42"/>
                  </a:lnTo>
                  <a:lnTo>
                    <a:pt x="6620" y="42"/>
                  </a:lnTo>
                  <a:close/>
                  <a:moveTo>
                    <a:pt x="7685" y="937"/>
                  </a:moveTo>
                  <a:lnTo>
                    <a:pt x="7686" y="904"/>
                  </a:lnTo>
                  <a:lnTo>
                    <a:pt x="7687" y="870"/>
                  </a:lnTo>
                  <a:lnTo>
                    <a:pt x="7690" y="838"/>
                  </a:lnTo>
                  <a:lnTo>
                    <a:pt x="7694" y="807"/>
                  </a:lnTo>
                  <a:lnTo>
                    <a:pt x="7699" y="776"/>
                  </a:lnTo>
                  <a:lnTo>
                    <a:pt x="7705" y="747"/>
                  </a:lnTo>
                  <a:lnTo>
                    <a:pt x="7713" y="718"/>
                  </a:lnTo>
                  <a:lnTo>
                    <a:pt x="7722" y="689"/>
                  </a:lnTo>
                  <a:lnTo>
                    <a:pt x="7732" y="663"/>
                  </a:lnTo>
                  <a:lnTo>
                    <a:pt x="7742" y="637"/>
                  </a:lnTo>
                  <a:lnTo>
                    <a:pt x="7754" y="613"/>
                  </a:lnTo>
                  <a:lnTo>
                    <a:pt x="7768" y="588"/>
                  </a:lnTo>
                  <a:lnTo>
                    <a:pt x="7782" y="566"/>
                  </a:lnTo>
                  <a:lnTo>
                    <a:pt x="7797" y="544"/>
                  </a:lnTo>
                  <a:lnTo>
                    <a:pt x="7814" y="523"/>
                  </a:lnTo>
                  <a:lnTo>
                    <a:pt x="7831" y="504"/>
                  </a:lnTo>
                  <a:lnTo>
                    <a:pt x="7849" y="485"/>
                  </a:lnTo>
                  <a:lnTo>
                    <a:pt x="7870" y="468"/>
                  </a:lnTo>
                  <a:lnTo>
                    <a:pt x="7890" y="451"/>
                  </a:lnTo>
                  <a:lnTo>
                    <a:pt x="7913" y="436"/>
                  </a:lnTo>
                  <a:lnTo>
                    <a:pt x="7935" y="422"/>
                  </a:lnTo>
                  <a:lnTo>
                    <a:pt x="7960" y="410"/>
                  </a:lnTo>
                  <a:lnTo>
                    <a:pt x="7985" y="397"/>
                  </a:lnTo>
                  <a:lnTo>
                    <a:pt x="8011" y="387"/>
                  </a:lnTo>
                  <a:lnTo>
                    <a:pt x="8038" y="377"/>
                  </a:lnTo>
                  <a:lnTo>
                    <a:pt x="8067" y="369"/>
                  </a:lnTo>
                  <a:lnTo>
                    <a:pt x="8097" y="363"/>
                  </a:lnTo>
                  <a:lnTo>
                    <a:pt x="8127" y="356"/>
                  </a:lnTo>
                  <a:lnTo>
                    <a:pt x="8159" y="352"/>
                  </a:lnTo>
                  <a:lnTo>
                    <a:pt x="8192" y="348"/>
                  </a:lnTo>
                  <a:lnTo>
                    <a:pt x="8227" y="346"/>
                  </a:lnTo>
                  <a:lnTo>
                    <a:pt x="8261" y="346"/>
                  </a:lnTo>
                  <a:lnTo>
                    <a:pt x="8296" y="346"/>
                  </a:lnTo>
                  <a:lnTo>
                    <a:pt x="8330" y="348"/>
                  </a:lnTo>
                  <a:lnTo>
                    <a:pt x="8363" y="352"/>
                  </a:lnTo>
                  <a:lnTo>
                    <a:pt x="8394" y="356"/>
                  </a:lnTo>
                  <a:lnTo>
                    <a:pt x="8425" y="363"/>
                  </a:lnTo>
                  <a:lnTo>
                    <a:pt x="8455" y="369"/>
                  </a:lnTo>
                  <a:lnTo>
                    <a:pt x="8483" y="377"/>
                  </a:lnTo>
                  <a:lnTo>
                    <a:pt x="8511" y="387"/>
                  </a:lnTo>
                  <a:lnTo>
                    <a:pt x="8537" y="397"/>
                  </a:lnTo>
                  <a:lnTo>
                    <a:pt x="8563" y="410"/>
                  </a:lnTo>
                  <a:lnTo>
                    <a:pt x="8587" y="422"/>
                  </a:lnTo>
                  <a:lnTo>
                    <a:pt x="8610" y="436"/>
                  </a:lnTo>
                  <a:lnTo>
                    <a:pt x="8632" y="451"/>
                  </a:lnTo>
                  <a:lnTo>
                    <a:pt x="8653" y="468"/>
                  </a:lnTo>
                  <a:lnTo>
                    <a:pt x="8672" y="485"/>
                  </a:lnTo>
                  <a:lnTo>
                    <a:pt x="8691" y="504"/>
                  </a:lnTo>
                  <a:lnTo>
                    <a:pt x="8709" y="523"/>
                  </a:lnTo>
                  <a:lnTo>
                    <a:pt x="8726" y="544"/>
                  </a:lnTo>
                  <a:lnTo>
                    <a:pt x="8741" y="566"/>
                  </a:lnTo>
                  <a:lnTo>
                    <a:pt x="8755" y="588"/>
                  </a:lnTo>
                  <a:lnTo>
                    <a:pt x="8767" y="613"/>
                  </a:lnTo>
                  <a:lnTo>
                    <a:pt x="8780" y="637"/>
                  </a:lnTo>
                  <a:lnTo>
                    <a:pt x="8791" y="663"/>
                  </a:lnTo>
                  <a:lnTo>
                    <a:pt x="8800" y="689"/>
                  </a:lnTo>
                  <a:lnTo>
                    <a:pt x="8809" y="718"/>
                  </a:lnTo>
                  <a:lnTo>
                    <a:pt x="8817" y="747"/>
                  </a:lnTo>
                  <a:lnTo>
                    <a:pt x="8823" y="776"/>
                  </a:lnTo>
                  <a:lnTo>
                    <a:pt x="8828" y="807"/>
                  </a:lnTo>
                  <a:lnTo>
                    <a:pt x="8832" y="838"/>
                  </a:lnTo>
                  <a:lnTo>
                    <a:pt x="8835" y="870"/>
                  </a:lnTo>
                  <a:lnTo>
                    <a:pt x="8837" y="904"/>
                  </a:lnTo>
                  <a:lnTo>
                    <a:pt x="8837" y="937"/>
                  </a:lnTo>
                  <a:lnTo>
                    <a:pt x="8837" y="972"/>
                  </a:lnTo>
                  <a:lnTo>
                    <a:pt x="8835" y="1005"/>
                  </a:lnTo>
                  <a:lnTo>
                    <a:pt x="8832" y="1037"/>
                  </a:lnTo>
                  <a:lnTo>
                    <a:pt x="8828" y="1069"/>
                  </a:lnTo>
                  <a:lnTo>
                    <a:pt x="8823" y="1100"/>
                  </a:lnTo>
                  <a:lnTo>
                    <a:pt x="8817" y="1129"/>
                  </a:lnTo>
                  <a:lnTo>
                    <a:pt x="8809" y="1158"/>
                  </a:lnTo>
                  <a:lnTo>
                    <a:pt x="8800" y="1186"/>
                  </a:lnTo>
                  <a:lnTo>
                    <a:pt x="8791" y="1212"/>
                  </a:lnTo>
                  <a:lnTo>
                    <a:pt x="8780" y="1239"/>
                  </a:lnTo>
                  <a:lnTo>
                    <a:pt x="8767" y="1263"/>
                  </a:lnTo>
                  <a:lnTo>
                    <a:pt x="8755" y="1287"/>
                  </a:lnTo>
                  <a:lnTo>
                    <a:pt x="8741" y="1310"/>
                  </a:lnTo>
                  <a:lnTo>
                    <a:pt x="8726" y="1332"/>
                  </a:lnTo>
                  <a:lnTo>
                    <a:pt x="8709" y="1352"/>
                  </a:lnTo>
                  <a:lnTo>
                    <a:pt x="8691" y="1371"/>
                  </a:lnTo>
                  <a:lnTo>
                    <a:pt x="8672" y="1391"/>
                  </a:lnTo>
                  <a:lnTo>
                    <a:pt x="8653" y="1408"/>
                  </a:lnTo>
                  <a:lnTo>
                    <a:pt x="8632" y="1424"/>
                  </a:lnTo>
                  <a:lnTo>
                    <a:pt x="8610" y="1440"/>
                  </a:lnTo>
                  <a:lnTo>
                    <a:pt x="8587" y="1453"/>
                  </a:lnTo>
                  <a:lnTo>
                    <a:pt x="8563" y="1466"/>
                  </a:lnTo>
                  <a:lnTo>
                    <a:pt x="8537" y="1479"/>
                  </a:lnTo>
                  <a:lnTo>
                    <a:pt x="8511" y="1489"/>
                  </a:lnTo>
                  <a:lnTo>
                    <a:pt x="8483" y="1498"/>
                  </a:lnTo>
                  <a:lnTo>
                    <a:pt x="8455" y="1506"/>
                  </a:lnTo>
                  <a:lnTo>
                    <a:pt x="8425" y="1513"/>
                  </a:lnTo>
                  <a:lnTo>
                    <a:pt x="8394" y="1519"/>
                  </a:lnTo>
                  <a:lnTo>
                    <a:pt x="8363" y="1523"/>
                  </a:lnTo>
                  <a:lnTo>
                    <a:pt x="8330" y="1527"/>
                  </a:lnTo>
                  <a:lnTo>
                    <a:pt x="8296" y="1529"/>
                  </a:lnTo>
                  <a:lnTo>
                    <a:pt x="8261" y="1530"/>
                  </a:lnTo>
                  <a:lnTo>
                    <a:pt x="8227" y="1529"/>
                  </a:lnTo>
                  <a:lnTo>
                    <a:pt x="8192" y="1527"/>
                  </a:lnTo>
                  <a:lnTo>
                    <a:pt x="8159" y="1523"/>
                  </a:lnTo>
                  <a:lnTo>
                    <a:pt x="8127" y="1519"/>
                  </a:lnTo>
                  <a:lnTo>
                    <a:pt x="8097" y="1513"/>
                  </a:lnTo>
                  <a:lnTo>
                    <a:pt x="8067" y="1506"/>
                  </a:lnTo>
                  <a:lnTo>
                    <a:pt x="8038" y="1498"/>
                  </a:lnTo>
                  <a:lnTo>
                    <a:pt x="8011" y="1489"/>
                  </a:lnTo>
                  <a:lnTo>
                    <a:pt x="7985" y="1479"/>
                  </a:lnTo>
                  <a:lnTo>
                    <a:pt x="7960" y="1466"/>
                  </a:lnTo>
                  <a:lnTo>
                    <a:pt x="7935" y="1453"/>
                  </a:lnTo>
                  <a:lnTo>
                    <a:pt x="7913" y="1440"/>
                  </a:lnTo>
                  <a:lnTo>
                    <a:pt x="7890" y="1424"/>
                  </a:lnTo>
                  <a:lnTo>
                    <a:pt x="7870" y="1408"/>
                  </a:lnTo>
                  <a:lnTo>
                    <a:pt x="7849" y="1391"/>
                  </a:lnTo>
                  <a:lnTo>
                    <a:pt x="7831" y="1371"/>
                  </a:lnTo>
                  <a:lnTo>
                    <a:pt x="7814" y="1352"/>
                  </a:lnTo>
                  <a:lnTo>
                    <a:pt x="7797" y="1332"/>
                  </a:lnTo>
                  <a:lnTo>
                    <a:pt x="7782" y="1310"/>
                  </a:lnTo>
                  <a:lnTo>
                    <a:pt x="7768" y="1287"/>
                  </a:lnTo>
                  <a:lnTo>
                    <a:pt x="7754" y="1263"/>
                  </a:lnTo>
                  <a:lnTo>
                    <a:pt x="7742" y="1239"/>
                  </a:lnTo>
                  <a:lnTo>
                    <a:pt x="7732" y="1212"/>
                  </a:lnTo>
                  <a:lnTo>
                    <a:pt x="7722" y="1186"/>
                  </a:lnTo>
                  <a:lnTo>
                    <a:pt x="7713" y="1158"/>
                  </a:lnTo>
                  <a:lnTo>
                    <a:pt x="7705" y="1129"/>
                  </a:lnTo>
                  <a:lnTo>
                    <a:pt x="7699" y="1100"/>
                  </a:lnTo>
                  <a:lnTo>
                    <a:pt x="7694" y="1069"/>
                  </a:lnTo>
                  <a:lnTo>
                    <a:pt x="7690" y="1037"/>
                  </a:lnTo>
                  <a:lnTo>
                    <a:pt x="7687" y="1005"/>
                  </a:lnTo>
                  <a:lnTo>
                    <a:pt x="7686" y="972"/>
                  </a:lnTo>
                  <a:lnTo>
                    <a:pt x="7685" y="937"/>
                  </a:lnTo>
                  <a:close/>
                  <a:moveTo>
                    <a:pt x="11388" y="479"/>
                  </a:moveTo>
                  <a:lnTo>
                    <a:pt x="11371" y="449"/>
                  </a:lnTo>
                  <a:lnTo>
                    <a:pt x="11352" y="422"/>
                  </a:lnTo>
                  <a:lnTo>
                    <a:pt x="11333" y="394"/>
                  </a:lnTo>
                  <a:lnTo>
                    <a:pt x="11313" y="368"/>
                  </a:lnTo>
                  <a:lnTo>
                    <a:pt x="11293" y="342"/>
                  </a:lnTo>
                  <a:lnTo>
                    <a:pt x="11271" y="318"/>
                  </a:lnTo>
                  <a:lnTo>
                    <a:pt x="11250" y="294"/>
                  </a:lnTo>
                  <a:lnTo>
                    <a:pt x="11227" y="272"/>
                  </a:lnTo>
                  <a:lnTo>
                    <a:pt x="11204" y="249"/>
                  </a:lnTo>
                  <a:lnTo>
                    <a:pt x="11180" y="229"/>
                  </a:lnTo>
                  <a:lnTo>
                    <a:pt x="11156" y="208"/>
                  </a:lnTo>
                  <a:lnTo>
                    <a:pt x="11130" y="189"/>
                  </a:lnTo>
                  <a:lnTo>
                    <a:pt x="11105" y="172"/>
                  </a:lnTo>
                  <a:lnTo>
                    <a:pt x="11077" y="154"/>
                  </a:lnTo>
                  <a:lnTo>
                    <a:pt x="11051" y="137"/>
                  </a:lnTo>
                  <a:lnTo>
                    <a:pt x="11022" y="122"/>
                  </a:lnTo>
                  <a:lnTo>
                    <a:pt x="10993" y="107"/>
                  </a:lnTo>
                  <a:lnTo>
                    <a:pt x="10964" y="93"/>
                  </a:lnTo>
                  <a:lnTo>
                    <a:pt x="10934" y="81"/>
                  </a:lnTo>
                  <a:lnTo>
                    <a:pt x="10903" y="69"/>
                  </a:lnTo>
                  <a:lnTo>
                    <a:pt x="10872" y="58"/>
                  </a:lnTo>
                  <a:lnTo>
                    <a:pt x="10840" y="48"/>
                  </a:lnTo>
                  <a:lnTo>
                    <a:pt x="10807" y="39"/>
                  </a:lnTo>
                  <a:lnTo>
                    <a:pt x="10774" y="31"/>
                  </a:lnTo>
                  <a:lnTo>
                    <a:pt x="10740" y="24"/>
                  </a:lnTo>
                  <a:lnTo>
                    <a:pt x="10705" y="18"/>
                  </a:lnTo>
                  <a:lnTo>
                    <a:pt x="10669" y="12"/>
                  </a:lnTo>
                  <a:lnTo>
                    <a:pt x="10633" y="8"/>
                  </a:lnTo>
                  <a:lnTo>
                    <a:pt x="10597" y="4"/>
                  </a:lnTo>
                  <a:lnTo>
                    <a:pt x="10559" y="2"/>
                  </a:lnTo>
                  <a:lnTo>
                    <a:pt x="10521" y="1"/>
                  </a:lnTo>
                  <a:lnTo>
                    <a:pt x="10482" y="0"/>
                  </a:lnTo>
                  <a:lnTo>
                    <a:pt x="10429" y="1"/>
                  </a:lnTo>
                  <a:lnTo>
                    <a:pt x="10378" y="4"/>
                  </a:lnTo>
                  <a:lnTo>
                    <a:pt x="10327" y="9"/>
                  </a:lnTo>
                  <a:lnTo>
                    <a:pt x="10277" y="17"/>
                  </a:lnTo>
                  <a:lnTo>
                    <a:pt x="10229" y="26"/>
                  </a:lnTo>
                  <a:lnTo>
                    <a:pt x="10181" y="37"/>
                  </a:lnTo>
                  <a:lnTo>
                    <a:pt x="10133" y="50"/>
                  </a:lnTo>
                  <a:lnTo>
                    <a:pt x="10087" y="66"/>
                  </a:lnTo>
                  <a:lnTo>
                    <a:pt x="10043" y="82"/>
                  </a:lnTo>
                  <a:lnTo>
                    <a:pt x="10001" y="101"/>
                  </a:lnTo>
                  <a:lnTo>
                    <a:pt x="9959" y="122"/>
                  </a:lnTo>
                  <a:lnTo>
                    <a:pt x="9918" y="144"/>
                  </a:lnTo>
                  <a:lnTo>
                    <a:pt x="9879" y="169"/>
                  </a:lnTo>
                  <a:lnTo>
                    <a:pt x="9841" y="195"/>
                  </a:lnTo>
                  <a:lnTo>
                    <a:pt x="9805" y="223"/>
                  </a:lnTo>
                  <a:lnTo>
                    <a:pt x="9771" y="252"/>
                  </a:lnTo>
                  <a:lnTo>
                    <a:pt x="9738" y="283"/>
                  </a:lnTo>
                  <a:lnTo>
                    <a:pt x="9706" y="316"/>
                  </a:lnTo>
                  <a:lnTo>
                    <a:pt x="9677" y="350"/>
                  </a:lnTo>
                  <a:lnTo>
                    <a:pt x="9650" y="387"/>
                  </a:lnTo>
                  <a:lnTo>
                    <a:pt x="9623" y="425"/>
                  </a:lnTo>
                  <a:lnTo>
                    <a:pt x="9600" y="464"/>
                  </a:lnTo>
                  <a:lnTo>
                    <a:pt x="9578" y="505"/>
                  </a:lnTo>
                  <a:lnTo>
                    <a:pt x="9559" y="547"/>
                  </a:lnTo>
                  <a:lnTo>
                    <a:pt x="9540" y="591"/>
                  </a:lnTo>
                  <a:lnTo>
                    <a:pt x="9525" y="636"/>
                  </a:lnTo>
                  <a:lnTo>
                    <a:pt x="9512" y="683"/>
                  </a:lnTo>
                  <a:lnTo>
                    <a:pt x="9502" y="731"/>
                  </a:lnTo>
                  <a:lnTo>
                    <a:pt x="9492" y="781"/>
                  </a:lnTo>
                  <a:lnTo>
                    <a:pt x="9486" y="832"/>
                  </a:lnTo>
                  <a:lnTo>
                    <a:pt x="9483" y="884"/>
                  </a:lnTo>
                  <a:lnTo>
                    <a:pt x="9481" y="937"/>
                  </a:lnTo>
                  <a:lnTo>
                    <a:pt x="9482" y="992"/>
                  </a:lnTo>
                  <a:lnTo>
                    <a:pt x="9486" y="1044"/>
                  </a:lnTo>
                  <a:lnTo>
                    <a:pt x="9492" y="1095"/>
                  </a:lnTo>
                  <a:lnTo>
                    <a:pt x="9501" y="1144"/>
                  </a:lnTo>
                  <a:lnTo>
                    <a:pt x="9512" y="1193"/>
                  </a:lnTo>
                  <a:lnTo>
                    <a:pt x="9525" y="1240"/>
                  </a:lnTo>
                  <a:lnTo>
                    <a:pt x="9539" y="1285"/>
                  </a:lnTo>
                  <a:lnTo>
                    <a:pt x="9557" y="1328"/>
                  </a:lnTo>
                  <a:lnTo>
                    <a:pt x="9576" y="1370"/>
                  </a:lnTo>
                  <a:lnTo>
                    <a:pt x="9598" y="1411"/>
                  </a:lnTo>
                  <a:lnTo>
                    <a:pt x="9621" y="1451"/>
                  </a:lnTo>
                  <a:lnTo>
                    <a:pt x="9647" y="1489"/>
                  </a:lnTo>
                  <a:lnTo>
                    <a:pt x="9674" y="1524"/>
                  </a:lnTo>
                  <a:lnTo>
                    <a:pt x="9703" y="1559"/>
                  </a:lnTo>
                  <a:lnTo>
                    <a:pt x="9734" y="1592"/>
                  </a:lnTo>
                  <a:lnTo>
                    <a:pt x="9766" y="1624"/>
                  </a:lnTo>
                  <a:lnTo>
                    <a:pt x="9801" y="1653"/>
                  </a:lnTo>
                  <a:lnTo>
                    <a:pt x="9837" y="1681"/>
                  </a:lnTo>
                  <a:lnTo>
                    <a:pt x="9875" y="1707"/>
                  </a:lnTo>
                  <a:lnTo>
                    <a:pt x="9914" y="1731"/>
                  </a:lnTo>
                  <a:lnTo>
                    <a:pt x="9954" y="1753"/>
                  </a:lnTo>
                  <a:lnTo>
                    <a:pt x="9995" y="1775"/>
                  </a:lnTo>
                  <a:lnTo>
                    <a:pt x="10039" y="1793"/>
                  </a:lnTo>
                  <a:lnTo>
                    <a:pt x="10083" y="1810"/>
                  </a:lnTo>
                  <a:lnTo>
                    <a:pt x="10129" y="1826"/>
                  </a:lnTo>
                  <a:lnTo>
                    <a:pt x="10176" y="1838"/>
                  </a:lnTo>
                  <a:lnTo>
                    <a:pt x="10224" y="1849"/>
                  </a:lnTo>
                  <a:lnTo>
                    <a:pt x="10275" y="1858"/>
                  </a:lnTo>
                  <a:lnTo>
                    <a:pt x="10325" y="1865"/>
                  </a:lnTo>
                  <a:lnTo>
                    <a:pt x="10376" y="1871"/>
                  </a:lnTo>
                  <a:lnTo>
                    <a:pt x="10428" y="1875"/>
                  </a:lnTo>
                  <a:lnTo>
                    <a:pt x="10482" y="1876"/>
                  </a:lnTo>
                  <a:lnTo>
                    <a:pt x="10521" y="1875"/>
                  </a:lnTo>
                  <a:lnTo>
                    <a:pt x="10559" y="1874"/>
                  </a:lnTo>
                  <a:lnTo>
                    <a:pt x="10597" y="1871"/>
                  </a:lnTo>
                  <a:lnTo>
                    <a:pt x="10633" y="1868"/>
                  </a:lnTo>
                  <a:lnTo>
                    <a:pt x="10669" y="1863"/>
                  </a:lnTo>
                  <a:lnTo>
                    <a:pt x="10705" y="1858"/>
                  </a:lnTo>
                  <a:lnTo>
                    <a:pt x="10740" y="1852"/>
                  </a:lnTo>
                  <a:lnTo>
                    <a:pt x="10774" y="1845"/>
                  </a:lnTo>
                  <a:lnTo>
                    <a:pt x="10807" y="1837"/>
                  </a:lnTo>
                  <a:lnTo>
                    <a:pt x="10840" y="1828"/>
                  </a:lnTo>
                  <a:lnTo>
                    <a:pt x="10872" y="1817"/>
                  </a:lnTo>
                  <a:lnTo>
                    <a:pt x="10903" y="1806"/>
                  </a:lnTo>
                  <a:lnTo>
                    <a:pt x="10934" y="1795"/>
                  </a:lnTo>
                  <a:lnTo>
                    <a:pt x="10964" y="1782"/>
                  </a:lnTo>
                  <a:lnTo>
                    <a:pt x="10993" y="1768"/>
                  </a:lnTo>
                  <a:lnTo>
                    <a:pt x="11022" y="1753"/>
                  </a:lnTo>
                  <a:lnTo>
                    <a:pt x="11051" y="1738"/>
                  </a:lnTo>
                  <a:lnTo>
                    <a:pt x="11077" y="1722"/>
                  </a:lnTo>
                  <a:lnTo>
                    <a:pt x="11105" y="1704"/>
                  </a:lnTo>
                  <a:lnTo>
                    <a:pt x="11130" y="1686"/>
                  </a:lnTo>
                  <a:lnTo>
                    <a:pt x="11156" y="1666"/>
                  </a:lnTo>
                  <a:lnTo>
                    <a:pt x="11180" y="1647"/>
                  </a:lnTo>
                  <a:lnTo>
                    <a:pt x="11204" y="1626"/>
                  </a:lnTo>
                  <a:lnTo>
                    <a:pt x="11227" y="1604"/>
                  </a:lnTo>
                  <a:lnTo>
                    <a:pt x="11250" y="1581"/>
                  </a:lnTo>
                  <a:lnTo>
                    <a:pt x="11271" y="1557"/>
                  </a:lnTo>
                  <a:lnTo>
                    <a:pt x="11293" y="1533"/>
                  </a:lnTo>
                  <a:lnTo>
                    <a:pt x="11313" y="1507"/>
                  </a:lnTo>
                  <a:lnTo>
                    <a:pt x="11333" y="1481"/>
                  </a:lnTo>
                  <a:lnTo>
                    <a:pt x="11352" y="1454"/>
                  </a:lnTo>
                  <a:lnTo>
                    <a:pt x="11371" y="1425"/>
                  </a:lnTo>
                  <a:lnTo>
                    <a:pt x="11388" y="1397"/>
                  </a:lnTo>
                  <a:lnTo>
                    <a:pt x="11074" y="1216"/>
                  </a:lnTo>
                  <a:lnTo>
                    <a:pt x="11061" y="1234"/>
                  </a:lnTo>
                  <a:lnTo>
                    <a:pt x="11048" y="1251"/>
                  </a:lnTo>
                  <a:lnTo>
                    <a:pt x="11034" y="1268"/>
                  </a:lnTo>
                  <a:lnTo>
                    <a:pt x="11021" y="1285"/>
                  </a:lnTo>
                  <a:lnTo>
                    <a:pt x="11007" y="1300"/>
                  </a:lnTo>
                  <a:lnTo>
                    <a:pt x="10992" y="1315"/>
                  </a:lnTo>
                  <a:lnTo>
                    <a:pt x="10978" y="1330"/>
                  </a:lnTo>
                  <a:lnTo>
                    <a:pt x="10963" y="1345"/>
                  </a:lnTo>
                  <a:lnTo>
                    <a:pt x="10948" y="1358"/>
                  </a:lnTo>
                  <a:lnTo>
                    <a:pt x="10932" y="1371"/>
                  </a:lnTo>
                  <a:lnTo>
                    <a:pt x="10917" y="1384"/>
                  </a:lnTo>
                  <a:lnTo>
                    <a:pt x="10900" y="1396"/>
                  </a:lnTo>
                  <a:lnTo>
                    <a:pt x="10883" y="1408"/>
                  </a:lnTo>
                  <a:lnTo>
                    <a:pt x="10866" y="1418"/>
                  </a:lnTo>
                  <a:lnTo>
                    <a:pt x="10848" y="1429"/>
                  </a:lnTo>
                  <a:lnTo>
                    <a:pt x="10831" y="1439"/>
                  </a:lnTo>
                  <a:lnTo>
                    <a:pt x="10812" y="1448"/>
                  </a:lnTo>
                  <a:lnTo>
                    <a:pt x="10793" y="1457"/>
                  </a:lnTo>
                  <a:lnTo>
                    <a:pt x="10774" y="1465"/>
                  </a:lnTo>
                  <a:lnTo>
                    <a:pt x="10754" y="1472"/>
                  </a:lnTo>
                  <a:lnTo>
                    <a:pt x="10734" y="1480"/>
                  </a:lnTo>
                  <a:lnTo>
                    <a:pt x="10713" y="1486"/>
                  </a:lnTo>
                  <a:lnTo>
                    <a:pt x="10692" y="1492"/>
                  </a:lnTo>
                  <a:lnTo>
                    <a:pt x="10670" y="1497"/>
                  </a:lnTo>
                  <a:lnTo>
                    <a:pt x="10648" y="1501"/>
                  </a:lnTo>
                  <a:lnTo>
                    <a:pt x="10624" y="1505"/>
                  </a:lnTo>
                  <a:lnTo>
                    <a:pt x="10601" y="1508"/>
                  </a:lnTo>
                  <a:lnTo>
                    <a:pt x="10577" y="1511"/>
                  </a:lnTo>
                  <a:lnTo>
                    <a:pt x="10553" y="1513"/>
                  </a:lnTo>
                  <a:lnTo>
                    <a:pt x="10527" y="1515"/>
                  </a:lnTo>
                  <a:lnTo>
                    <a:pt x="10502" y="1516"/>
                  </a:lnTo>
                  <a:lnTo>
                    <a:pt x="10475" y="1516"/>
                  </a:lnTo>
                  <a:lnTo>
                    <a:pt x="10442" y="1515"/>
                  </a:lnTo>
                  <a:lnTo>
                    <a:pt x="10411" y="1513"/>
                  </a:lnTo>
                  <a:lnTo>
                    <a:pt x="10380" y="1510"/>
                  </a:lnTo>
                  <a:lnTo>
                    <a:pt x="10349" y="1506"/>
                  </a:lnTo>
                  <a:lnTo>
                    <a:pt x="10320" y="1500"/>
                  </a:lnTo>
                  <a:lnTo>
                    <a:pt x="10291" y="1493"/>
                  </a:lnTo>
                  <a:lnTo>
                    <a:pt x="10262" y="1485"/>
                  </a:lnTo>
                  <a:lnTo>
                    <a:pt x="10235" y="1474"/>
                  </a:lnTo>
                  <a:lnTo>
                    <a:pt x="10208" y="1464"/>
                  </a:lnTo>
                  <a:lnTo>
                    <a:pt x="10183" y="1452"/>
                  </a:lnTo>
                  <a:lnTo>
                    <a:pt x="10158" y="1439"/>
                  </a:lnTo>
                  <a:lnTo>
                    <a:pt x="10134" y="1424"/>
                  </a:lnTo>
                  <a:lnTo>
                    <a:pt x="10111" y="1409"/>
                  </a:lnTo>
                  <a:lnTo>
                    <a:pt x="10090" y="1393"/>
                  </a:lnTo>
                  <a:lnTo>
                    <a:pt x="10068" y="1375"/>
                  </a:lnTo>
                  <a:lnTo>
                    <a:pt x="10048" y="1357"/>
                  </a:lnTo>
                  <a:lnTo>
                    <a:pt x="10029" y="1338"/>
                  </a:lnTo>
                  <a:lnTo>
                    <a:pt x="10011" y="1317"/>
                  </a:lnTo>
                  <a:lnTo>
                    <a:pt x="9994" y="1295"/>
                  </a:lnTo>
                  <a:lnTo>
                    <a:pt x="9978" y="1273"/>
                  </a:lnTo>
                  <a:lnTo>
                    <a:pt x="9964" y="1250"/>
                  </a:lnTo>
                  <a:lnTo>
                    <a:pt x="9949" y="1225"/>
                  </a:lnTo>
                  <a:lnTo>
                    <a:pt x="9937" y="1200"/>
                  </a:lnTo>
                  <a:lnTo>
                    <a:pt x="9926" y="1174"/>
                  </a:lnTo>
                  <a:lnTo>
                    <a:pt x="9917" y="1148"/>
                  </a:lnTo>
                  <a:lnTo>
                    <a:pt x="9908" y="1119"/>
                  </a:lnTo>
                  <a:lnTo>
                    <a:pt x="9900" y="1092"/>
                  </a:lnTo>
                  <a:lnTo>
                    <a:pt x="9894" y="1062"/>
                  </a:lnTo>
                  <a:lnTo>
                    <a:pt x="9889" y="1032"/>
                  </a:lnTo>
                  <a:lnTo>
                    <a:pt x="9886" y="1002"/>
                  </a:lnTo>
                  <a:lnTo>
                    <a:pt x="9884" y="970"/>
                  </a:lnTo>
                  <a:lnTo>
                    <a:pt x="9883" y="937"/>
                  </a:lnTo>
                  <a:lnTo>
                    <a:pt x="9884" y="905"/>
                  </a:lnTo>
                  <a:lnTo>
                    <a:pt x="9886" y="873"/>
                  </a:lnTo>
                  <a:lnTo>
                    <a:pt x="9889" y="842"/>
                  </a:lnTo>
                  <a:lnTo>
                    <a:pt x="9893" y="812"/>
                  </a:lnTo>
                  <a:lnTo>
                    <a:pt x="9899" y="782"/>
                  </a:lnTo>
                  <a:lnTo>
                    <a:pt x="9906" y="754"/>
                  </a:lnTo>
                  <a:lnTo>
                    <a:pt x="9916" y="726"/>
                  </a:lnTo>
                  <a:lnTo>
                    <a:pt x="9925" y="699"/>
                  </a:lnTo>
                  <a:lnTo>
                    <a:pt x="9936" y="673"/>
                  </a:lnTo>
                  <a:lnTo>
                    <a:pt x="9947" y="647"/>
                  </a:lnTo>
                  <a:lnTo>
                    <a:pt x="9961" y="623"/>
                  </a:lnTo>
                  <a:lnTo>
                    <a:pt x="9976" y="599"/>
                  </a:lnTo>
                  <a:lnTo>
                    <a:pt x="9991" y="577"/>
                  </a:lnTo>
                  <a:lnTo>
                    <a:pt x="10008" y="556"/>
                  </a:lnTo>
                  <a:lnTo>
                    <a:pt x="10025" y="535"/>
                  </a:lnTo>
                  <a:lnTo>
                    <a:pt x="10045" y="516"/>
                  </a:lnTo>
                  <a:lnTo>
                    <a:pt x="10064" y="498"/>
                  </a:lnTo>
                  <a:lnTo>
                    <a:pt x="10085" y="481"/>
                  </a:lnTo>
                  <a:lnTo>
                    <a:pt x="10107" y="465"/>
                  </a:lnTo>
                  <a:lnTo>
                    <a:pt x="10129" y="449"/>
                  </a:lnTo>
                  <a:lnTo>
                    <a:pt x="10154" y="435"/>
                  </a:lnTo>
                  <a:lnTo>
                    <a:pt x="10178" y="422"/>
                  </a:lnTo>
                  <a:lnTo>
                    <a:pt x="10204" y="411"/>
                  </a:lnTo>
                  <a:lnTo>
                    <a:pt x="10231" y="400"/>
                  </a:lnTo>
                  <a:lnTo>
                    <a:pt x="10258" y="390"/>
                  </a:lnTo>
                  <a:lnTo>
                    <a:pt x="10287" y="382"/>
                  </a:lnTo>
                  <a:lnTo>
                    <a:pt x="10316" y="375"/>
                  </a:lnTo>
                  <a:lnTo>
                    <a:pt x="10346" y="370"/>
                  </a:lnTo>
                  <a:lnTo>
                    <a:pt x="10378" y="365"/>
                  </a:lnTo>
                  <a:lnTo>
                    <a:pt x="10410" y="362"/>
                  </a:lnTo>
                  <a:lnTo>
                    <a:pt x="10442" y="360"/>
                  </a:lnTo>
                  <a:lnTo>
                    <a:pt x="10475" y="360"/>
                  </a:lnTo>
                  <a:lnTo>
                    <a:pt x="10502" y="360"/>
                  </a:lnTo>
                  <a:lnTo>
                    <a:pt x="10527" y="361"/>
                  </a:lnTo>
                  <a:lnTo>
                    <a:pt x="10553" y="362"/>
                  </a:lnTo>
                  <a:lnTo>
                    <a:pt x="10577" y="364"/>
                  </a:lnTo>
                  <a:lnTo>
                    <a:pt x="10601" y="367"/>
                  </a:lnTo>
                  <a:lnTo>
                    <a:pt x="10624" y="370"/>
                  </a:lnTo>
                  <a:lnTo>
                    <a:pt x="10648" y="374"/>
                  </a:lnTo>
                  <a:lnTo>
                    <a:pt x="10670" y="379"/>
                  </a:lnTo>
                  <a:lnTo>
                    <a:pt x="10692" y="384"/>
                  </a:lnTo>
                  <a:lnTo>
                    <a:pt x="10713" y="390"/>
                  </a:lnTo>
                  <a:lnTo>
                    <a:pt x="10734" y="396"/>
                  </a:lnTo>
                  <a:lnTo>
                    <a:pt x="10754" y="403"/>
                  </a:lnTo>
                  <a:lnTo>
                    <a:pt x="10774" y="411"/>
                  </a:lnTo>
                  <a:lnTo>
                    <a:pt x="10793" y="419"/>
                  </a:lnTo>
                  <a:lnTo>
                    <a:pt x="10812" y="427"/>
                  </a:lnTo>
                  <a:lnTo>
                    <a:pt x="10831" y="437"/>
                  </a:lnTo>
                  <a:lnTo>
                    <a:pt x="10848" y="446"/>
                  </a:lnTo>
                  <a:lnTo>
                    <a:pt x="10866" y="457"/>
                  </a:lnTo>
                  <a:lnTo>
                    <a:pt x="10883" y="468"/>
                  </a:lnTo>
                  <a:lnTo>
                    <a:pt x="10900" y="479"/>
                  </a:lnTo>
                  <a:lnTo>
                    <a:pt x="10917" y="491"/>
                  </a:lnTo>
                  <a:lnTo>
                    <a:pt x="10932" y="505"/>
                  </a:lnTo>
                  <a:lnTo>
                    <a:pt x="10948" y="517"/>
                  </a:lnTo>
                  <a:lnTo>
                    <a:pt x="10963" y="531"/>
                  </a:lnTo>
                  <a:lnTo>
                    <a:pt x="10978" y="545"/>
                  </a:lnTo>
                  <a:lnTo>
                    <a:pt x="10992" y="560"/>
                  </a:lnTo>
                  <a:lnTo>
                    <a:pt x="11007" y="575"/>
                  </a:lnTo>
                  <a:lnTo>
                    <a:pt x="11021" y="591"/>
                  </a:lnTo>
                  <a:lnTo>
                    <a:pt x="11034" y="608"/>
                  </a:lnTo>
                  <a:lnTo>
                    <a:pt x="11048" y="624"/>
                  </a:lnTo>
                  <a:lnTo>
                    <a:pt x="11061" y="641"/>
                  </a:lnTo>
                  <a:lnTo>
                    <a:pt x="11074" y="660"/>
                  </a:lnTo>
                  <a:lnTo>
                    <a:pt x="11388" y="479"/>
                  </a:lnTo>
                  <a:close/>
                </a:path>
              </a:pathLst>
            </a:custGeom>
            <a:solidFill>
              <a:srgbClr val="59595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9" name="Freeform 6"/>
            <p:cNvSpPr>
              <a:spLocks noEditPoints="1"/>
            </p:cNvSpPr>
            <p:nvPr userDrawn="1"/>
          </p:nvSpPr>
          <p:spPr bwMode="auto">
            <a:xfrm>
              <a:off x="450850" y="6383338"/>
              <a:ext cx="296863" cy="288925"/>
            </a:xfrm>
            <a:custGeom>
              <a:avLst/>
              <a:gdLst>
                <a:gd name="T0" fmla="*/ 1863 w 3551"/>
                <a:gd name="T1" fmla="*/ 1342 h 3458"/>
                <a:gd name="T2" fmla="*/ 1837 w 3551"/>
                <a:gd name="T3" fmla="*/ 1357 h 3458"/>
                <a:gd name="T4" fmla="*/ 1805 w 3551"/>
                <a:gd name="T5" fmla="*/ 1355 h 3458"/>
                <a:gd name="T6" fmla="*/ 1110 w 3551"/>
                <a:gd name="T7" fmla="*/ 1073 h 3458"/>
                <a:gd name="T8" fmla="*/ 1077 w 3551"/>
                <a:gd name="T9" fmla="*/ 1014 h 3458"/>
                <a:gd name="T10" fmla="*/ 1211 w 3551"/>
                <a:gd name="T11" fmla="*/ 142 h 3458"/>
                <a:gd name="T12" fmla="*/ 1237 w 3551"/>
                <a:gd name="T13" fmla="*/ 78 h 3458"/>
                <a:gd name="T14" fmla="*/ 1293 w 3551"/>
                <a:gd name="T15" fmla="*/ 37 h 3458"/>
                <a:gd name="T16" fmla="*/ 2037 w 3551"/>
                <a:gd name="T17" fmla="*/ 0 h 3458"/>
                <a:gd name="T18" fmla="*/ 2066 w 3551"/>
                <a:gd name="T19" fmla="*/ 11 h 3458"/>
                <a:gd name="T20" fmla="*/ 2083 w 3551"/>
                <a:gd name="T21" fmla="*/ 37 h 3458"/>
                <a:gd name="T22" fmla="*/ 1407 w 3551"/>
                <a:gd name="T23" fmla="*/ 1560 h 3458"/>
                <a:gd name="T24" fmla="*/ 1424 w 3551"/>
                <a:gd name="T25" fmla="*/ 1585 h 3458"/>
                <a:gd name="T26" fmla="*/ 1421 w 3551"/>
                <a:gd name="T27" fmla="*/ 1616 h 3458"/>
                <a:gd name="T28" fmla="*/ 963 w 3551"/>
                <a:gd name="T29" fmla="*/ 2181 h 3458"/>
                <a:gd name="T30" fmla="*/ 898 w 3551"/>
                <a:gd name="T31" fmla="*/ 2217 h 3458"/>
                <a:gd name="T32" fmla="*/ 830 w 3551"/>
                <a:gd name="T33" fmla="*/ 2210 h 3458"/>
                <a:gd name="T34" fmla="*/ 45 w 3551"/>
                <a:gd name="T35" fmla="*/ 1803 h 3458"/>
                <a:gd name="T36" fmla="*/ 6 w 3551"/>
                <a:gd name="T37" fmla="*/ 1748 h 3458"/>
                <a:gd name="T38" fmla="*/ 4 w 3551"/>
                <a:gd name="T39" fmla="*/ 1670 h 3458"/>
                <a:gd name="T40" fmla="*/ 201 w 3551"/>
                <a:gd name="T41" fmla="*/ 980 h 3458"/>
                <a:gd name="T42" fmla="*/ 227 w 3551"/>
                <a:gd name="T43" fmla="*/ 963 h 3458"/>
                <a:gd name="T44" fmla="*/ 257 w 3551"/>
                <a:gd name="T45" fmla="*/ 967 h 3458"/>
                <a:gd name="T46" fmla="*/ 1499 w 3551"/>
                <a:gd name="T47" fmla="*/ 2063 h 3458"/>
                <a:gd name="T48" fmla="*/ 1530 w 3551"/>
                <a:gd name="T49" fmla="*/ 2065 h 3458"/>
                <a:gd name="T50" fmla="*/ 1554 w 3551"/>
                <a:gd name="T51" fmla="*/ 2086 h 3458"/>
                <a:gd name="T52" fmla="*/ 1951 w 3551"/>
                <a:gd name="T53" fmla="*/ 2722 h 3458"/>
                <a:gd name="T54" fmla="*/ 1944 w 3551"/>
                <a:gd name="T55" fmla="*/ 2790 h 3458"/>
                <a:gd name="T56" fmla="*/ 1322 w 3551"/>
                <a:gd name="T57" fmla="*/ 3416 h 3458"/>
                <a:gd name="T58" fmla="*/ 1263 w 3551"/>
                <a:gd name="T59" fmla="*/ 3453 h 3458"/>
                <a:gd name="T60" fmla="*/ 1193 w 3551"/>
                <a:gd name="T61" fmla="*/ 3453 h 3458"/>
                <a:gd name="T62" fmla="*/ 571 w 3551"/>
                <a:gd name="T63" fmla="*/ 3048 h 3458"/>
                <a:gd name="T64" fmla="*/ 552 w 3551"/>
                <a:gd name="T65" fmla="*/ 3021 h 3458"/>
                <a:gd name="T66" fmla="*/ 554 w 3551"/>
                <a:gd name="T67" fmla="*/ 2990 h 3458"/>
                <a:gd name="T68" fmla="*/ 1998 w 3551"/>
                <a:gd name="T69" fmla="*/ 2153 h 3458"/>
                <a:gd name="T70" fmla="*/ 1999 w 3551"/>
                <a:gd name="T71" fmla="*/ 2123 h 3458"/>
                <a:gd name="T72" fmla="*/ 2019 w 3551"/>
                <a:gd name="T73" fmla="*/ 2099 h 3458"/>
                <a:gd name="T74" fmla="*/ 2722 w 3551"/>
                <a:gd name="T75" fmla="*/ 1907 h 3458"/>
                <a:gd name="T76" fmla="*/ 2795 w 3551"/>
                <a:gd name="T77" fmla="*/ 1917 h 3458"/>
                <a:gd name="T78" fmla="*/ 2847 w 3551"/>
                <a:gd name="T79" fmla="*/ 1961 h 3458"/>
                <a:gd name="T80" fmla="*/ 3246 w 3551"/>
                <a:gd name="T81" fmla="*/ 2750 h 3458"/>
                <a:gd name="T82" fmla="*/ 3244 w 3551"/>
                <a:gd name="T83" fmla="*/ 2818 h 3458"/>
                <a:gd name="T84" fmla="*/ 3201 w 3551"/>
                <a:gd name="T85" fmla="*/ 2882 h 3458"/>
                <a:gd name="T86" fmla="*/ 2638 w 3551"/>
                <a:gd name="T87" fmla="*/ 3327 h 3458"/>
                <a:gd name="T88" fmla="*/ 2607 w 3551"/>
                <a:gd name="T89" fmla="*/ 3326 h 3458"/>
                <a:gd name="T90" fmla="*/ 2584 w 3551"/>
                <a:gd name="T91" fmla="*/ 3306 h 3458"/>
                <a:gd name="T92" fmla="*/ 2218 w 3551"/>
                <a:gd name="T93" fmla="*/ 1693 h 3458"/>
                <a:gd name="T94" fmla="*/ 2195 w 3551"/>
                <a:gd name="T95" fmla="*/ 1673 h 3458"/>
                <a:gd name="T96" fmla="*/ 2188 w 3551"/>
                <a:gd name="T97" fmla="*/ 1642 h 3458"/>
                <a:gd name="T98" fmla="*/ 2241 w 3551"/>
                <a:gd name="T99" fmla="*/ 895 h 3458"/>
                <a:gd name="T100" fmla="*/ 2287 w 3551"/>
                <a:gd name="T101" fmla="*/ 844 h 3458"/>
                <a:gd name="T102" fmla="*/ 3158 w 3551"/>
                <a:gd name="T103" fmla="*/ 702 h 3458"/>
                <a:gd name="T104" fmla="*/ 3228 w 3551"/>
                <a:gd name="T105" fmla="*/ 709 h 3458"/>
                <a:gd name="T106" fmla="*/ 3285 w 3551"/>
                <a:gd name="T107" fmla="*/ 749 h 3458"/>
                <a:gd name="T108" fmla="*/ 3549 w 3551"/>
                <a:gd name="T109" fmla="*/ 1444 h 3458"/>
                <a:gd name="T110" fmla="*/ 3548 w 3551"/>
                <a:gd name="T111" fmla="*/ 1475 h 3458"/>
                <a:gd name="T112" fmla="*/ 3528 w 3551"/>
                <a:gd name="T113" fmla="*/ 1499 h 3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51" h="3458">
                  <a:moveTo>
                    <a:pt x="2083" y="52"/>
                  </a:moveTo>
                  <a:lnTo>
                    <a:pt x="1871" y="1322"/>
                  </a:lnTo>
                  <a:lnTo>
                    <a:pt x="1870" y="1327"/>
                  </a:lnTo>
                  <a:lnTo>
                    <a:pt x="1868" y="1332"/>
                  </a:lnTo>
                  <a:lnTo>
                    <a:pt x="1866" y="1337"/>
                  </a:lnTo>
                  <a:lnTo>
                    <a:pt x="1863" y="1342"/>
                  </a:lnTo>
                  <a:lnTo>
                    <a:pt x="1859" y="1346"/>
                  </a:lnTo>
                  <a:lnTo>
                    <a:pt x="1856" y="1349"/>
                  </a:lnTo>
                  <a:lnTo>
                    <a:pt x="1852" y="1352"/>
                  </a:lnTo>
                  <a:lnTo>
                    <a:pt x="1847" y="1354"/>
                  </a:lnTo>
                  <a:lnTo>
                    <a:pt x="1842" y="1356"/>
                  </a:lnTo>
                  <a:lnTo>
                    <a:pt x="1837" y="1357"/>
                  </a:lnTo>
                  <a:lnTo>
                    <a:pt x="1832" y="1358"/>
                  </a:lnTo>
                  <a:lnTo>
                    <a:pt x="1827" y="1359"/>
                  </a:lnTo>
                  <a:lnTo>
                    <a:pt x="1821" y="1358"/>
                  </a:lnTo>
                  <a:lnTo>
                    <a:pt x="1816" y="1358"/>
                  </a:lnTo>
                  <a:lnTo>
                    <a:pt x="1811" y="1357"/>
                  </a:lnTo>
                  <a:lnTo>
                    <a:pt x="1805" y="1355"/>
                  </a:lnTo>
                  <a:lnTo>
                    <a:pt x="1170" y="1110"/>
                  </a:lnTo>
                  <a:lnTo>
                    <a:pt x="1155" y="1104"/>
                  </a:lnTo>
                  <a:lnTo>
                    <a:pt x="1142" y="1097"/>
                  </a:lnTo>
                  <a:lnTo>
                    <a:pt x="1131" y="1089"/>
                  </a:lnTo>
                  <a:lnTo>
                    <a:pt x="1120" y="1081"/>
                  </a:lnTo>
                  <a:lnTo>
                    <a:pt x="1110" y="1073"/>
                  </a:lnTo>
                  <a:lnTo>
                    <a:pt x="1102" y="1064"/>
                  </a:lnTo>
                  <a:lnTo>
                    <a:pt x="1095" y="1055"/>
                  </a:lnTo>
                  <a:lnTo>
                    <a:pt x="1089" y="1045"/>
                  </a:lnTo>
                  <a:lnTo>
                    <a:pt x="1084" y="1035"/>
                  </a:lnTo>
                  <a:lnTo>
                    <a:pt x="1080" y="1024"/>
                  </a:lnTo>
                  <a:lnTo>
                    <a:pt x="1077" y="1014"/>
                  </a:lnTo>
                  <a:lnTo>
                    <a:pt x="1074" y="1003"/>
                  </a:lnTo>
                  <a:lnTo>
                    <a:pt x="1073" y="990"/>
                  </a:lnTo>
                  <a:lnTo>
                    <a:pt x="1073" y="979"/>
                  </a:lnTo>
                  <a:lnTo>
                    <a:pt x="1074" y="967"/>
                  </a:lnTo>
                  <a:lnTo>
                    <a:pt x="1075" y="955"/>
                  </a:lnTo>
                  <a:lnTo>
                    <a:pt x="1211" y="142"/>
                  </a:lnTo>
                  <a:lnTo>
                    <a:pt x="1213" y="131"/>
                  </a:lnTo>
                  <a:lnTo>
                    <a:pt x="1216" y="118"/>
                  </a:lnTo>
                  <a:lnTo>
                    <a:pt x="1220" y="107"/>
                  </a:lnTo>
                  <a:lnTo>
                    <a:pt x="1225" y="97"/>
                  </a:lnTo>
                  <a:lnTo>
                    <a:pt x="1231" y="87"/>
                  </a:lnTo>
                  <a:lnTo>
                    <a:pt x="1237" y="78"/>
                  </a:lnTo>
                  <a:lnTo>
                    <a:pt x="1244" y="69"/>
                  </a:lnTo>
                  <a:lnTo>
                    <a:pt x="1252" y="61"/>
                  </a:lnTo>
                  <a:lnTo>
                    <a:pt x="1262" y="54"/>
                  </a:lnTo>
                  <a:lnTo>
                    <a:pt x="1272" y="47"/>
                  </a:lnTo>
                  <a:lnTo>
                    <a:pt x="1282" y="42"/>
                  </a:lnTo>
                  <a:lnTo>
                    <a:pt x="1293" y="37"/>
                  </a:lnTo>
                  <a:lnTo>
                    <a:pt x="1307" y="33"/>
                  </a:lnTo>
                  <a:lnTo>
                    <a:pt x="1320" y="30"/>
                  </a:lnTo>
                  <a:lnTo>
                    <a:pt x="1334" y="28"/>
                  </a:lnTo>
                  <a:lnTo>
                    <a:pt x="1350" y="27"/>
                  </a:lnTo>
                  <a:lnTo>
                    <a:pt x="2031" y="0"/>
                  </a:lnTo>
                  <a:lnTo>
                    <a:pt x="2037" y="0"/>
                  </a:lnTo>
                  <a:lnTo>
                    <a:pt x="2042" y="1"/>
                  </a:lnTo>
                  <a:lnTo>
                    <a:pt x="2047" y="2"/>
                  </a:lnTo>
                  <a:lnTo>
                    <a:pt x="2053" y="3"/>
                  </a:lnTo>
                  <a:lnTo>
                    <a:pt x="2057" y="5"/>
                  </a:lnTo>
                  <a:lnTo>
                    <a:pt x="2062" y="8"/>
                  </a:lnTo>
                  <a:lnTo>
                    <a:pt x="2066" y="11"/>
                  </a:lnTo>
                  <a:lnTo>
                    <a:pt x="2070" y="14"/>
                  </a:lnTo>
                  <a:lnTo>
                    <a:pt x="2074" y="18"/>
                  </a:lnTo>
                  <a:lnTo>
                    <a:pt x="2077" y="22"/>
                  </a:lnTo>
                  <a:lnTo>
                    <a:pt x="2079" y="27"/>
                  </a:lnTo>
                  <a:lnTo>
                    <a:pt x="2081" y="32"/>
                  </a:lnTo>
                  <a:lnTo>
                    <a:pt x="2083" y="37"/>
                  </a:lnTo>
                  <a:lnTo>
                    <a:pt x="2083" y="42"/>
                  </a:lnTo>
                  <a:lnTo>
                    <a:pt x="2084" y="47"/>
                  </a:lnTo>
                  <a:lnTo>
                    <a:pt x="2083" y="52"/>
                  </a:lnTo>
                  <a:close/>
                  <a:moveTo>
                    <a:pt x="257" y="967"/>
                  </a:moveTo>
                  <a:lnTo>
                    <a:pt x="1402" y="1557"/>
                  </a:lnTo>
                  <a:lnTo>
                    <a:pt x="1407" y="1560"/>
                  </a:lnTo>
                  <a:lnTo>
                    <a:pt x="1411" y="1563"/>
                  </a:lnTo>
                  <a:lnTo>
                    <a:pt x="1415" y="1567"/>
                  </a:lnTo>
                  <a:lnTo>
                    <a:pt x="1418" y="1571"/>
                  </a:lnTo>
                  <a:lnTo>
                    <a:pt x="1420" y="1575"/>
                  </a:lnTo>
                  <a:lnTo>
                    <a:pt x="1422" y="1580"/>
                  </a:lnTo>
                  <a:lnTo>
                    <a:pt x="1424" y="1585"/>
                  </a:lnTo>
                  <a:lnTo>
                    <a:pt x="1425" y="1590"/>
                  </a:lnTo>
                  <a:lnTo>
                    <a:pt x="1425" y="1595"/>
                  </a:lnTo>
                  <a:lnTo>
                    <a:pt x="1425" y="1600"/>
                  </a:lnTo>
                  <a:lnTo>
                    <a:pt x="1424" y="1606"/>
                  </a:lnTo>
                  <a:lnTo>
                    <a:pt x="1423" y="1611"/>
                  </a:lnTo>
                  <a:lnTo>
                    <a:pt x="1421" y="1616"/>
                  </a:lnTo>
                  <a:lnTo>
                    <a:pt x="1419" y="1620"/>
                  </a:lnTo>
                  <a:lnTo>
                    <a:pt x="1416" y="1625"/>
                  </a:lnTo>
                  <a:lnTo>
                    <a:pt x="1413" y="1630"/>
                  </a:lnTo>
                  <a:lnTo>
                    <a:pt x="984" y="2159"/>
                  </a:lnTo>
                  <a:lnTo>
                    <a:pt x="974" y="2171"/>
                  </a:lnTo>
                  <a:lnTo>
                    <a:pt x="963" y="2181"/>
                  </a:lnTo>
                  <a:lnTo>
                    <a:pt x="953" y="2190"/>
                  </a:lnTo>
                  <a:lnTo>
                    <a:pt x="943" y="2197"/>
                  </a:lnTo>
                  <a:lnTo>
                    <a:pt x="931" y="2204"/>
                  </a:lnTo>
                  <a:lnTo>
                    <a:pt x="920" y="2209"/>
                  </a:lnTo>
                  <a:lnTo>
                    <a:pt x="909" y="2213"/>
                  </a:lnTo>
                  <a:lnTo>
                    <a:pt x="898" y="2217"/>
                  </a:lnTo>
                  <a:lnTo>
                    <a:pt x="886" y="2218"/>
                  </a:lnTo>
                  <a:lnTo>
                    <a:pt x="875" y="2219"/>
                  </a:lnTo>
                  <a:lnTo>
                    <a:pt x="864" y="2218"/>
                  </a:lnTo>
                  <a:lnTo>
                    <a:pt x="853" y="2217"/>
                  </a:lnTo>
                  <a:lnTo>
                    <a:pt x="841" y="2214"/>
                  </a:lnTo>
                  <a:lnTo>
                    <a:pt x="830" y="2210"/>
                  </a:lnTo>
                  <a:lnTo>
                    <a:pt x="819" y="2206"/>
                  </a:lnTo>
                  <a:lnTo>
                    <a:pt x="808" y="2201"/>
                  </a:lnTo>
                  <a:lnTo>
                    <a:pt x="75" y="1823"/>
                  </a:lnTo>
                  <a:lnTo>
                    <a:pt x="64" y="1817"/>
                  </a:lnTo>
                  <a:lnTo>
                    <a:pt x="54" y="1810"/>
                  </a:lnTo>
                  <a:lnTo>
                    <a:pt x="45" y="1803"/>
                  </a:lnTo>
                  <a:lnTo>
                    <a:pt x="37" y="1796"/>
                  </a:lnTo>
                  <a:lnTo>
                    <a:pt x="29" y="1787"/>
                  </a:lnTo>
                  <a:lnTo>
                    <a:pt x="21" y="1779"/>
                  </a:lnTo>
                  <a:lnTo>
                    <a:pt x="15" y="1768"/>
                  </a:lnTo>
                  <a:lnTo>
                    <a:pt x="10" y="1758"/>
                  </a:lnTo>
                  <a:lnTo>
                    <a:pt x="6" y="1748"/>
                  </a:lnTo>
                  <a:lnTo>
                    <a:pt x="3" y="1736"/>
                  </a:lnTo>
                  <a:lnTo>
                    <a:pt x="1" y="1724"/>
                  </a:lnTo>
                  <a:lnTo>
                    <a:pt x="0" y="1711"/>
                  </a:lnTo>
                  <a:lnTo>
                    <a:pt x="0" y="1698"/>
                  </a:lnTo>
                  <a:lnTo>
                    <a:pt x="1" y="1685"/>
                  </a:lnTo>
                  <a:lnTo>
                    <a:pt x="4" y="1670"/>
                  </a:lnTo>
                  <a:lnTo>
                    <a:pt x="7" y="1655"/>
                  </a:lnTo>
                  <a:lnTo>
                    <a:pt x="191" y="1000"/>
                  </a:lnTo>
                  <a:lnTo>
                    <a:pt x="193" y="994"/>
                  </a:lnTo>
                  <a:lnTo>
                    <a:pt x="195" y="989"/>
                  </a:lnTo>
                  <a:lnTo>
                    <a:pt x="198" y="984"/>
                  </a:lnTo>
                  <a:lnTo>
                    <a:pt x="201" y="980"/>
                  </a:lnTo>
                  <a:lnTo>
                    <a:pt x="204" y="976"/>
                  </a:lnTo>
                  <a:lnTo>
                    <a:pt x="209" y="973"/>
                  </a:lnTo>
                  <a:lnTo>
                    <a:pt x="213" y="969"/>
                  </a:lnTo>
                  <a:lnTo>
                    <a:pt x="217" y="967"/>
                  </a:lnTo>
                  <a:lnTo>
                    <a:pt x="222" y="965"/>
                  </a:lnTo>
                  <a:lnTo>
                    <a:pt x="227" y="963"/>
                  </a:lnTo>
                  <a:lnTo>
                    <a:pt x="231" y="962"/>
                  </a:lnTo>
                  <a:lnTo>
                    <a:pt x="236" y="962"/>
                  </a:lnTo>
                  <a:lnTo>
                    <a:pt x="241" y="962"/>
                  </a:lnTo>
                  <a:lnTo>
                    <a:pt x="246" y="963"/>
                  </a:lnTo>
                  <a:lnTo>
                    <a:pt x="252" y="964"/>
                  </a:lnTo>
                  <a:lnTo>
                    <a:pt x="257" y="967"/>
                  </a:lnTo>
                  <a:close/>
                  <a:moveTo>
                    <a:pt x="563" y="2978"/>
                  </a:moveTo>
                  <a:lnTo>
                    <a:pt x="1482" y="2075"/>
                  </a:lnTo>
                  <a:lnTo>
                    <a:pt x="1486" y="2071"/>
                  </a:lnTo>
                  <a:lnTo>
                    <a:pt x="1490" y="2067"/>
                  </a:lnTo>
                  <a:lnTo>
                    <a:pt x="1495" y="2065"/>
                  </a:lnTo>
                  <a:lnTo>
                    <a:pt x="1499" y="2063"/>
                  </a:lnTo>
                  <a:lnTo>
                    <a:pt x="1504" y="2062"/>
                  </a:lnTo>
                  <a:lnTo>
                    <a:pt x="1509" y="2061"/>
                  </a:lnTo>
                  <a:lnTo>
                    <a:pt x="1514" y="2062"/>
                  </a:lnTo>
                  <a:lnTo>
                    <a:pt x="1519" y="2062"/>
                  </a:lnTo>
                  <a:lnTo>
                    <a:pt x="1524" y="2063"/>
                  </a:lnTo>
                  <a:lnTo>
                    <a:pt x="1530" y="2065"/>
                  </a:lnTo>
                  <a:lnTo>
                    <a:pt x="1534" y="2067"/>
                  </a:lnTo>
                  <a:lnTo>
                    <a:pt x="1539" y="2071"/>
                  </a:lnTo>
                  <a:lnTo>
                    <a:pt x="1543" y="2074"/>
                  </a:lnTo>
                  <a:lnTo>
                    <a:pt x="1547" y="2078"/>
                  </a:lnTo>
                  <a:lnTo>
                    <a:pt x="1551" y="2082"/>
                  </a:lnTo>
                  <a:lnTo>
                    <a:pt x="1554" y="2086"/>
                  </a:lnTo>
                  <a:lnTo>
                    <a:pt x="1924" y="2658"/>
                  </a:lnTo>
                  <a:lnTo>
                    <a:pt x="1932" y="2671"/>
                  </a:lnTo>
                  <a:lnTo>
                    <a:pt x="1939" y="2684"/>
                  </a:lnTo>
                  <a:lnTo>
                    <a:pt x="1944" y="2696"/>
                  </a:lnTo>
                  <a:lnTo>
                    <a:pt x="1948" y="2710"/>
                  </a:lnTo>
                  <a:lnTo>
                    <a:pt x="1951" y="2722"/>
                  </a:lnTo>
                  <a:lnTo>
                    <a:pt x="1952" y="2734"/>
                  </a:lnTo>
                  <a:lnTo>
                    <a:pt x="1953" y="2745"/>
                  </a:lnTo>
                  <a:lnTo>
                    <a:pt x="1952" y="2757"/>
                  </a:lnTo>
                  <a:lnTo>
                    <a:pt x="1950" y="2769"/>
                  </a:lnTo>
                  <a:lnTo>
                    <a:pt x="1947" y="2779"/>
                  </a:lnTo>
                  <a:lnTo>
                    <a:pt x="1944" y="2790"/>
                  </a:lnTo>
                  <a:lnTo>
                    <a:pt x="1939" y="2801"/>
                  </a:lnTo>
                  <a:lnTo>
                    <a:pt x="1932" y="2811"/>
                  </a:lnTo>
                  <a:lnTo>
                    <a:pt x="1925" y="2820"/>
                  </a:lnTo>
                  <a:lnTo>
                    <a:pt x="1918" y="2829"/>
                  </a:lnTo>
                  <a:lnTo>
                    <a:pt x="1910" y="2838"/>
                  </a:lnTo>
                  <a:lnTo>
                    <a:pt x="1322" y="3416"/>
                  </a:lnTo>
                  <a:lnTo>
                    <a:pt x="1314" y="3424"/>
                  </a:lnTo>
                  <a:lnTo>
                    <a:pt x="1304" y="3432"/>
                  </a:lnTo>
                  <a:lnTo>
                    <a:pt x="1294" y="3439"/>
                  </a:lnTo>
                  <a:lnTo>
                    <a:pt x="1284" y="3445"/>
                  </a:lnTo>
                  <a:lnTo>
                    <a:pt x="1274" y="3449"/>
                  </a:lnTo>
                  <a:lnTo>
                    <a:pt x="1263" y="3453"/>
                  </a:lnTo>
                  <a:lnTo>
                    <a:pt x="1251" y="3456"/>
                  </a:lnTo>
                  <a:lnTo>
                    <a:pt x="1240" y="3457"/>
                  </a:lnTo>
                  <a:lnTo>
                    <a:pt x="1229" y="3458"/>
                  </a:lnTo>
                  <a:lnTo>
                    <a:pt x="1218" y="3457"/>
                  </a:lnTo>
                  <a:lnTo>
                    <a:pt x="1205" y="3456"/>
                  </a:lnTo>
                  <a:lnTo>
                    <a:pt x="1193" y="3453"/>
                  </a:lnTo>
                  <a:lnTo>
                    <a:pt x="1180" y="3449"/>
                  </a:lnTo>
                  <a:lnTo>
                    <a:pt x="1168" y="3444"/>
                  </a:lnTo>
                  <a:lnTo>
                    <a:pt x="1154" y="3437"/>
                  </a:lnTo>
                  <a:lnTo>
                    <a:pt x="1142" y="3428"/>
                  </a:lnTo>
                  <a:lnTo>
                    <a:pt x="575" y="3051"/>
                  </a:lnTo>
                  <a:lnTo>
                    <a:pt x="571" y="3048"/>
                  </a:lnTo>
                  <a:lnTo>
                    <a:pt x="566" y="3043"/>
                  </a:lnTo>
                  <a:lnTo>
                    <a:pt x="562" y="3039"/>
                  </a:lnTo>
                  <a:lnTo>
                    <a:pt x="559" y="3035"/>
                  </a:lnTo>
                  <a:lnTo>
                    <a:pt x="556" y="3030"/>
                  </a:lnTo>
                  <a:lnTo>
                    <a:pt x="554" y="3026"/>
                  </a:lnTo>
                  <a:lnTo>
                    <a:pt x="552" y="3021"/>
                  </a:lnTo>
                  <a:lnTo>
                    <a:pt x="551" y="3016"/>
                  </a:lnTo>
                  <a:lnTo>
                    <a:pt x="551" y="3011"/>
                  </a:lnTo>
                  <a:lnTo>
                    <a:pt x="551" y="3006"/>
                  </a:lnTo>
                  <a:lnTo>
                    <a:pt x="551" y="3001"/>
                  </a:lnTo>
                  <a:lnTo>
                    <a:pt x="552" y="2996"/>
                  </a:lnTo>
                  <a:lnTo>
                    <a:pt x="554" y="2990"/>
                  </a:lnTo>
                  <a:lnTo>
                    <a:pt x="556" y="2986"/>
                  </a:lnTo>
                  <a:lnTo>
                    <a:pt x="559" y="2982"/>
                  </a:lnTo>
                  <a:lnTo>
                    <a:pt x="563" y="2978"/>
                  </a:lnTo>
                  <a:close/>
                  <a:moveTo>
                    <a:pt x="2584" y="3306"/>
                  </a:moveTo>
                  <a:lnTo>
                    <a:pt x="2001" y="2158"/>
                  </a:lnTo>
                  <a:lnTo>
                    <a:pt x="1998" y="2153"/>
                  </a:lnTo>
                  <a:lnTo>
                    <a:pt x="1997" y="2148"/>
                  </a:lnTo>
                  <a:lnTo>
                    <a:pt x="1996" y="2143"/>
                  </a:lnTo>
                  <a:lnTo>
                    <a:pt x="1996" y="2137"/>
                  </a:lnTo>
                  <a:lnTo>
                    <a:pt x="1997" y="2133"/>
                  </a:lnTo>
                  <a:lnTo>
                    <a:pt x="1998" y="2128"/>
                  </a:lnTo>
                  <a:lnTo>
                    <a:pt x="1999" y="2123"/>
                  </a:lnTo>
                  <a:lnTo>
                    <a:pt x="2001" y="2118"/>
                  </a:lnTo>
                  <a:lnTo>
                    <a:pt x="2004" y="2113"/>
                  </a:lnTo>
                  <a:lnTo>
                    <a:pt x="2007" y="2109"/>
                  </a:lnTo>
                  <a:lnTo>
                    <a:pt x="2011" y="2106"/>
                  </a:lnTo>
                  <a:lnTo>
                    <a:pt x="2014" y="2102"/>
                  </a:lnTo>
                  <a:lnTo>
                    <a:pt x="2019" y="2099"/>
                  </a:lnTo>
                  <a:lnTo>
                    <a:pt x="2023" y="2096"/>
                  </a:lnTo>
                  <a:lnTo>
                    <a:pt x="2029" y="2094"/>
                  </a:lnTo>
                  <a:lnTo>
                    <a:pt x="2035" y="2093"/>
                  </a:lnTo>
                  <a:lnTo>
                    <a:pt x="2692" y="1913"/>
                  </a:lnTo>
                  <a:lnTo>
                    <a:pt x="2707" y="1910"/>
                  </a:lnTo>
                  <a:lnTo>
                    <a:pt x="2722" y="1907"/>
                  </a:lnTo>
                  <a:lnTo>
                    <a:pt x="2735" y="1906"/>
                  </a:lnTo>
                  <a:lnTo>
                    <a:pt x="2748" y="1906"/>
                  </a:lnTo>
                  <a:lnTo>
                    <a:pt x="2761" y="1908"/>
                  </a:lnTo>
                  <a:lnTo>
                    <a:pt x="2773" y="1910"/>
                  </a:lnTo>
                  <a:lnTo>
                    <a:pt x="2784" y="1913"/>
                  </a:lnTo>
                  <a:lnTo>
                    <a:pt x="2795" y="1917"/>
                  </a:lnTo>
                  <a:lnTo>
                    <a:pt x="2806" y="1922"/>
                  </a:lnTo>
                  <a:lnTo>
                    <a:pt x="2815" y="1929"/>
                  </a:lnTo>
                  <a:lnTo>
                    <a:pt x="2824" y="1936"/>
                  </a:lnTo>
                  <a:lnTo>
                    <a:pt x="2832" y="1944"/>
                  </a:lnTo>
                  <a:lnTo>
                    <a:pt x="2840" y="1952"/>
                  </a:lnTo>
                  <a:lnTo>
                    <a:pt x="2847" y="1961"/>
                  </a:lnTo>
                  <a:lnTo>
                    <a:pt x="2854" y="1971"/>
                  </a:lnTo>
                  <a:lnTo>
                    <a:pt x="2860" y="1982"/>
                  </a:lnTo>
                  <a:lnTo>
                    <a:pt x="3233" y="2717"/>
                  </a:lnTo>
                  <a:lnTo>
                    <a:pt x="3238" y="2728"/>
                  </a:lnTo>
                  <a:lnTo>
                    <a:pt x="3242" y="2738"/>
                  </a:lnTo>
                  <a:lnTo>
                    <a:pt x="3246" y="2750"/>
                  </a:lnTo>
                  <a:lnTo>
                    <a:pt x="3248" y="2762"/>
                  </a:lnTo>
                  <a:lnTo>
                    <a:pt x="3249" y="2773"/>
                  </a:lnTo>
                  <a:lnTo>
                    <a:pt x="3250" y="2784"/>
                  </a:lnTo>
                  <a:lnTo>
                    <a:pt x="3249" y="2795"/>
                  </a:lnTo>
                  <a:lnTo>
                    <a:pt x="3247" y="2807"/>
                  </a:lnTo>
                  <a:lnTo>
                    <a:pt x="3244" y="2818"/>
                  </a:lnTo>
                  <a:lnTo>
                    <a:pt x="3240" y="2829"/>
                  </a:lnTo>
                  <a:lnTo>
                    <a:pt x="3235" y="2840"/>
                  </a:lnTo>
                  <a:lnTo>
                    <a:pt x="3229" y="2851"/>
                  </a:lnTo>
                  <a:lnTo>
                    <a:pt x="3221" y="2862"/>
                  </a:lnTo>
                  <a:lnTo>
                    <a:pt x="3211" y="2872"/>
                  </a:lnTo>
                  <a:lnTo>
                    <a:pt x="3201" y="2882"/>
                  </a:lnTo>
                  <a:lnTo>
                    <a:pt x="3190" y="2892"/>
                  </a:lnTo>
                  <a:lnTo>
                    <a:pt x="2657" y="3317"/>
                  </a:lnTo>
                  <a:lnTo>
                    <a:pt x="2652" y="3320"/>
                  </a:lnTo>
                  <a:lnTo>
                    <a:pt x="2647" y="3323"/>
                  </a:lnTo>
                  <a:lnTo>
                    <a:pt x="2643" y="3325"/>
                  </a:lnTo>
                  <a:lnTo>
                    <a:pt x="2638" y="3327"/>
                  </a:lnTo>
                  <a:lnTo>
                    <a:pt x="2633" y="3328"/>
                  </a:lnTo>
                  <a:lnTo>
                    <a:pt x="2627" y="3329"/>
                  </a:lnTo>
                  <a:lnTo>
                    <a:pt x="2622" y="3329"/>
                  </a:lnTo>
                  <a:lnTo>
                    <a:pt x="2616" y="3328"/>
                  </a:lnTo>
                  <a:lnTo>
                    <a:pt x="2612" y="3327"/>
                  </a:lnTo>
                  <a:lnTo>
                    <a:pt x="2607" y="3326"/>
                  </a:lnTo>
                  <a:lnTo>
                    <a:pt x="2602" y="3324"/>
                  </a:lnTo>
                  <a:lnTo>
                    <a:pt x="2598" y="3321"/>
                  </a:lnTo>
                  <a:lnTo>
                    <a:pt x="2594" y="3318"/>
                  </a:lnTo>
                  <a:lnTo>
                    <a:pt x="2590" y="3315"/>
                  </a:lnTo>
                  <a:lnTo>
                    <a:pt x="2587" y="3310"/>
                  </a:lnTo>
                  <a:lnTo>
                    <a:pt x="2584" y="3306"/>
                  </a:lnTo>
                  <a:close/>
                  <a:moveTo>
                    <a:pt x="3513" y="1504"/>
                  </a:moveTo>
                  <a:lnTo>
                    <a:pt x="2239" y="1695"/>
                  </a:lnTo>
                  <a:lnTo>
                    <a:pt x="2234" y="1695"/>
                  </a:lnTo>
                  <a:lnTo>
                    <a:pt x="2228" y="1695"/>
                  </a:lnTo>
                  <a:lnTo>
                    <a:pt x="2223" y="1694"/>
                  </a:lnTo>
                  <a:lnTo>
                    <a:pt x="2218" y="1693"/>
                  </a:lnTo>
                  <a:lnTo>
                    <a:pt x="2214" y="1691"/>
                  </a:lnTo>
                  <a:lnTo>
                    <a:pt x="2209" y="1688"/>
                  </a:lnTo>
                  <a:lnTo>
                    <a:pt x="2205" y="1685"/>
                  </a:lnTo>
                  <a:lnTo>
                    <a:pt x="2201" y="1682"/>
                  </a:lnTo>
                  <a:lnTo>
                    <a:pt x="2198" y="1677"/>
                  </a:lnTo>
                  <a:lnTo>
                    <a:pt x="2195" y="1673"/>
                  </a:lnTo>
                  <a:lnTo>
                    <a:pt x="2193" y="1668"/>
                  </a:lnTo>
                  <a:lnTo>
                    <a:pt x="2191" y="1664"/>
                  </a:lnTo>
                  <a:lnTo>
                    <a:pt x="2189" y="1659"/>
                  </a:lnTo>
                  <a:lnTo>
                    <a:pt x="2188" y="1653"/>
                  </a:lnTo>
                  <a:lnTo>
                    <a:pt x="2188" y="1648"/>
                  </a:lnTo>
                  <a:lnTo>
                    <a:pt x="2188" y="1642"/>
                  </a:lnTo>
                  <a:lnTo>
                    <a:pt x="2225" y="963"/>
                  </a:lnTo>
                  <a:lnTo>
                    <a:pt x="2226" y="947"/>
                  </a:lnTo>
                  <a:lnTo>
                    <a:pt x="2229" y="933"/>
                  </a:lnTo>
                  <a:lnTo>
                    <a:pt x="2232" y="919"/>
                  </a:lnTo>
                  <a:lnTo>
                    <a:pt x="2236" y="907"/>
                  </a:lnTo>
                  <a:lnTo>
                    <a:pt x="2241" y="895"/>
                  </a:lnTo>
                  <a:lnTo>
                    <a:pt x="2247" y="884"/>
                  </a:lnTo>
                  <a:lnTo>
                    <a:pt x="2253" y="875"/>
                  </a:lnTo>
                  <a:lnTo>
                    <a:pt x="2262" y="866"/>
                  </a:lnTo>
                  <a:lnTo>
                    <a:pt x="2269" y="858"/>
                  </a:lnTo>
                  <a:lnTo>
                    <a:pt x="2278" y="850"/>
                  </a:lnTo>
                  <a:lnTo>
                    <a:pt x="2287" y="844"/>
                  </a:lnTo>
                  <a:lnTo>
                    <a:pt x="2297" y="839"/>
                  </a:lnTo>
                  <a:lnTo>
                    <a:pt x="2309" y="834"/>
                  </a:lnTo>
                  <a:lnTo>
                    <a:pt x="2319" y="830"/>
                  </a:lnTo>
                  <a:lnTo>
                    <a:pt x="2331" y="827"/>
                  </a:lnTo>
                  <a:lnTo>
                    <a:pt x="2343" y="825"/>
                  </a:lnTo>
                  <a:lnTo>
                    <a:pt x="3158" y="702"/>
                  </a:lnTo>
                  <a:lnTo>
                    <a:pt x="3171" y="701"/>
                  </a:lnTo>
                  <a:lnTo>
                    <a:pt x="3183" y="701"/>
                  </a:lnTo>
                  <a:lnTo>
                    <a:pt x="3194" y="701"/>
                  </a:lnTo>
                  <a:lnTo>
                    <a:pt x="3206" y="702"/>
                  </a:lnTo>
                  <a:lnTo>
                    <a:pt x="3218" y="704"/>
                  </a:lnTo>
                  <a:lnTo>
                    <a:pt x="3228" y="709"/>
                  </a:lnTo>
                  <a:lnTo>
                    <a:pt x="3239" y="713"/>
                  </a:lnTo>
                  <a:lnTo>
                    <a:pt x="3249" y="718"/>
                  </a:lnTo>
                  <a:lnTo>
                    <a:pt x="3259" y="724"/>
                  </a:lnTo>
                  <a:lnTo>
                    <a:pt x="3268" y="731"/>
                  </a:lnTo>
                  <a:lnTo>
                    <a:pt x="3277" y="740"/>
                  </a:lnTo>
                  <a:lnTo>
                    <a:pt x="3285" y="749"/>
                  </a:lnTo>
                  <a:lnTo>
                    <a:pt x="3292" y="761"/>
                  </a:lnTo>
                  <a:lnTo>
                    <a:pt x="3299" y="772"/>
                  </a:lnTo>
                  <a:lnTo>
                    <a:pt x="3307" y="785"/>
                  </a:lnTo>
                  <a:lnTo>
                    <a:pt x="3312" y="799"/>
                  </a:lnTo>
                  <a:lnTo>
                    <a:pt x="3548" y="1439"/>
                  </a:lnTo>
                  <a:lnTo>
                    <a:pt x="3549" y="1444"/>
                  </a:lnTo>
                  <a:lnTo>
                    <a:pt x="3550" y="1449"/>
                  </a:lnTo>
                  <a:lnTo>
                    <a:pt x="3551" y="1455"/>
                  </a:lnTo>
                  <a:lnTo>
                    <a:pt x="3551" y="1460"/>
                  </a:lnTo>
                  <a:lnTo>
                    <a:pt x="3550" y="1465"/>
                  </a:lnTo>
                  <a:lnTo>
                    <a:pt x="3549" y="1470"/>
                  </a:lnTo>
                  <a:lnTo>
                    <a:pt x="3548" y="1475"/>
                  </a:lnTo>
                  <a:lnTo>
                    <a:pt x="3546" y="1480"/>
                  </a:lnTo>
                  <a:lnTo>
                    <a:pt x="3544" y="1484"/>
                  </a:lnTo>
                  <a:lnTo>
                    <a:pt x="3541" y="1489"/>
                  </a:lnTo>
                  <a:lnTo>
                    <a:pt x="3537" y="1493"/>
                  </a:lnTo>
                  <a:lnTo>
                    <a:pt x="3534" y="1496"/>
                  </a:lnTo>
                  <a:lnTo>
                    <a:pt x="3528" y="1499"/>
                  </a:lnTo>
                  <a:lnTo>
                    <a:pt x="3524" y="1501"/>
                  </a:lnTo>
                  <a:lnTo>
                    <a:pt x="3519" y="1503"/>
                  </a:lnTo>
                  <a:lnTo>
                    <a:pt x="3513" y="1504"/>
                  </a:lnTo>
                  <a:close/>
                </a:path>
              </a:pathLst>
            </a:custGeom>
            <a:solidFill>
              <a:srgbClr val="FCC917"/>
            </a:solidFill>
            <a:ln>
              <a:noFill/>
            </a:ln>
          </p:spPr>
          <p:txBody>
            <a:bodyPr vert="horz" wrap="square" lIns="91440" tIns="45720" rIns="91440" bIns="45720" numCol="1" anchor="t" anchorCtr="0" compatLnSpc="1">
              <a:prstTxWarp prst="textNoShape">
                <a:avLst/>
              </a:prstTxWarp>
            </a:bodyPr>
            <a:lstStyle/>
            <a:p>
              <a:endParaRPr lang="ru-RU" dirty="0"/>
            </a:p>
          </p:txBody>
        </p:sp>
      </p:grpSp>
      <p:sp>
        <p:nvSpPr>
          <p:cNvPr id="2" name="Заголовок 1">
            <a:extLst>
              <a:ext uri="{FF2B5EF4-FFF2-40B4-BE49-F238E27FC236}">
                <a16:creationId xmlns="" xmlns:a16="http://schemas.microsoft.com/office/drawing/2014/main" id="{5BBF0972-F754-40A1-8F48-8B59A13D4734}"/>
              </a:ext>
            </a:extLst>
          </p:cNvPr>
          <p:cNvSpPr>
            <a:spLocks noGrp="1"/>
          </p:cNvSpPr>
          <p:nvPr>
            <p:ph type="title"/>
          </p:nvPr>
        </p:nvSpPr>
        <p:spPr>
          <a:xfrm>
            <a:off x="228600" y="198084"/>
            <a:ext cx="11731752" cy="615733"/>
          </a:xfrm>
          <a:prstGeom prst="rect">
            <a:avLst/>
          </a:prstGeom>
        </p:spPr>
        <p:txBody>
          <a:bodyPr anchor="ctr" anchorCtr="0"/>
          <a:lstStyle>
            <a:lvl1pPr>
              <a:defRPr sz="2800">
                <a:solidFill>
                  <a:schemeClr val="bg1"/>
                </a:solidFill>
                <a:latin typeface="Arial" panose="020B0604020202020204" pitchFamily="34" charset="0"/>
                <a:cs typeface="Arial" panose="020B0604020202020204" pitchFamily="34" charset="0"/>
              </a:defRPr>
            </a:lvl1pPr>
          </a:lstStyle>
          <a:p>
            <a:r>
              <a:rPr lang="ru-RU" dirty="0"/>
              <a:t>Образец заголовка</a:t>
            </a:r>
          </a:p>
        </p:txBody>
      </p:sp>
    </p:spTree>
    <p:extLst>
      <p:ext uri="{BB962C8B-B14F-4D97-AF65-F5344CB8AC3E}">
        <p14:creationId xmlns:p14="http://schemas.microsoft.com/office/powerpoint/2010/main" val="643597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9"/>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4105103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554637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2"/>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3013090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265329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2"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2395676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3115125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0742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838200" y="6356353"/>
            <a:ext cx="2743200" cy="365125"/>
          </a:xfrm>
          <a:prstGeom prst="rect">
            <a:avLst/>
          </a:prstGeom>
        </p:spPr>
        <p:txBody>
          <a:bodyPr lIns="91438" tIns="45719" rIns="91438" bIns="45719"/>
          <a:lstStyle/>
          <a:p>
            <a:endParaRPr lang="ru-RU"/>
          </a:p>
        </p:txBody>
      </p:sp>
      <p:sp>
        <p:nvSpPr>
          <p:cNvPr id="5" name="Нижний колонтитул 4"/>
          <p:cNvSpPr>
            <a:spLocks noGrp="1"/>
          </p:cNvSpPr>
          <p:nvPr>
            <p:ph type="ftr" sz="quarter" idx="11"/>
          </p:nvPr>
        </p:nvSpPr>
        <p:spPr>
          <a:xfrm>
            <a:off x="4038600" y="6356353"/>
            <a:ext cx="4114800" cy="365125"/>
          </a:xfrm>
          <a:prstGeom prst="rect">
            <a:avLst/>
          </a:prstGeom>
        </p:spPr>
        <p:txBody>
          <a:bodyPr lIns="91438" tIns="45719" rIns="91438" bIns="45719"/>
          <a:lstStyle/>
          <a:p>
            <a:endParaRPr lang="ru-RU"/>
          </a:p>
        </p:txBody>
      </p:sp>
      <p:sp>
        <p:nvSpPr>
          <p:cNvPr id="6" name="Номер слайда 5"/>
          <p:cNvSpPr>
            <a:spLocks noGrp="1"/>
          </p:cNvSpPr>
          <p:nvPr>
            <p:ph type="sldNum" sz="quarter" idx="12"/>
          </p:nvPr>
        </p:nvSpPr>
        <p:spPr/>
        <p:txBody>
          <a:bodyPr/>
          <a:lstStyle/>
          <a:p>
            <a:fld id="{7C8A4ACC-2E42-4F76-8B3E-A8F6A54C3C58}" type="slidenum">
              <a:rPr lang="ru-RU" smtClean="0"/>
              <a:pPr/>
              <a:t>‹#›</a:t>
            </a:fld>
            <a:endParaRPr lang="ru-RU"/>
          </a:p>
        </p:txBody>
      </p:sp>
    </p:spTree>
    <p:extLst>
      <p:ext uri="{BB962C8B-B14F-4D97-AF65-F5344CB8AC3E}">
        <p14:creationId xmlns:p14="http://schemas.microsoft.com/office/powerpoint/2010/main" val="17729788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10656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8"/>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18320934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348347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8"/>
            <a:ext cx="2628900" cy="5811839"/>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2" y="365128"/>
            <a:ext cx="7734300" cy="581183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978044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7"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33421" y="0"/>
            <a:ext cx="30585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251200" y="3581400"/>
            <a:ext cx="5283200" cy="2133600"/>
          </a:xfrm>
        </p:spPr>
        <p:txBody>
          <a:bodyPr anchor="t">
            <a:normAutofit/>
          </a:bodyPr>
          <a:lstStyle>
            <a:lvl1pPr marL="0" indent="0" algn="r">
              <a:buNone/>
              <a:defRPr sz="1900">
                <a:solidFill>
                  <a:schemeClr val="tx2"/>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ru-RU" smtClean="0"/>
              <a:t>Образец подзаголовка</a:t>
            </a:r>
            <a:endParaRPr lang="en-US" dirty="0"/>
          </a:p>
        </p:txBody>
      </p:sp>
      <p:sp>
        <p:nvSpPr>
          <p:cNvPr id="16" name="Title 15"/>
          <p:cNvSpPr>
            <a:spLocks noGrp="1"/>
          </p:cNvSpPr>
          <p:nvPr>
            <p:ph type="title"/>
          </p:nvPr>
        </p:nvSpPr>
        <p:spPr>
          <a:xfrm>
            <a:off x="3251200" y="1447800"/>
            <a:ext cx="5283200" cy="2133600"/>
          </a:xfrm>
        </p:spPr>
        <p:txBody>
          <a:bodyPr anchor="b"/>
          <a:lstStyle/>
          <a:p>
            <a:r>
              <a:rPr lang="ru-RU" smtClean="0"/>
              <a:t>Образец заголовка</a:t>
            </a:r>
            <a:endParaRPr lang="en-US" dirty="0"/>
          </a:p>
        </p:txBody>
      </p:sp>
      <p:sp>
        <p:nvSpPr>
          <p:cNvPr id="5" name="Date Placeholder 12"/>
          <p:cNvSpPr>
            <a:spLocks noGrp="1"/>
          </p:cNvSpPr>
          <p:nvPr>
            <p:ph type="dt" sz="half" idx="10"/>
          </p:nvPr>
        </p:nvSpPr>
        <p:spPr>
          <a:xfrm>
            <a:off x="4777317" y="6426200"/>
            <a:ext cx="3759200" cy="127000"/>
          </a:xfrm>
        </p:spPr>
        <p:txBody>
          <a:bodyPr/>
          <a:lstStyle>
            <a:lvl1pPr>
              <a:defRPr/>
            </a:lvl1pPr>
          </a:lstStyle>
          <a:p>
            <a:pPr>
              <a:defRPr/>
            </a:pPr>
            <a:endParaRPr lang="ru-RU" dirty="0"/>
          </a:p>
        </p:txBody>
      </p:sp>
      <p:sp>
        <p:nvSpPr>
          <p:cNvPr id="6" name="Slide Number Placeholder 13"/>
          <p:cNvSpPr>
            <a:spLocks noGrp="1"/>
          </p:cNvSpPr>
          <p:nvPr>
            <p:ph type="sldNum" sz="quarter" idx="11"/>
          </p:nvPr>
        </p:nvSpPr>
        <p:spPr>
          <a:xfrm>
            <a:off x="8553451" y="6400800"/>
            <a:ext cx="609600" cy="152400"/>
          </a:xfrm>
        </p:spPr>
        <p:txBody>
          <a:bodyPr/>
          <a:lstStyle>
            <a:lvl1pPr algn="r">
              <a:defRPr/>
            </a:lvl1pPr>
          </a:lstStyle>
          <a:p>
            <a:pPr>
              <a:defRPr/>
            </a:pPr>
            <a:fld id="{EBC0DB5C-617E-4445-972E-EB88A8F95D28}" type="slidenum">
              <a:rPr lang="ru-RU"/>
              <a:pPr>
                <a:defRPr/>
              </a:pPr>
              <a:t>‹#›</a:t>
            </a:fld>
            <a:endParaRPr lang="ru-RU" dirty="0"/>
          </a:p>
        </p:txBody>
      </p:sp>
      <p:sp>
        <p:nvSpPr>
          <p:cNvPr id="7" name="Footer Placeholder 14"/>
          <p:cNvSpPr>
            <a:spLocks noGrp="1"/>
          </p:cNvSpPr>
          <p:nvPr>
            <p:ph type="ftr" sz="quarter" idx="12"/>
          </p:nvPr>
        </p:nvSpPr>
        <p:spPr>
          <a:xfrm>
            <a:off x="4775200" y="6297084"/>
            <a:ext cx="3761317" cy="152400"/>
          </a:xfrm>
        </p:spPr>
        <p:txBody>
          <a:bodyPr/>
          <a:lstStyle>
            <a:lvl1pPr>
              <a:defRPr/>
            </a:lvl1pPr>
          </a:lstStyle>
          <a:p>
            <a:pPr>
              <a:defRPr/>
            </a:pPr>
            <a:endParaRPr lang="ru-RU"/>
          </a:p>
        </p:txBody>
      </p:sp>
    </p:spTree>
    <p:extLst>
      <p:ext uri="{BB962C8B-B14F-4D97-AF65-F5344CB8AC3E}">
        <p14:creationId xmlns:p14="http://schemas.microsoft.com/office/powerpoint/2010/main" val="32055867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5"/>
            <a:ext cx="4876800" cy="5714999"/>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6" name="Title 15"/>
          <p:cNvSpPr>
            <a:spLocks noGrp="1"/>
          </p:cNvSpPr>
          <p:nvPr>
            <p:ph type="title"/>
          </p:nvPr>
        </p:nvSpPr>
        <p:spPr/>
        <p:txBody>
          <a:bodyPr/>
          <a:lstStyle/>
          <a:p>
            <a:r>
              <a:rPr lang="ru-RU" smtClean="0"/>
              <a:t>Образец заголовка</a:t>
            </a:r>
            <a:endParaRPr lang="en-US"/>
          </a:p>
        </p:txBody>
      </p:sp>
      <p:sp>
        <p:nvSpPr>
          <p:cNvPr id="4" name="Slide Number Placeholder 7"/>
          <p:cNvSpPr>
            <a:spLocks noGrp="1"/>
          </p:cNvSpPr>
          <p:nvPr>
            <p:ph type="sldNum" sz="quarter" idx="10"/>
          </p:nvPr>
        </p:nvSpPr>
        <p:spPr/>
        <p:txBody>
          <a:bodyPr/>
          <a:lstStyle>
            <a:lvl1pPr>
              <a:defRPr/>
            </a:lvl1pPr>
          </a:lstStyle>
          <a:p>
            <a:pPr>
              <a:defRPr/>
            </a:pPr>
            <a:fld id="{0FD5108E-AC80-4C58-B0D0-86443A9766A8}" type="slidenum">
              <a:rPr lang="ru-RU"/>
              <a:pPr>
                <a:defRPr/>
              </a:pPr>
              <a:t>‹#›</a:t>
            </a:fld>
            <a:endParaRPr lang="ru-RU" dirty="0"/>
          </a:p>
        </p:txBody>
      </p:sp>
      <p:sp>
        <p:nvSpPr>
          <p:cNvPr id="5" name="Date Placeholder 8"/>
          <p:cNvSpPr>
            <a:spLocks noGrp="1"/>
          </p:cNvSpPr>
          <p:nvPr>
            <p:ph type="dt" sz="half" idx="11"/>
          </p:nvPr>
        </p:nvSpPr>
        <p:spPr/>
        <p:txBody>
          <a:bodyPr/>
          <a:lstStyle>
            <a:lvl1pPr>
              <a:defRPr/>
            </a:lvl1pPr>
          </a:lstStyle>
          <a:p>
            <a:pPr>
              <a:defRPr/>
            </a:pPr>
            <a:endParaRPr lang="ru-RU" dirty="0"/>
          </a:p>
        </p:txBody>
      </p:sp>
      <p:sp>
        <p:nvSpPr>
          <p:cNvPr id="6"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7804467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4" name="Picture 6"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0"/>
            <a:ext cx="30585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609600" y="1828800"/>
            <a:ext cx="4267200" cy="1752600"/>
          </a:xfrm>
        </p:spPr>
        <p:txBody>
          <a:bodyPr anchor="b"/>
          <a:lstStyle/>
          <a:p>
            <a:r>
              <a:rPr lang="ru-RU" smtClean="0"/>
              <a:t>Образец заголовка</a:t>
            </a:r>
            <a:endParaRPr lang="en-US"/>
          </a:p>
        </p:txBody>
      </p:sp>
      <p:sp>
        <p:nvSpPr>
          <p:cNvPr id="3" name="Text Placeholder 2"/>
          <p:cNvSpPr>
            <a:spLocks noGrp="1"/>
          </p:cNvSpPr>
          <p:nvPr>
            <p:ph type="body" sz="quarter" idx="13"/>
          </p:nvPr>
        </p:nvSpPr>
        <p:spPr>
          <a:xfrm>
            <a:off x="609605" y="3578228"/>
            <a:ext cx="4267527" cy="1459767"/>
          </a:xfrm>
        </p:spPr>
        <p:txBody>
          <a:bodyPr anchor="t">
            <a:normAutofit/>
          </a:bodyPr>
          <a:lstStyle>
            <a:lvl1pPr marL="0" indent="0" algn="r" defTabSz="1219140" rtl="0" eaLnBrk="1" latinLnBrk="0" hangingPunct="1">
              <a:spcBef>
                <a:spcPct val="20000"/>
              </a:spcBef>
              <a:buClr>
                <a:schemeClr val="tx1">
                  <a:lumMod val="50000"/>
                  <a:lumOff val="50000"/>
                </a:schemeClr>
              </a:buClr>
              <a:buFont typeface="Wingdings" pitchFamily="2" charset="2"/>
              <a:buNone/>
              <a:defRPr lang="en-US" sz="1900" kern="1200" dirty="0" smtClean="0">
                <a:solidFill>
                  <a:schemeClr val="tx2"/>
                </a:solidFill>
                <a:latin typeface="+mn-lt"/>
                <a:ea typeface="+mn-ea"/>
                <a:cs typeface="+mn-cs"/>
              </a:defRPr>
            </a:lvl1pPr>
          </a:lstStyle>
          <a:p>
            <a:pPr lvl="0"/>
            <a:r>
              <a:rPr lang="ru-RU" smtClean="0"/>
              <a:t>Образец текста</a:t>
            </a:r>
          </a:p>
        </p:txBody>
      </p:sp>
      <p:sp>
        <p:nvSpPr>
          <p:cNvPr id="5" name="Date Placeholder 11"/>
          <p:cNvSpPr>
            <a:spLocks noGrp="1"/>
          </p:cNvSpPr>
          <p:nvPr>
            <p:ph type="dt" sz="half" idx="14"/>
          </p:nvPr>
        </p:nvSpPr>
        <p:spPr>
          <a:xfrm>
            <a:off x="1119717" y="6426200"/>
            <a:ext cx="3759200" cy="127000"/>
          </a:xfrm>
        </p:spPr>
        <p:txBody>
          <a:bodyPr/>
          <a:lstStyle>
            <a:lvl1pPr>
              <a:defRPr/>
            </a:lvl1pPr>
          </a:lstStyle>
          <a:p>
            <a:pPr>
              <a:defRPr/>
            </a:pPr>
            <a:endParaRPr lang="ru-RU" dirty="0"/>
          </a:p>
        </p:txBody>
      </p:sp>
      <p:sp>
        <p:nvSpPr>
          <p:cNvPr id="6" name="Slide Number Placeholder 12"/>
          <p:cNvSpPr>
            <a:spLocks noGrp="1"/>
          </p:cNvSpPr>
          <p:nvPr>
            <p:ph type="sldNum" sz="quarter" idx="15"/>
          </p:nvPr>
        </p:nvSpPr>
        <p:spPr>
          <a:xfrm>
            <a:off x="5488517" y="6400800"/>
            <a:ext cx="711200" cy="152400"/>
          </a:xfrm>
        </p:spPr>
        <p:txBody>
          <a:bodyPr/>
          <a:lstStyle>
            <a:lvl1pPr>
              <a:defRPr/>
            </a:lvl1pPr>
          </a:lstStyle>
          <a:p>
            <a:pPr>
              <a:defRPr/>
            </a:pPr>
            <a:fld id="{436AD4A5-022A-4652-B0D7-227DDB44E20B}" type="slidenum">
              <a:rPr lang="ru-RU"/>
              <a:pPr>
                <a:defRPr/>
              </a:pPr>
              <a:t>‹#›</a:t>
            </a:fld>
            <a:endParaRPr lang="ru-RU" dirty="0"/>
          </a:p>
        </p:txBody>
      </p:sp>
      <p:sp>
        <p:nvSpPr>
          <p:cNvPr id="7" name="Footer Placeholder 13"/>
          <p:cNvSpPr>
            <a:spLocks noGrp="1"/>
          </p:cNvSpPr>
          <p:nvPr>
            <p:ph type="ftr" sz="quarter" idx="16"/>
          </p:nvPr>
        </p:nvSpPr>
        <p:spPr>
          <a:xfrm>
            <a:off x="1117600" y="6297084"/>
            <a:ext cx="3761317" cy="152400"/>
          </a:xfrm>
        </p:spPr>
        <p:txBody>
          <a:bodyPr/>
          <a:lstStyle>
            <a:lvl1pPr>
              <a:defRPr/>
            </a:lvl1pPr>
          </a:lstStyle>
          <a:p>
            <a:pPr>
              <a:defRPr/>
            </a:pPr>
            <a:endParaRPr lang="ru-RU"/>
          </a:p>
        </p:txBody>
      </p:sp>
    </p:spTree>
    <p:extLst>
      <p:ext uri="{BB962C8B-B14F-4D97-AF65-F5344CB8AC3E}">
        <p14:creationId xmlns:p14="http://schemas.microsoft.com/office/powerpoint/2010/main" val="1606389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429000"/>
            <a:ext cx="4165600" cy="2667000"/>
          </a:xfrm>
        </p:spPr>
        <p:txBody>
          <a:bodyPr>
            <a:normAutofit/>
          </a:bodyPr>
          <a:lstStyle>
            <a:lvl1pPr marL="304784" indent="-243829">
              <a:defRPr sz="1900"/>
            </a:lvl1pPr>
            <a:lvl2pPr>
              <a:defRPr sz="1900"/>
            </a:lvl2pPr>
            <a:lvl3pPr>
              <a:defRPr sz="19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9600" y="457200"/>
            <a:ext cx="4165600" cy="2667000"/>
          </a:xfrm>
        </p:spPr>
        <p:txBody>
          <a:bodyPr>
            <a:normAutofit/>
          </a:bodyPr>
          <a:lstStyle>
            <a:lvl1pPr marL="304784" indent="-243829">
              <a:defRPr sz="1900"/>
            </a:lvl1pPr>
            <a:lvl2pPr>
              <a:defRPr sz="1900"/>
            </a:lvl2pPr>
            <a:lvl3pPr>
              <a:defRPr sz="19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itle 1"/>
          <p:cNvSpPr>
            <a:spLocks noGrp="1"/>
          </p:cNvSpPr>
          <p:nvPr>
            <p:ph type="title"/>
          </p:nvPr>
        </p:nvSpPr>
        <p:spPr>
          <a:xfrm>
            <a:off x="6502400" y="457205"/>
            <a:ext cx="3759200" cy="5714999"/>
          </a:xfrm>
        </p:spPr>
        <p:txBody>
          <a:bodyPr/>
          <a:lstStyle/>
          <a:p>
            <a:r>
              <a:rPr lang="ru-RU" smtClean="0"/>
              <a:t>Образец заголовка</a:t>
            </a:r>
            <a:endParaRPr lang="en-US"/>
          </a:p>
        </p:txBody>
      </p:sp>
      <p:sp>
        <p:nvSpPr>
          <p:cNvPr id="5" name="Slide Number Placeholder 7"/>
          <p:cNvSpPr>
            <a:spLocks noGrp="1"/>
          </p:cNvSpPr>
          <p:nvPr>
            <p:ph type="sldNum" sz="quarter" idx="10"/>
          </p:nvPr>
        </p:nvSpPr>
        <p:spPr/>
        <p:txBody>
          <a:bodyPr/>
          <a:lstStyle>
            <a:lvl1pPr>
              <a:defRPr/>
            </a:lvl1pPr>
          </a:lstStyle>
          <a:p>
            <a:pPr>
              <a:defRPr/>
            </a:pPr>
            <a:fld id="{DCD5ED09-0548-4010-B13A-A38445CC03FC}" type="slidenum">
              <a:rPr lang="ru-RU"/>
              <a:pPr>
                <a:defRPr/>
              </a:pPr>
              <a:t>‹#›</a:t>
            </a:fld>
            <a:endParaRPr lang="ru-RU" dirty="0"/>
          </a:p>
        </p:txBody>
      </p:sp>
      <p:sp>
        <p:nvSpPr>
          <p:cNvPr id="6" name="Date Placeholder 8"/>
          <p:cNvSpPr>
            <a:spLocks noGrp="1"/>
          </p:cNvSpPr>
          <p:nvPr>
            <p:ph type="dt" sz="half" idx="11"/>
          </p:nvPr>
        </p:nvSpPr>
        <p:spPr/>
        <p:txBody>
          <a:bodyPr/>
          <a:lstStyle>
            <a:lvl1pPr>
              <a:defRPr/>
            </a:lvl1pPr>
          </a:lstStyle>
          <a:p>
            <a:pPr>
              <a:defRPr/>
            </a:pPr>
            <a:endParaRPr lang="ru-RU" dirty="0"/>
          </a:p>
        </p:txBody>
      </p:sp>
      <p:sp>
        <p:nvSpPr>
          <p:cNvPr id="7"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776633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75238"/>
            <a:ext cx="4775200" cy="411163"/>
          </a:xfrm>
        </p:spPr>
        <p:txBody>
          <a:bodyPr anchor="b">
            <a:noAutofit/>
          </a:bodyPr>
          <a:lstStyle>
            <a:lvl1pPr marL="0" indent="0" algn="ctr">
              <a:buNone/>
              <a:defRPr sz="1900" b="0">
                <a:solidFill>
                  <a:schemeClr val="tx2"/>
                </a:solidFill>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ru-RU" smtClean="0"/>
              <a:t>Образец текста</a:t>
            </a:r>
          </a:p>
        </p:txBody>
      </p:sp>
      <p:sp>
        <p:nvSpPr>
          <p:cNvPr id="4" name="Content Placeholder 3"/>
          <p:cNvSpPr>
            <a:spLocks noGrp="1"/>
          </p:cNvSpPr>
          <p:nvPr>
            <p:ph sz="half" idx="2"/>
          </p:nvPr>
        </p:nvSpPr>
        <p:spPr>
          <a:xfrm>
            <a:off x="609600" y="675288"/>
            <a:ext cx="4775200" cy="2525112"/>
          </a:xfrm>
        </p:spPr>
        <p:txBody>
          <a:bodyPr anchor="t">
            <a:normAutofit/>
          </a:bodyPr>
          <a:lstStyle>
            <a:lvl1pPr marL="304784" indent="-243829">
              <a:defRPr sz="1900"/>
            </a:lvl1pPr>
            <a:lvl2pPr>
              <a:defRPr sz="1900"/>
            </a:lvl2pPr>
            <a:lvl3pPr>
              <a:defRPr sz="1900"/>
            </a:lvl3pPr>
            <a:lvl4pPr>
              <a:defRPr sz="1900" baseline="0"/>
            </a:lvl4pPr>
            <a:lvl5pPr>
              <a:buFont typeface="Wingdings" pitchFamily="2" charset="2"/>
              <a:buChar char="§"/>
              <a:defRPr sz="1900"/>
            </a:lvl5pPr>
            <a:lvl6pPr>
              <a:buFont typeface="Wingdings" pitchFamily="2" charset="2"/>
              <a:buChar cha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Text Placeholder 4"/>
          <p:cNvSpPr>
            <a:spLocks noGrp="1"/>
          </p:cNvSpPr>
          <p:nvPr>
            <p:ph type="body" sz="quarter" idx="3"/>
          </p:nvPr>
        </p:nvSpPr>
        <p:spPr>
          <a:xfrm>
            <a:off x="609599" y="3429003"/>
            <a:ext cx="4775200" cy="411163"/>
          </a:xfrm>
        </p:spPr>
        <p:txBody>
          <a:bodyPr anchor="b">
            <a:noAutofit/>
          </a:bodyPr>
          <a:lstStyle>
            <a:lvl1pPr marL="0" indent="0" algn="ctr">
              <a:buNone/>
              <a:defRPr sz="1900" b="0">
                <a:solidFill>
                  <a:schemeClr val="tx2"/>
                </a:solidFill>
              </a:defRPr>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ru-RU" smtClean="0"/>
              <a:t>Образец текста</a:t>
            </a:r>
          </a:p>
        </p:txBody>
      </p:sp>
      <p:sp>
        <p:nvSpPr>
          <p:cNvPr id="6" name="Content Placeholder 5"/>
          <p:cNvSpPr>
            <a:spLocks noGrp="1"/>
          </p:cNvSpPr>
          <p:nvPr>
            <p:ph sz="quarter" idx="4"/>
          </p:nvPr>
        </p:nvSpPr>
        <p:spPr>
          <a:xfrm>
            <a:off x="609599" y="3840165"/>
            <a:ext cx="4775200" cy="2515199"/>
          </a:xfrm>
        </p:spPr>
        <p:txBody>
          <a:bodyPr anchor="t">
            <a:normAutofit/>
          </a:bodyPr>
          <a:lstStyle>
            <a:lvl1pPr marL="304784" indent="-243829">
              <a:defRPr sz="1900"/>
            </a:lvl1pPr>
            <a:lvl2pPr>
              <a:defRPr sz="1900"/>
            </a:lvl2pPr>
            <a:lvl3pPr>
              <a:defRPr sz="19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Title 1"/>
          <p:cNvSpPr>
            <a:spLocks noGrp="1"/>
          </p:cNvSpPr>
          <p:nvPr>
            <p:ph type="title"/>
          </p:nvPr>
        </p:nvSpPr>
        <p:spPr>
          <a:xfrm>
            <a:off x="6502400" y="457205"/>
            <a:ext cx="3759200" cy="5714999"/>
          </a:xfrm>
        </p:spPr>
        <p:txBody>
          <a:bodyPr/>
          <a:lstStyle/>
          <a:p>
            <a:r>
              <a:rPr lang="ru-RU" smtClean="0"/>
              <a:t>Образец заголовка</a:t>
            </a:r>
            <a:endParaRPr lang="en-US"/>
          </a:p>
        </p:txBody>
      </p:sp>
      <p:sp>
        <p:nvSpPr>
          <p:cNvPr id="7" name="Slide Number Placeholder 7"/>
          <p:cNvSpPr>
            <a:spLocks noGrp="1"/>
          </p:cNvSpPr>
          <p:nvPr>
            <p:ph type="sldNum" sz="quarter" idx="10"/>
          </p:nvPr>
        </p:nvSpPr>
        <p:spPr/>
        <p:txBody>
          <a:bodyPr/>
          <a:lstStyle>
            <a:lvl1pPr>
              <a:defRPr/>
            </a:lvl1pPr>
          </a:lstStyle>
          <a:p>
            <a:pPr>
              <a:defRPr/>
            </a:pPr>
            <a:fld id="{88011F55-AEA4-4538-94C9-12018AC71602}" type="slidenum">
              <a:rPr lang="ru-RU"/>
              <a:pPr>
                <a:defRPr/>
              </a:pPr>
              <a:t>‹#›</a:t>
            </a:fld>
            <a:endParaRPr lang="ru-RU" dirty="0"/>
          </a:p>
        </p:txBody>
      </p:sp>
      <p:sp>
        <p:nvSpPr>
          <p:cNvPr id="8" name="Date Placeholder 8"/>
          <p:cNvSpPr>
            <a:spLocks noGrp="1"/>
          </p:cNvSpPr>
          <p:nvPr>
            <p:ph type="dt" sz="half" idx="11"/>
          </p:nvPr>
        </p:nvSpPr>
        <p:spPr/>
        <p:txBody>
          <a:bodyPr/>
          <a:lstStyle>
            <a:lvl1pPr>
              <a:defRPr/>
            </a:lvl1pPr>
          </a:lstStyle>
          <a:p>
            <a:pPr>
              <a:defRPr/>
            </a:pPr>
            <a:endParaRPr lang="ru-RU" dirty="0"/>
          </a:p>
        </p:txBody>
      </p:sp>
      <p:sp>
        <p:nvSpPr>
          <p:cNvPr id="9"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591512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978400" y="457200"/>
            <a:ext cx="5283200" cy="5715000"/>
          </a:xfrm>
        </p:spPr>
        <p:txBody>
          <a:bodyPr/>
          <a:lstStyle/>
          <a:p>
            <a:r>
              <a:rPr lang="ru-RU" smtClean="0"/>
              <a:t>Образец заголовка</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0D98FD15-DB0D-49C4-9B3D-AC7A036D20AC}" type="slidenum">
              <a:rPr lang="ru-RU"/>
              <a:pPr>
                <a:defRPr/>
              </a:pPr>
              <a:t>‹#›</a:t>
            </a:fld>
            <a:endParaRPr lang="ru-RU" dirty="0"/>
          </a:p>
        </p:txBody>
      </p:sp>
      <p:sp>
        <p:nvSpPr>
          <p:cNvPr id="4" name="Date Placeholder 8"/>
          <p:cNvSpPr>
            <a:spLocks noGrp="1"/>
          </p:cNvSpPr>
          <p:nvPr>
            <p:ph type="dt" sz="half" idx="11"/>
          </p:nvPr>
        </p:nvSpPr>
        <p:spPr/>
        <p:txBody>
          <a:bodyPr/>
          <a:lstStyle>
            <a:lvl1pPr>
              <a:defRPr/>
            </a:lvl1pPr>
          </a:lstStyle>
          <a:p>
            <a:pPr>
              <a:defRPr/>
            </a:pPr>
            <a:endParaRPr lang="ru-RU" dirty="0"/>
          </a:p>
        </p:txBody>
      </p:sp>
      <p:sp>
        <p:nvSpPr>
          <p:cNvPr id="5"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353700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1" y="1709742"/>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838200" y="6356353"/>
            <a:ext cx="2743200" cy="365125"/>
          </a:xfrm>
          <a:prstGeom prst="rect">
            <a:avLst/>
          </a:prstGeom>
        </p:spPr>
        <p:txBody>
          <a:bodyPr lIns="91438" tIns="45719" rIns="91438" bIns="45719"/>
          <a:lstStyle/>
          <a:p>
            <a:endParaRPr lang="ru-RU"/>
          </a:p>
        </p:txBody>
      </p:sp>
      <p:sp>
        <p:nvSpPr>
          <p:cNvPr id="5" name="Нижний колонтитул 4"/>
          <p:cNvSpPr>
            <a:spLocks noGrp="1"/>
          </p:cNvSpPr>
          <p:nvPr>
            <p:ph type="ftr" sz="quarter" idx="11"/>
          </p:nvPr>
        </p:nvSpPr>
        <p:spPr>
          <a:xfrm>
            <a:off x="4038600" y="6356353"/>
            <a:ext cx="4114800" cy="365125"/>
          </a:xfrm>
          <a:prstGeom prst="rect">
            <a:avLst/>
          </a:prstGeom>
        </p:spPr>
        <p:txBody>
          <a:bodyPr lIns="91438" tIns="45719" rIns="91438" bIns="45719"/>
          <a:lstStyle/>
          <a:p>
            <a:endParaRPr lang="ru-RU"/>
          </a:p>
        </p:txBody>
      </p:sp>
      <p:sp>
        <p:nvSpPr>
          <p:cNvPr id="6" name="Номер слайда 5"/>
          <p:cNvSpPr>
            <a:spLocks noGrp="1"/>
          </p:cNvSpPr>
          <p:nvPr>
            <p:ph type="sldNum" sz="quarter" idx="12"/>
          </p:nvPr>
        </p:nvSpPr>
        <p:spPr/>
        <p:txBody>
          <a:bodyPr/>
          <a:lstStyle/>
          <a:p>
            <a:fld id="{7C8A4ACC-2E42-4F76-8B3E-A8F6A54C3C58}" type="slidenum">
              <a:rPr lang="ru-RU" smtClean="0"/>
              <a:pPr/>
              <a:t>‹#›</a:t>
            </a:fld>
            <a:endParaRPr lang="ru-RU"/>
          </a:p>
        </p:txBody>
      </p:sp>
    </p:spTree>
    <p:extLst>
      <p:ext uri="{BB962C8B-B14F-4D97-AF65-F5344CB8AC3E}">
        <p14:creationId xmlns:p14="http://schemas.microsoft.com/office/powerpoint/2010/main" val="384762142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9E23A510-A90C-4EE3-AA2E-BD842805CACE}" type="slidenum">
              <a:rPr lang="ru-RU"/>
              <a:pPr>
                <a:defRPr/>
              </a:pPr>
              <a:t>‹#›</a:t>
            </a:fld>
            <a:endParaRPr lang="ru-RU" dirty="0"/>
          </a:p>
        </p:txBody>
      </p:sp>
      <p:sp>
        <p:nvSpPr>
          <p:cNvPr id="3" name="Date Placeholder 8"/>
          <p:cNvSpPr>
            <a:spLocks noGrp="1"/>
          </p:cNvSpPr>
          <p:nvPr>
            <p:ph type="dt" sz="half" idx="11"/>
          </p:nvPr>
        </p:nvSpPr>
        <p:spPr/>
        <p:txBody>
          <a:bodyPr/>
          <a:lstStyle>
            <a:lvl1pPr>
              <a:defRPr/>
            </a:lvl1pPr>
          </a:lstStyle>
          <a:p>
            <a:pPr>
              <a:defRPr/>
            </a:pPr>
            <a:endParaRPr lang="ru-RU" dirty="0"/>
          </a:p>
        </p:txBody>
      </p:sp>
      <p:sp>
        <p:nvSpPr>
          <p:cNvPr id="4"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544114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08800" y="1676402"/>
            <a:ext cx="3352800" cy="1874837"/>
          </a:xfrm>
        </p:spPr>
        <p:txBody>
          <a:bodyPr anchor="b"/>
          <a:lstStyle>
            <a:lvl1pPr algn="r">
              <a:defRPr sz="2700" b="0">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06400" y="1676400"/>
            <a:ext cx="6266688" cy="3505200"/>
          </a:xfrm>
        </p:spPr>
        <p:txBody>
          <a:bodyPr>
            <a:normAutofit/>
          </a:bodyPr>
          <a:lstStyle>
            <a:lvl1pPr marL="304784" indent="-243829">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4" name="Text Placeholder 3"/>
          <p:cNvSpPr>
            <a:spLocks noGrp="1"/>
          </p:cNvSpPr>
          <p:nvPr>
            <p:ph type="body" sz="half" idx="2"/>
          </p:nvPr>
        </p:nvSpPr>
        <p:spPr>
          <a:xfrm>
            <a:off x="7315200" y="3552374"/>
            <a:ext cx="2946400" cy="1629228"/>
          </a:xfrm>
        </p:spPr>
        <p:txBody>
          <a:bodyPr anchor="t">
            <a:normAutofit/>
          </a:bodyPr>
          <a:lstStyle>
            <a:lvl1pPr marL="0" indent="0" algn="r">
              <a:buNone/>
              <a:defRPr sz="1600">
                <a:solidFill>
                  <a:schemeClr val="tx2"/>
                </a:solidFill>
              </a:defRPr>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ru-RU" smtClean="0"/>
              <a:t>Образец текста</a:t>
            </a:r>
          </a:p>
        </p:txBody>
      </p:sp>
      <p:sp>
        <p:nvSpPr>
          <p:cNvPr id="5" name="Slide Number Placeholder 7"/>
          <p:cNvSpPr>
            <a:spLocks noGrp="1"/>
          </p:cNvSpPr>
          <p:nvPr>
            <p:ph type="sldNum" sz="quarter" idx="10"/>
          </p:nvPr>
        </p:nvSpPr>
        <p:spPr/>
        <p:txBody>
          <a:bodyPr/>
          <a:lstStyle>
            <a:lvl1pPr>
              <a:defRPr/>
            </a:lvl1pPr>
          </a:lstStyle>
          <a:p>
            <a:pPr>
              <a:defRPr/>
            </a:pPr>
            <a:fld id="{5BF75A4B-D11D-4774-A839-28E4778ADC94}" type="slidenum">
              <a:rPr lang="ru-RU"/>
              <a:pPr>
                <a:defRPr/>
              </a:pPr>
              <a:t>‹#›</a:t>
            </a:fld>
            <a:endParaRPr lang="ru-RU" dirty="0"/>
          </a:p>
        </p:txBody>
      </p:sp>
      <p:sp>
        <p:nvSpPr>
          <p:cNvPr id="6" name="Date Placeholder 8"/>
          <p:cNvSpPr>
            <a:spLocks noGrp="1"/>
          </p:cNvSpPr>
          <p:nvPr>
            <p:ph type="dt" sz="half" idx="11"/>
          </p:nvPr>
        </p:nvSpPr>
        <p:spPr/>
        <p:txBody>
          <a:bodyPr/>
          <a:lstStyle>
            <a:lvl1pPr>
              <a:defRPr/>
            </a:lvl1pPr>
          </a:lstStyle>
          <a:p>
            <a:pPr>
              <a:defRPr/>
            </a:pPr>
            <a:endParaRPr lang="ru-RU" dirty="0"/>
          </a:p>
        </p:txBody>
      </p:sp>
      <p:sp>
        <p:nvSpPr>
          <p:cNvPr id="7"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565329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5" y="1676400"/>
            <a:ext cx="6262623" cy="3505200"/>
          </a:xfrm>
        </p:spPr>
        <p:txBody>
          <a:bodyPr rtlCol="0">
            <a:normAutofit/>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pPr lvl="0"/>
            <a:r>
              <a:rPr lang="ru-RU" noProof="0" smtClean="0"/>
              <a:t>Вставка рисунка</a:t>
            </a:r>
            <a:endParaRPr lang="en-US" noProof="0"/>
          </a:p>
        </p:txBody>
      </p:sp>
      <p:sp>
        <p:nvSpPr>
          <p:cNvPr id="11" name="Title 1"/>
          <p:cNvSpPr>
            <a:spLocks noGrp="1"/>
          </p:cNvSpPr>
          <p:nvPr>
            <p:ph type="title"/>
          </p:nvPr>
        </p:nvSpPr>
        <p:spPr>
          <a:xfrm>
            <a:off x="6908800" y="1676402"/>
            <a:ext cx="3352800" cy="1875972"/>
          </a:xfrm>
        </p:spPr>
        <p:txBody>
          <a:bodyPr anchor="b"/>
          <a:lstStyle>
            <a:lvl1pPr algn="r">
              <a:defRPr sz="2700" b="0">
                <a:effectLst/>
              </a:defRPr>
            </a:lvl1pPr>
          </a:lstStyle>
          <a:p>
            <a:r>
              <a:rPr lang="ru-RU" smtClean="0"/>
              <a:t>Образец заголовка</a:t>
            </a:r>
            <a:endParaRPr lang="en-US" dirty="0"/>
          </a:p>
        </p:txBody>
      </p:sp>
      <p:sp>
        <p:nvSpPr>
          <p:cNvPr id="12" name="Text Placeholder 3"/>
          <p:cNvSpPr>
            <a:spLocks noGrp="1"/>
          </p:cNvSpPr>
          <p:nvPr>
            <p:ph type="body" sz="half" idx="2"/>
          </p:nvPr>
        </p:nvSpPr>
        <p:spPr>
          <a:xfrm>
            <a:off x="7315200" y="3552374"/>
            <a:ext cx="2946400" cy="1629228"/>
          </a:xfrm>
        </p:spPr>
        <p:txBody>
          <a:bodyPr anchor="t">
            <a:normAutofit/>
          </a:bodyPr>
          <a:lstStyle>
            <a:lvl1pPr marL="0" indent="0" algn="r">
              <a:buNone/>
              <a:defRPr sz="1600">
                <a:solidFill>
                  <a:schemeClr val="tx2"/>
                </a:solidFill>
              </a:defRPr>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ru-RU" smtClean="0"/>
              <a:t>Образец текста</a:t>
            </a:r>
          </a:p>
        </p:txBody>
      </p:sp>
      <p:sp>
        <p:nvSpPr>
          <p:cNvPr id="5" name="Slide Number Placeholder 7"/>
          <p:cNvSpPr>
            <a:spLocks noGrp="1"/>
          </p:cNvSpPr>
          <p:nvPr>
            <p:ph type="sldNum" sz="quarter" idx="10"/>
          </p:nvPr>
        </p:nvSpPr>
        <p:spPr/>
        <p:txBody>
          <a:bodyPr/>
          <a:lstStyle>
            <a:lvl1pPr>
              <a:defRPr/>
            </a:lvl1pPr>
          </a:lstStyle>
          <a:p>
            <a:pPr>
              <a:defRPr/>
            </a:pPr>
            <a:fld id="{69F15510-0F61-41EF-AC64-17BD2EC9CF59}" type="slidenum">
              <a:rPr lang="ru-RU"/>
              <a:pPr>
                <a:defRPr/>
              </a:pPr>
              <a:t>‹#›</a:t>
            </a:fld>
            <a:endParaRPr lang="ru-RU" dirty="0"/>
          </a:p>
        </p:txBody>
      </p:sp>
      <p:sp>
        <p:nvSpPr>
          <p:cNvPr id="6" name="Date Placeholder 8"/>
          <p:cNvSpPr>
            <a:spLocks noGrp="1"/>
          </p:cNvSpPr>
          <p:nvPr>
            <p:ph type="dt" sz="half" idx="11"/>
          </p:nvPr>
        </p:nvSpPr>
        <p:spPr/>
        <p:txBody>
          <a:bodyPr/>
          <a:lstStyle>
            <a:lvl1pPr>
              <a:defRPr/>
            </a:lvl1pPr>
          </a:lstStyle>
          <a:p>
            <a:pPr>
              <a:defRPr/>
            </a:pPr>
            <a:endParaRPr lang="ru-RU" dirty="0"/>
          </a:p>
        </p:txBody>
      </p:sp>
      <p:sp>
        <p:nvSpPr>
          <p:cNvPr id="7"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4204747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D61E0D30-B163-4F88-AAE0-215FFA9190B6}" type="slidenum">
              <a:rPr lang="ru-RU"/>
              <a:pPr>
                <a:defRPr/>
              </a:pPr>
              <a:t>‹#›</a:t>
            </a:fld>
            <a:endParaRPr lang="ru-RU" dirty="0"/>
          </a:p>
        </p:txBody>
      </p:sp>
      <p:sp>
        <p:nvSpPr>
          <p:cNvPr id="5" name="Date Placeholder 8"/>
          <p:cNvSpPr>
            <a:spLocks noGrp="1"/>
          </p:cNvSpPr>
          <p:nvPr>
            <p:ph type="dt" sz="half" idx="11"/>
          </p:nvPr>
        </p:nvSpPr>
        <p:spPr/>
        <p:txBody>
          <a:bodyPr/>
          <a:lstStyle>
            <a:lvl1pPr>
              <a:defRPr/>
            </a:lvl1pPr>
          </a:lstStyle>
          <a:p>
            <a:pPr>
              <a:defRPr/>
            </a:pPr>
            <a:endParaRPr lang="ru-RU" dirty="0"/>
          </a:p>
        </p:txBody>
      </p:sp>
      <p:sp>
        <p:nvSpPr>
          <p:cNvPr id="6"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897422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B7755693-27D7-429E-AB34-EF8A6F8D18E7}" type="slidenum">
              <a:rPr lang="ru-RU"/>
              <a:pPr>
                <a:defRPr/>
              </a:pPr>
              <a:t>‹#›</a:t>
            </a:fld>
            <a:endParaRPr lang="ru-RU" dirty="0"/>
          </a:p>
        </p:txBody>
      </p:sp>
      <p:sp>
        <p:nvSpPr>
          <p:cNvPr id="5" name="Date Placeholder 8"/>
          <p:cNvSpPr>
            <a:spLocks noGrp="1"/>
          </p:cNvSpPr>
          <p:nvPr>
            <p:ph type="dt" sz="half" idx="11"/>
          </p:nvPr>
        </p:nvSpPr>
        <p:spPr/>
        <p:txBody>
          <a:bodyPr/>
          <a:lstStyle>
            <a:lvl1pPr>
              <a:defRPr/>
            </a:lvl1pPr>
          </a:lstStyle>
          <a:p>
            <a:pPr>
              <a:defRPr/>
            </a:pPr>
            <a:endParaRPr lang="ru-RU" dirty="0"/>
          </a:p>
        </p:txBody>
      </p:sp>
      <p:sp>
        <p:nvSpPr>
          <p:cNvPr id="6"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882273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7"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33419" y="0"/>
            <a:ext cx="30585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3251200" y="3581400"/>
            <a:ext cx="5283200" cy="2133600"/>
          </a:xfrm>
        </p:spPr>
        <p:txBody>
          <a:bodyPr anchor="t">
            <a:normAutofit/>
          </a:bodyPr>
          <a:lstStyle>
            <a:lvl1pPr marL="0" indent="0" algn="r">
              <a:buNone/>
              <a:defRPr sz="19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smtClean="0"/>
              <a:t>Образец подзаголовка</a:t>
            </a:r>
            <a:endParaRPr lang="en-US" dirty="0"/>
          </a:p>
        </p:txBody>
      </p:sp>
      <p:sp>
        <p:nvSpPr>
          <p:cNvPr id="16" name="Title 15"/>
          <p:cNvSpPr>
            <a:spLocks noGrp="1"/>
          </p:cNvSpPr>
          <p:nvPr>
            <p:ph type="title"/>
          </p:nvPr>
        </p:nvSpPr>
        <p:spPr>
          <a:xfrm>
            <a:off x="3251200" y="1447800"/>
            <a:ext cx="5283200" cy="2133600"/>
          </a:xfrm>
        </p:spPr>
        <p:txBody>
          <a:bodyPr anchor="b"/>
          <a:lstStyle/>
          <a:p>
            <a:r>
              <a:rPr lang="ru-RU" smtClean="0"/>
              <a:t>Образец заголовка</a:t>
            </a:r>
            <a:endParaRPr lang="en-US" dirty="0"/>
          </a:p>
        </p:txBody>
      </p:sp>
      <p:sp>
        <p:nvSpPr>
          <p:cNvPr id="5" name="Date Placeholder 12"/>
          <p:cNvSpPr>
            <a:spLocks noGrp="1"/>
          </p:cNvSpPr>
          <p:nvPr>
            <p:ph type="dt" sz="half" idx="10"/>
          </p:nvPr>
        </p:nvSpPr>
        <p:spPr>
          <a:xfrm>
            <a:off x="4777317" y="6426200"/>
            <a:ext cx="3759200" cy="127000"/>
          </a:xfrm>
        </p:spPr>
        <p:txBody>
          <a:bodyPr/>
          <a:lstStyle>
            <a:lvl1pPr>
              <a:defRPr/>
            </a:lvl1pPr>
          </a:lstStyle>
          <a:p>
            <a:pPr>
              <a:defRPr/>
            </a:pPr>
            <a:endParaRPr lang="ru-RU" dirty="0"/>
          </a:p>
        </p:txBody>
      </p:sp>
      <p:sp>
        <p:nvSpPr>
          <p:cNvPr id="6" name="Slide Number Placeholder 13"/>
          <p:cNvSpPr>
            <a:spLocks noGrp="1"/>
          </p:cNvSpPr>
          <p:nvPr>
            <p:ph type="sldNum" sz="quarter" idx="11"/>
          </p:nvPr>
        </p:nvSpPr>
        <p:spPr>
          <a:xfrm>
            <a:off x="8553451" y="6400800"/>
            <a:ext cx="609600" cy="152400"/>
          </a:xfrm>
        </p:spPr>
        <p:txBody>
          <a:bodyPr/>
          <a:lstStyle>
            <a:lvl1pPr algn="r">
              <a:defRPr/>
            </a:lvl1pPr>
          </a:lstStyle>
          <a:p>
            <a:pPr>
              <a:defRPr/>
            </a:pPr>
            <a:fld id="{76D88A35-27A9-44FC-933D-43D8AF6E23E3}" type="slidenum">
              <a:rPr lang="ru-RU"/>
              <a:pPr>
                <a:defRPr/>
              </a:pPr>
              <a:t>‹#›</a:t>
            </a:fld>
            <a:endParaRPr lang="ru-RU" dirty="0"/>
          </a:p>
        </p:txBody>
      </p:sp>
      <p:sp>
        <p:nvSpPr>
          <p:cNvPr id="7" name="Footer Placeholder 14"/>
          <p:cNvSpPr>
            <a:spLocks noGrp="1"/>
          </p:cNvSpPr>
          <p:nvPr>
            <p:ph type="ftr" sz="quarter" idx="12"/>
          </p:nvPr>
        </p:nvSpPr>
        <p:spPr>
          <a:xfrm>
            <a:off x="4775200" y="6297084"/>
            <a:ext cx="3761317" cy="152400"/>
          </a:xfrm>
        </p:spPr>
        <p:txBody>
          <a:bodyPr/>
          <a:lstStyle>
            <a:lvl1pPr>
              <a:defRPr/>
            </a:lvl1pPr>
          </a:lstStyle>
          <a:p>
            <a:pPr>
              <a:defRPr/>
            </a:pPr>
            <a:endParaRPr lang="ru-RU"/>
          </a:p>
        </p:txBody>
      </p:sp>
    </p:spTree>
    <p:extLst>
      <p:ext uri="{BB962C8B-B14F-4D97-AF65-F5344CB8AC3E}">
        <p14:creationId xmlns:p14="http://schemas.microsoft.com/office/powerpoint/2010/main" val="38185315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4"/>
            <a:ext cx="4876800" cy="5714999"/>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6" name="Title 15"/>
          <p:cNvSpPr>
            <a:spLocks noGrp="1"/>
          </p:cNvSpPr>
          <p:nvPr>
            <p:ph type="title"/>
          </p:nvPr>
        </p:nvSpPr>
        <p:spPr/>
        <p:txBody>
          <a:bodyPr/>
          <a:lstStyle/>
          <a:p>
            <a:r>
              <a:rPr lang="ru-RU" smtClean="0"/>
              <a:t>Образец заголовка</a:t>
            </a:r>
            <a:endParaRPr lang="en-US"/>
          </a:p>
        </p:txBody>
      </p:sp>
      <p:sp>
        <p:nvSpPr>
          <p:cNvPr id="4" name="Slide Number Placeholder 7"/>
          <p:cNvSpPr>
            <a:spLocks noGrp="1"/>
          </p:cNvSpPr>
          <p:nvPr>
            <p:ph type="sldNum" sz="quarter" idx="10"/>
          </p:nvPr>
        </p:nvSpPr>
        <p:spPr/>
        <p:txBody>
          <a:bodyPr/>
          <a:lstStyle>
            <a:lvl1pPr>
              <a:defRPr/>
            </a:lvl1pPr>
          </a:lstStyle>
          <a:p>
            <a:pPr>
              <a:defRPr/>
            </a:pPr>
            <a:fld id="{E0855D90-19F1-41EC-8CD5-063F5B94F54E}" type="slidenum">
              <a:rPr lang="ru-RU"/>
              <a:pPr>
                <a:defRPr/>
              </a:pPr>
              <a:t>‹#›</a:t>
            </a:fld>
            <a:endParaRPr lang="ru-RU" dirty="0"/>
          </a:p>
        </p:txBody>
      </p:sp>
      <p:sp>
        <p:nvSpPr>
          <p:cNvPr id="5" name="Date Placeholder 8"/>
          <p:cNvSpPr>
            <a:spLocks noGrp="1"/>
          </p:cNvSpPr>
          <p:nvPr>
            <p:ph type="dt" sz="half" idx="11"/>
          </p:nvPr>
        </p:nvSpPr>
        <p:spPr/>
        <p:txBody>
          <a:bodyPr/>
          <a:lstStyle>
            <a:lvl1pPr>
              <a:defRPr/>
            </a:lvl1pPr>
          </a:lstStyle>
          <a:p>
            <a:pPr>
              <a:defRPr/>
            </a:pPr>
            <a:endParaRPr lang="ru-RU" dirty="0"/>
          </a:p>
        </p:txBody>
      </p:sp>
      <p:sp>
        <p:nvSpPr>
          <p:cNvPr id="6"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657521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4" name="Picture 6" descr="sphere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0"/>
            <a:ext cx="30585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609600" y="1828800"/>
            <a:ext cx="4267200" cy="1752600"/>
          </a:xfrm>
        </p:spPr>
        <p:txBody>
          <a:bodyPr anchor="b"/>
          <a:lstStyle/>
          <a:p>
            <a:r>
              <a:rPr lang="ru-RU" smtClean="0"/>
              <a:t>Образец заголовка</a:t>
            </a:r>
            <a:endParaRPr lang="en-US"/>
          </a:p>
        </p:txBody>
      </p:sp>
      <p:sp>
        <p:nvSpPr>
          <p:cNvPr id="3" name="Text Placeholder 2"/>
          <p:cNvSpPr>
            <a:spLocks noGrp="1"/>
          </p:cNvSpPr>
          <p:nvPr>
            <p:ph type="body" sz="quarter" idx="13"/>
          </p:nvPr>
        </p:nvSpPr>
        <p:spPr>
          <a:xfrm>
            <a:off x="609603" y="3578227"/>
            <a:ext cx="4267527" cy="1459767"/>
          </a:xfrm>
        </p:spPr>
        <p:txBody>
          <a:bodyPr anchor="t">
            <a:normAutofit/>
          </a:bodyPr>
          <a:lstStyle>
            <a:lvl1pPr marL="0" indent="0" algn="r" defTabSz="1219170" rtl="0" eaLnBrk="1" latinLnBrk="0" hangingPunct="1">
              <a:spcBef>
                <a:spcPct val="20000"/>
              </a:spcBef>
              <a:buClr>
                <a:schemeClr val="tx1">
                  <a:lumMod val="50000"/>
                  <a:lumOff val="50000"/>
                </a:schemeClr>
              </a:buClr>
              <a:buFont typeface="Wingdings" pitchFamily="2" charset="2"/>
              <a:buNone/>
              <a:defRPr lang="en-US" sz="1900" kern="1200" dirty="0" smtClean="0">
                <a:solidFill>
                  <a:schemeClr val="tx2"/>
                </a:solidFill>
                <a:latin typeface="+mn-lt"/>
                <a:ea typeface="+mn-ea"/>
                <a:cs typeface="+mn-cs"/>
              </a:defRPr>
            </a:lvl1pPr>
          </a:lstStyle>
          <a:p>
            <a:pPr lvl="0"/>
            <a:r>
              <a:rPr lang="ru-RU" smtClean="0"/>
              <a:t>Образец текста</a:t>
            </a:r>
          </a:p>
        </p:txBody>
      </p:sp>
      <p:sp>
        <p:nvSpPr>
          <p:cNvPr id="5" name="Date Placeholder 11"/>
          <p:cNvSpPr>
            <a:spLocks noGrp="1"/>
          </p:cNvSpPr>
          <p:nvPr>
            <p:ph type="dt" sz="half" idx="14"/>
          </p:nvPr>
        </p:nvSpPr>
        <p:spPr>
          <a:xfrm>
            <a:off x="1119717" y="6426200"/>
            <a:ext cx="3759200" cy="127000"/>
          </a:xfrm>
        </p:spPr>
        <p:txBody>
          <a:bodyPr/>
          <a:lstStyle>
            <a:lvl1pPr>
              <a:defRPr/>
            </a:lvl1pPr>
          </a:lstStyle>
          <a:p>
            <a:pPr>
              <a:defRPr/>
            </a:pPr>
            <a:endParaRPr lang="ru-RU" dirty="0"/>
          </a:p>
        </p:txBody>
      </p:sp>
      <p:sp>
        <p:nvSpPr>
          <p:cNvPr id="6" name="Slide Number Placeholder 12"/>
          <p:cNvSpPr>
            <a:spLocks noGrp="1"/>
          </p:cNvSpPr>
          <p:nvPr>
            <p:ph type="sldNum" sz="quarter" idx="15"/>
          </p:nvPr>
        </p:nvSpPr>
        <p:spPr>
          <a:xfrm>
            <a:off x="5488517" y="6400800"/>
            <a:ext cx="711200" cy="152400"/>
          </a:xfrm>
        </p:spPr>
        <p:txBody>
          <a:bodyPr/>
          <a:lstStyle>
            <a:lvl1pPr>
              <a:defRPr/>
            </a:lvl1pPr>
          </a:lstStyle>
          <a:p>
            <a:pPr>
              <a:defRPr/>
            </a:pPr>
            <a:fld id="{74CF8E8C-51A3-40F0-97C3-E6823046EAA8}" type="slidenum">
              <a:rPr lang="ru-RU"/>
              <a:pPr>
                <a:defRPr/>
              </a:pPr>
              <a:t>‹#›</a:t>
            </a:fld>
            <a:endParaRPr lang="ru-RU" dirty="0"/>
          </a:p>
        </p:txBody>
      </p:sp>
      <p:sp>
        <p:nvSpPr>
          <p:cNvPr id="7" name="Footer Placeholder 13"/>
          <p:cNvSpPr>
            <a:spLocks noGrp="1"/>
          </p:cNvSpPr>
          <p:nvPr>
            <p:ph type="ftr" sz="quarter" idx="16"/>
          </p:nvPr>
        </p:nvSpPr>
        <p:spPr>
          <a:xfrm>
            <a:off x="1117600" y="6297084"/>
            <a:ext cx="3761317" cy="152400"/>
          </a:xfrm>
        </p:spPr>
        <p:txBody>
          <a:bodyPr/>
          <a:lstStyle>
            <a:lvl1pPr>
              <a:defRPr/>
            </a:lvl1pPr>
          </a:lstStyle>
          <a:p>
            <a:pPr>
              <a:defRPr/>
            </a:pPr>
            <a:endParaRPr lang="ru-RU"/>
          </a:p>
        </p:txBody>
      </p:sp>
    </p:spTree>
    <p:extLst>
      <p:ext uri="{BB962C8B-B14F-4D97-AF65-F5344CB8AC3E}">
        <p14:creationId xmlns:p14="http://schemas.microsoft.com/office/powerpoint/2010/main" val="5295516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3429000"/>
            <a:ext cx="4165600" cy="2667000"/>
          </a:xfrm>
        </p:spPr>
        <p:txBody>
          <a:bodyPr>
            <a:normAutofit/>
          </a:bodyPr>
          <a:lstStyle>
            <a:lvl1pPr marL="304792" indent="-243834">
              <a:defRPr sz="1900"/>
            </a:lvl1pPr>
            <a:lvl2pPr>
              <a:defRPr sz="1900"/>
            </a:lvl2pPr>
            <a:lvl3pPr>
              <a:defRPr sz="19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09600" y="457200"/>
            <a:ext cx="4165600" cy="2667000"/>
          </a:xfrm>
        </p:spPr>
        <p:txBody>
          <a:bodyPr>
            <a:normAutofit/>
          </a:bodyPr>
          <a:lstStyle>
            <a:lvl1pPr marL="304792" indent="-243834">
              <a:defRPr sz="1900"/>
            </a:lvl1pPr>
            <a:lvl2pPr>
              <a:defRPr sz="1900"/>
            </a:lvl2pPr>
            <a:lvl3pPr>
              <a:defRPr sz="19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itle 1"/>
          <p:cNvSpPr>
            <a:spLocks noGrp="1"/>
          </p:cNvSpPr>
          <p:nvPr>
            <p:ph type="title"/>
          </p:nvPr>
        </p:nvSpPr>
        <p:spPr>
          <a:xfrm>
            <a:off x="6502400" y="457204"/>
            <a:ext cx="3759200" cy="5714999"/>
          </a:xfrm>
        </p:spPr>
        <p:txBody>
          <a:bodyPr/>
          <a:lstStyle/>
          <a:p>
            <a:r>
              <a:rPr lang="ru-RU" smtClean="0"/>
              <a:t>Образец заголовка</a:t>
            </a:r>
            <a:endParaRPr lang="en-US"/>
          </a:p>
        </p:txBody>
      </p:sp>
      <p:sp>
        <p:nvSpPr>
          <p:cNvPr id="5" name="Slide Number Placeholder 7"/>
          <p:cNvSpPr>
            <a:spLocks noGrp="1"/>
          </p:cNvSpPr>
          <p:nvPr>
            <p:ph type="sldNum" sz="quarter" idx="10"/>
          </p:nvPr>
        </p:nvSpPr>
        <p:spPr/>
        <p:txBody>
          <a:bodyPr/>
          <a:lstStyle>
            <a:lvl1pPr>
              <a:defRPr/>
            </a:lvl1pPr>
          </a:lstStyle>
          <a:p>
            <a:pPr>
              <a:defRPr/>
            </a:pPr>
            <a:fld id="{C6BF9D0C-21DE-4DDD-9F9A-B00EAABB6B14}" type="slidenum">
              <a:rPr lang="ru-RU"/>
              <a:pPr>
                <a:defRPr/>
              </a:pPr>
              <a:t>‹#›</a:t>
            </a:fld>
            <a:endParaRPr lang="ru-RU" dirty="0"/>
          </a:p>
        </p:txBody>
      </p:sp>
      <p:sp>
        <p:nvSpPr>
          <p:cNvPr id="6" name="Date Placeholder 8"/>
          <p:cNvSpPr>
            <a:spLocks noGrp="1"/>
          </p:cNvSpPr>
          <p:nvPr>
            <p:ph type="dt" sz="half" idx="11"/>
          </p:nvPr>
        </p:nvSpPr>
        <p:spPr/>
        <p:txBody>
          <a:bodyPr/>
          <a:lstStyle>
            <a:lvl1pPr>
              <a:defRPr/>
            </a:lvl1pPr>
          </a:lstStyle>
          <a:p>
            <a:pPr>
              <a:defRPr/>
            </a:pPr>
            <a:endParaRPr lang="ru-RU" dirty="0"/>
          </a:p>
        </p:txBody>
      </p:sp>
      <p:sp>
        <p:nvSpPr>
          <p:cNvPr id="7"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8301402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75238"/>
            <a:ext cx="4775200" cy="411163"/>
          </a:xfrm>
        </p:spPr>
        <p:txBody>
          <a:bodyPr anchor="b">
            <a:noAutofit/>
          </a:bodyPr>
          <a:lstStyle>
            <a:lvl1pPr marL="0" indent="0" algn="ctr">
              <a:buNone/>
              <a:defRPr sz="19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ru-RU" smtClean="0"/>
              <a:t>Образец текста</a:t>
            </a:r>
          </a:p>
        </p:txBody>
      </p:sp>
      <p:sp>
        <p:nvSpPr>
          <p:cNvPr id="4" name="Content Placeholder 3"/>
          <p:cNvSpPr>
            <a:spLocks noGrp="1"/>
          </p:cNvSpPr>
          <p:nvPr>
            <p:ph sz="half" idx="2"/>
          </p:nvPr>
        </p:nvSpPr>
        <p:spPr>
          <a:xfrm>
            <a:off x="609600" y="675288"/>
            <a:ext cx="4775200" cy="2525112"/>
          </a:xfrm>
        </p:spPr>
        <p:txBody>
          <a:bodyPr anchor="t">
            <a:normAutofit/>
          </a:bodyPr>
          <a:lstStyle>
            <a:lvl1pPr marL="304792" indent="-243834">
              <a:defRPr sz="1900"/>
            </a:lvl1pPr>
            <a:lvl2pPr>
              <a:defRPr sz="1900"/>
            </a:lvl2pPr>
            <a:lvl3pPr>
              <a:defRPr sz="1900"/>
            </a:lvl3pPr>
            <a:lvl4pPr>
              <a:defRPr sz="1900" baseline="0"/>
            </a:lvl4pPr>
            <a:lvl5pPr>
              <a:buFont typeface="Wingdings" pitchFamily="2" charset="2"/>
              <a:buChar char="§"/>
              <a:defRPr sz="1900"/>
            </a:lvl5pPr>
            <a:lvl6pPr>
              <a:buFont typeface="Wingdings" pitchFamily="2" charset="2"/>
              <a:buChar cha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Text Placeholder 4"/>
          <p:cNvSpPr>
            <a:spLocks noGrp="1"/>
          </p:cNvSpPr>
          <p:nvPr>
            <p:ph type="body" sz="quarter" idx="3"/>
          </p:nvPr>
        </p:nvSpPr>
        <p:spPr>
          <a:xfrm>
            <a:off x="609599" y="3429002"/>
            <a:ext cx="4775200" cy="411163"/>
          </a:xfrm>
        </p:spPr>
        <p:txBody>
          <a:bodyPr anchor="b">
            <a:noAutofit/>
          </a:bodyPr>
          <a:lstStyle>
            <a:lvl1pPr marL="0" indent="0" algn="ctr">
              <a:buNone/>
              <a:defRPr sz="19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ru-RU" smtClean="0"/>
              <a:t>Образец текста</a:t>
            </a:r>
          </a:p>
        </p:txBody>
      </p:sp>
      <p:sp>
        <p:nvSpPr>
          <p:cNvPr id="6" name="Content Placeholder 5"/>
          <p:cNvSpPr>
            <a:spLocks noGrp="1"/>
          </p:cNvSpPr>
          <p:nvPr>
            <p:ph sz="quarter" idx="4"/>
          </p:nvPr>
        </p:nvSpPr>
        <p:spPr>
          <a:xfrm>
            <a:off x="609599" y="3840164"/>
            <a:ext cx="4775200" cy="2515199"/>
          </a:xfrm>
        </p:spPr>
        <p:txBody>
          <a:bodyPr anchor="t">
            <a:normAutofit/>
          </a:bodyPr>
          <a:lstStyle>
            <a:lvl1pPr marL="304792" indent="-243834">
              <a:defRPr sz="1900"/>
            </a:lvl1pPr>
            <a:lvl2pPr>
              <a:defRPr sz="1900"/>
            </a:lvl2pPr>
            <a:lvl3pPr>
              <a:defRPr sz="1900"/>
            </a:lvl3pPr>
            <a:lvl4pPr>
              <a:defRPr sz="1900"/>
            </a:lvl4pPr>
            <a:lvl5pPr>
              <a:defRPr sz="1900"/>
            </a:lvl5pPr>
            <a:lvl6pPr>
              <a:defRPr sz="1900"/>
            </a:lvl6pPr>
            <a:lvl7pPr>
              <a:defRPr sz="1900"/>
            </a:lvl7pPr>
            <a:lvl8pPr>
              <a:defRPr sz="1900"/>
            </a:lvl8pPr>
            <a:lvl9pPr>
              <a:defRPr sz="1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Title 1"/>
          <p:cNvSpPr>
            <a:spLocks noGrp="1"/>
          </p:cNvSpPr>
          <p:nvPr>
            <p:ph type="title"/>
          </p:nvPr>
        </p:nvSpPr>
        <p:spPr>
          <a:xfrm>
            <a:off x="6502400" y="457204"/>
            <a:ext cx="3759200" cy="5714999"/>
          </a:xfrm>
        </p:spPr>
        <p:txBody>
          <a:bodyPr/>
          <a:lstStyle/>
          <a:p>
            <a:r>
              <a:rPr lang="ru-RU" smtClean="0"/>
              <a:t>Образец заголовка</a:t>
            </a:r>
            <a:endParaRPr lang="en-US"/>
          </a:p>
        </p:txBody>
      </p:sp>
      <p:sp>
        <p:nvSpPr>
          <p:cNvPr id="7" name="Slide Number Placeholder 7"/>
          <p:cNvSpPr>
            <a:spLocks noGrp="1"/>
          </p:cNvSpPr>
          <p:nvPr>
            <p:ph type="sldNum" sz="quarter" idx="10"/>
          </p:nvPr>
        </p:nvSpPr>
        <p:spPr/>
        <p:txBody>
          <a:bodyPr/>
          <a:lstStyle>
            <a:lvl1pPr>
              <a:defRPr/>
            </a:lvl1pPr>
          </a:lstStyle>
          <a:p>
            <a:pPr>
              <a:defRPr/>
            </a:pPr>
            <a:fld id="{A64A0DA0-78DF-48F4-A92E-DC7B45B4FD66}" type="slidenum">
              <a:rPr lang="ru-RU"/>
              <a:pPr>
                <a:defRPr/>
              </a:pPr>
              <a:t>‹#›</a:t>
            </a:fld>
            <a:endParaRPr lang="ru-RU" dirty="0"/>
          </a:p>
        </p:txBody>
      </p:sp>
      <p:sp>
        <p:nvSpPr>
          <p:cNvPr id="8" name="Date Placeholder 8"/>
          <p:cNvSpPr>
            <a:spLocks noGrp="1"/>
          </p:cNvSpPr>
          <p:nvPr>
            <p:ph type="dt" sz="half" idx="11"/>
          </p:nvPr>
        </p:nvSpPr>
        <p:spPr/>
        <p:txBody>
          <a:bodyPr/>
          <a:lstStyle>
            <a:lvl1pPr>
              <a:defRPr/>
            </a:lvl1pPr>
          </a:lstStyle>
          <a:p>
            <a:pPr>
              <a:defRPr/>
            </a:pPr>
            <a:endParaRPr lang="ru-RU" dirty="0"/>
          </a:p>
        </p:txBody>
      </p:sp>
      <p:sp>
        <p:nvSpPr>
          <p:cNvPr id="9"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60938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838200" y="6356353"/>
            <a:ext cx="2743200" cy="365125"/>
          </a:xfrm>
          <a:prstGeom prst="rect">
            <a:avLst/>
          </a:prstGeom>
        </p:spPr>
        <p:txBody>
          <a:bodyPr lIns="91438" tIns="45719" rIns="91438" bIns="45719"/>
          <a:lstStyle/>
          <a:p>
            <a:endParaRPr lang="ru-RU"/>
          </a:p>
        </p:txBody>
      </p:sp>
      <p:sp>
        <p:nvSpPr>
          <p:cNvPr id="6" name="Нижний колонтитул 5"/>
          <p:cNvSpPr>
            <a:spLocks noGrp="1"/>
          </p:cNvSpPr>
          <p:nvPr>
            <p:ph type="ftr" sz="quarter" idx="11"/>
          </p:nvPr>
        </p:nvSpPr>
        <p:spPr>
          <a:xfrm>
            <a:off x="4038600" y="6356353"/>
            <a:ext cx="4114800" cy="365125"/>
          </a:xfrm>
          <a:prstGeom prst="rect">
            <a:avLst/>
          </a:prstGeom>
        </p:spPr>
        <p:txBody>
          <a:bodyPr lIns="91438" tIns="45719" rIns="91438" bIns="45719"/>
          <a:lstStyle/>
          <a:p>
            <a:endParaRPr lang="ru-RU"/>
          </a:p>
        </p:txBody>
      </p:sp>
      <p:sp>
        <p:nvSpPr>
          <p:cNvPr id="7" name="Номер слайда 6"/>
          <p:cNvSpPr>
            <a:spLocks noGrp="1"/>
          </p:cNvSpPr>
          <p:nvPr>
            <p:ph type="sldNum" sz="quarter" idx="12"/>
          </p:nvPr>
        </p:nvSpPr>
        <p:spPr/>
        <p:txBody>
          <a:bodyPr/>
          <a:lstStyle/>
          <a:p>
            <a:fld id="{7C8A4ACC-2E42-4F76-8B3E-A8F6A54C3C58}" type="slidenum">
              <a:rPr lang="ru-RU" smtClean="0"/>
              <a:pPr/>
              <a:t>‹#›</a:t>
            </a:fld>
            <a:endParaRPr lang="ru-RU"/>
          </a:p>
        </p:txBody>
      </p:sp>
    </p:spTree>
    <p:extLst>
      <p:ext uri="{BB962C8B-B14F-4D97-AF65-F5344CB8AC3E}">
        <p14:creationId xmlns:p14="http://schemas.microsoft.com/office/powerpoint/2010/main" val="402647476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978400" y="457200"/>
            <a:ext cx="5283200" cy="5715000"/>
          </a:xfrm>
        </p:spPr>
        <p:txBody>
          <a:bodyPr/>
          <a:lstStyle/>
          <a:p>
            <a:r>
              <a:rPr lang="ru-RU" smtClean="0"/>
              <a:t>Образец заголовка</a:t>
            </a:r>
            <a:endParaRPr lang="en-US" dirty="0"/>
          </a:p>
        </p:txBody>
      </p:sp>
      <p:sp>
        <p:nvSpPr>
          <p:cNvPr id="3" name="Slide Number Placeholder 7"/>
          <p:cNvSpPr>
            <a:spLocks noGrp="1"/>
          </p:cNvSpPr>
          <p:nvPr>
            <p:ph type="sldNum" sz="quarter" idx="10"/>
          </p:nvPr>
        </p:nvSpPr>
        <p:spPr/>
        <p:txBody>
          <a:bodyPr/>
          <a:lstStyle>
            <a:lvl1pPr>
              <a:defRPr/>
            </a:lvl1pPr>
          </a:lstStyle>
          <a:p>
            <a:pPr>
              <a:defRPr/>
            </a:pPr>
            <a:fld id="{85D24B57-742D-4E11-B6F0-4D7D0BEDED62}" type="slidenum">
              <a:rPr lang="ru-RU"/>
              <a:pPr>
                <a:defRPr/>
              </a:pPr>
              <a:t>‹#›</a:t>
            </a:fld>
            <a:endParaRPr lang="ru-RU" dirty="0"/>
          </a:p>
        </p:txBody>
      </p:sp>
      <p:sp>
        <p:nvSpPr>
          <p:cNvPr id="4" name="Date Placeholder 8"/>
          <p:cNvSpPr>
            <a:spLocks noGrp="1"/>
          </p:cNvSpPr>
          <p:nvPr>
            <p:ph type="dt" sz="half" idx="11"/>
          </p:nvPr>
        </p:nvSpPr>
        <p:spPr/>
        <p:txBody>
          <a:bodyPr/>
          <a:lstStyle>
            <a:lvl1pPr>
              <a:defRPr/>
            </a:lvl1pPr>
          </a:lstStyle>
          <a:p>
            <a:pPr>
              <a:defRPr/>
            </a:pPr>
            <a:endParaRPr lang="ru-RU" dirty="0"/>
          </a:p>
        </p:txBody>
      </p:sp>
      <p:sp>
        <p:nvSpPr>
          <p:cNvPr id="5"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0292326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p:txBody>
          <a:bodyPr/>
          <a:lstStyle>
            <a:lvl1pPr>
              <a:defRPr/>
            </a:lvl1pPr>
          </a:lstStyle>
          <a:p>
            <a:pPr>
              <a:defRPr/>
            </a:pPr>
            <a:fld id="{01DE299E-1C01-475F-A144-9138BCC7ABCD}" type="slidenum">
              <a:rPr lang="ru-RU"/>
              <a:pPr>
                <a:defRPr/>
              </a:pPr>
              <a:t>‹#›</a:t>
            </a:fld>
            <a:endParaRPr lang="ru-RU" dirty="0"/>
          </a:p>
        </p:txBody>
      </p:sp>
      <p:sp>
        <p:nvSpPr>
          <p:cNvPr id="3" name="Date Placeholder 8"/>
          <p:cNvSpPr>
            <a:spLocks noGrp="1"/>
          </p:cNvSpPr>
          <p:nvPr>
            <p:ph type="dt" sz="half" idx="11"/>
          </p:nvPr>
        </p:nvSpPr>
        <p:spPr/>
        <p:txBody>
          <a:bodyPr/>
          <a:lstStyle>
            <a:lvl1pPr>
              <a:defRPr/>
            </a:lvl1pPr>
          </a:lstStyle>
          <a:p>
            <a:pPr>
              <a:defRPr/>
            </a:pPr>
            <a:endParaRPr lang="ru-RU" dirty="0"/>
          </a:p>
        </p:txBody>
      </p:sp>
      <p:sp>
        <p:nvSpPr>
          <p:cNvPr id="4"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165160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908800" y="1676402"/>
            <a:ext cx="3352800" cy="1874837"/>
          </a:xfrm>
        </p:spPr>
        <p:txBody>
          <a:bodyPr anchor="b"/>
          <a:lstStyle>
            <a:lvl1pPr algn="r">
              <a:defRPr sz="2700" b="0">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06400" y="1676400"/>
            <a:ext cx="6266688" cy="3505200"/>
          </a:xfrm>
        </p:spPr>
        <p:txBody>
          <a:bodyPr>
            <a:normAutofit/>
          </a:bodyPr>
          <a:lstStyle>
            <a:lvl1pPr marL="304792" indent="-243834">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4" name="Text Placeholder 3"/>
          <p:cNvSpPr>
            <a:spLocks noGrp="1"/>
          </p:cNvSpPr>
          <p:nvPr>
            <p:ph type="body" sz="half" idx="2"/>
          </p:nvPr>
        </p:nvSpPr>
        <p:spPr>
          <a:xfrm>
            <a:off x="7315200" y="3552373"/>
            <a:ext cx="2946400" cy="1629228"/>
          </a:xfrm>
        </p:spPr>
        <p:txBody>
          <a:bodyPr anchor="t">
            <a:normAutofit/>
          </a:bodyPr>
          <a:lstStyle>
            <a:lvl1pPr marL="0" indent="0" algn="r">
              <a:buNone/>
              <a:defRPr sz="1600">
                <a:solidFill>
                  <a:schemeClr val="tx2"/>
                </a:solidFill>
              </a:defRPr>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smtClean="0"/>
              <a:t>Образец текста</a:t>
            </a:r>
          </a:p>
        </p:txBody>
      </p:sp>
      <p:sp>
        <p:nvSpPr>
          <p:cNvPr id="5" name="Slide Number Placeholder 7"/>
          <p:cNvSpPr>
            <a:spLocks noGrp="1"/>
          </p:cNvSpPr>
          <p:nvPr>
            <p:ph type="sldNum" sz="quarter" idx="10"/>
          </p:nvPr>
        </p:nvSpPr>
        <p:spPr/>
        <p:txBody>
          <a:bodyPr/>
          <a:lstStyle>
            <a:lvl1pPr>
              <a:defRPr/>
            </a:lvl1pPr>
          </a:lstStyle>
          <a:p>
            <a:pPr>
              <a:defRPr/>
            </a:pPr>
            <a:fld id="{00E992CA-CA9F-4FB9-B706-5BFA2246A3D1}" type="slidenum">
              <a:rPr lang="ru-RU"/>
              <a:pPr>
                <a:defRPr/>
              </a:pPr>
              <a:t>‹#›</a:t>
            </a:fld>
            <a:endParaRPr lang="ru-RU" dirty="0"/>
          </a:p>
        </p:txBody>
      </p:sp>
      <p:sp>
        <p:nvSpPr>
          <p:cNvPr id="6" name="Date Placeholder 8"/>
          <p:cNvSpPr>
            <a:spLocks noGrp="1"/>
          </p:cNvSpPr>
          <p:nvPr>
            <p:ph type="dt" sz="half" idx="11"/>
          </p:nvPr>
        </p:nvSpPr>
        <p:spPr/>
        <p:txBody>
          <a:bodyPr/>
          <a:lstStyle>
            <a:lvl1pPr>
              <a:defRPr/>
            </a:lvl1pPr>
          </a:lstStyle>
          <a:p>
            <a:pPr>
              <a:defRPr/>
            </a:pPr>
            <a:endParaRPr lang="ru-RU" dirty="0"/>
          </a:p>
        </p:txBody>
      </p:sp>
      <p:sp>
        <p:nvSpPr>
          <p:cNvPr id="7"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27087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3" y="1676400"/>
            <a:ext cx="6262623" cy="3505200"/>
          </a:xfrm>
        </p:spPr>
        <p:txBody>
          <a:bodyPr rtlCol="0">
            <a:normAutofit/>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pPr lvl="0"/>
            <a:r>
              <a:rPr lang="ru-RU" noProof="0" smtClean="0"/>
              <a:t>Вставка рисунка</a:t>
            </a:r>
            <a:endParaRPr lang="en-US" noProof="0"/>
          </a:p>
        </p:txBody>
      </p:sp>
      <p:sp>
        <p:nvSpPr>
          <p:cNvPr id="11" name="Title 1"/>
          <p:cNvSpPr>
            <a:spLocks noGrp="1"/>
          </p:cNvSpPr>
          <p:nvPr>
            <p:ph type="title"/>
          </p:nvPr>
        </p:nvSpPr>
        <p:spPr>
          <a:xfrm>
            <a:off x="6908800" y="1676401"/>
            <a:ext cx="3352800" cy="1875972"/>
          </a:xfrm>
        </p:spPr>
        <p:txBody>
          <a:bodyPr anchor="b"/>
          <a:lstStyle>
            <a:lvl1pPr algn="r">
              <a:defRPr sz="2700" b="0">
                <a:effectLst/>
              </a:defRPr>
            </a:lvl1pPr>
          </a:lstStyle>
          <a:p>
            <a:r>
              <a:rPr lang="ru-RU" smtClean="0"/>
              <a:t>Образец заголовка</a:t>
            </a:r>
            <a:endParaRPr lang="en-US" dirty="0"/>
          </a:p>
        </p:txBody>
      </p:sp>
      <p:sp>
        <p:nvSpPr>
          <p:cNvPr id="12" name="Text Placeholder 3"/>
          <p:cNvSpPr>
            <a:spLocks noGrp="1"/>
          </p:cNvSpPr>
          <p:nvPr>
            <p:ph type="body" sz="half" idx="2"/>
          </p:nvPr>
        </p:nvSpPr>
        <p:spPr>
          <a:xfrm>
            <a:off x="7315200" y="3552373"/>
            <a:ext cx="2946400" cy="1629228"/>
          </a:xfrm>
        </p:spPr>
        <p:txBody>
          <a:bodyPr anchor="t">
            <a:normAutofit/>
          </a:bodyPr>
          <a:lstStyle>
            <a:lvl1pPr marL="0" indent="0" algn="r">
              <a:buNone/>
              <a:defRPr sz="1600">
                <a:solidFill>
                  <a:schemeClr val="tx2"/>
                </a:solidFill>
              </a:defRPr>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smtClean="0"/>
              <a:t>Образец текста</a:t>
            </a:r>
          </a:p>
        </p:txBody>
      </p:sp>
      <p:sp>
        <p:nvSpPr>
          <p:cNvPr id="5" name="Slide Number Placeholder 7"/>
          <p:cNvSpPr>
            <a:spLocks noGrp="1"/>
          </p:cNvSpPr>
          <p:nvPr>
            <p:ph type="sldNum" sz="quarter" idx="10"/>
          </p:nvPr>
        </p:nvSpPr>
        <p:spPr/>
        <p:txBody>
          <a:bodyPr/>
          <a:lstStyle>
            <a:lvl1pPr>
              <a:defRPr/>
            </a:lvl1pPr>
          </a:lstStyle>
          <a:p>
            <a:pPr>
              <a:defRPr/>
            </a:pPr>
            <a:fld id="{171F5BBD-335B-4BD4-B4B8-630ECAE9280C}" type="slidenum">
              <a:rPr lang="ru-RU"/>
              <a:pPr>
                <a:defRPr/>
              </a:pPr>
              <a:t>‹#›</a:t>
            </a:fld>
            <a:endParaRPr lang="ru-RU" dirty="0"/>
          </a:p>
        </p:txBody>
      </p:sp>
      <p:sp>
        <p:nvSpPr>
          <p:cNvPr id="6" name="Date Placeholder 8"/>
          <p:cNvSpPr>
            <a:spLocks noGrp="1"/>
          </p:cNvSpPr>
          <p:nvPr>
            <p:ph type="dt" sz="half" idx="11"/>
          </p:nvPr>
        </p:nvSpPr>
        <p:spPr/>
        <p:txBody>
          <a:bodyPr/>
          <a:lstStyle>
            <a:lvl1pPr>
              <a:defRPr/>
            </a:lvl1pPr>
          </a:lstStyle>
          <a:p>
            <a:pPr>
              <a:defRPr/>
            </a:pPr>
            <a:endParaRPr lang="ru-RU" dirty="0"/>
          </a:p>
        </p:txBody>
      </p:sp>
      <p:sp>
        <p:nvSpPr>
          <p:cNvPr id="7"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546780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E2679C37-AE2A-4E08-897E-F2304BC64C77}" type="slidenum">
              <a:rPr lang="ru-RU"/>
              <a:pPr>
                <a:defRPr/>
              </a:pPr>
              <a:t>‹#›</a:t>
            </a:fld>
            <a:endParaRPr lang="ru-RU" dirty="0"/>
          </a:p>
        </p:txBody>
      </p:sp>
      <p:sp>
        <p:nvSpPr>
          <p:cNvPr id="5" name="Date Placeholder 8"/>
          <p:cNvSpPr>
            <a:spLocks noGrp="1"/>
          </p:cNvSpPr>
          <p:nvPr>
            <p:ph type="dt" sz="half" idx="11"/>
          </p:nvPr>
        </p:nvSpPr>
        <p:spPr/>
        <p:txBody>
          <a:bodyPr/>
          <a:lstStyle>
            <a:lvl1pPr>
              <a:defRPr/>
            </a:lvl1pPr>
          </a:lstStyle>
          <a:p>
            <a:pPr>
              <a:defRPr/>
            </a:pPr>
            <a:endParaRPr lang="ru-RU" dirty="0"/>
          </a:p>
        </p:txBody>
      </p:sp>
      <p:sp>
        <p:nvSpPr>
          <p:cNvPr id="6"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36618773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Slide Number Placeholder 7"/>
          <p:cNvSpPr>
            <a:spLocks noGrp="1"/>
          </p:cNvSpPr>
          <p:nvPr>
            <p:ph type="sldNum" sz="quarter" idx="10"/>
          </p:nvPr>
        </p:nvSpPr>
        <p:spPr/>
        <p:txBody>
          <a:bodyPr/>
          <a:lstStyle>
            <a:lvl1pPr>
              <a:defRPr/>
            </a:lvl1pPr>
          </a:lstStyle>
          <a:p>
            <a:pPr>
              <a:defRPr/>
            </a:pPr>
            <a:fld id="{37AE6184-461D-47EC-BFFC-520AD19BCAB9}" type="slidenum">
              <a:rPr lang="ru-RU"/>
              <a:pPr>
                <a:defRPr/>
              </a:pPr>
              <a:t>‹#›</a:t>
            </a:fld>
            <a:endParaRPr lang="ru-RU" dirty="0"/>
          </a:p>
        </p:txBody>
      </p:sp>
      <p:sp>
        <p:nvSpPr>
          <p:cNvPr id="5" name="Date Placeholder 8"/>
          <p:cNvSpPr>
            <a:spLocks noGrp="1"/>
          </p:cNvSpPr>
          <p:nvPr>
            <p:ph type="dt" sz="half" idx="11"/>
          </p:nvPr>
        </p:nvSpPr>
        <p:spPr/>
        <p:txBody>
          <a:bodyPr/>
          <a:lstStyle>
            <a:lvl1pPr>
              <a:defRPr/>
            </a:lvl1pPr>
          </a:lstStyle>
          <a:p>
            <a:pPr>
              <a:defRPr/>
            </a:pPr>
            <a:endParaRPr lang="ru-RU" dirty="0"/>
          </a:p>
        </p:txBody>
      </p:sp>
      <p:sp>
        <p:nvSpPr>
          <p:cNvPr id="6" name="Footer Placeholder 9"/>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28042042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0"/>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580737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255517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10414709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4077775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7"/>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2"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838200" y="6356353"/>
            <a:ext cx="2743200" cy="365125"/>
          </a:xfrm>
          <a:prstGeom prst="rect">
            <a:avLst/>
          </a:prstGeom>
        </p:spPr>
        <p:txBody>
          <a:bodyPr lIns="91438" tIns="45719" rIns="91438" bIns="45719"/>
          <a:lstStyle/>
          <a:p>
            <a:endParaRPr lang="ru-RU"/>
          </a:p>
        </p:txBody>
      </p:sp>
      <p:sp>
        <p:nvSpPr>
          <p:cNvPr id="8" name="Нижний колонтитул 7"/>
          <p:cNvSpPr>
            <a:spLocks noGrp="1"/>
          </p:cNvSpPr>
          <p:nvPr>
            <p:ph type="ftr" sz="quarter" idx="11"/>
          </p:nvPr>
        </p:nvSpPr>
        <p:spPr>
          <a:xfrm>
            <a:off x="4038600" y="6356353"/>
            <a:ext cx="4114800" cy="365125"/>
          </a:xfrm>
          <a:prstGeom prst="rect">
            <a:avLst/>
          </a:prstGeom>
        </p:spPr>
        <p:txBody>
          <a:bodyPr lIns="91438" tIns="45719" rIns="91438" bIns="45719"/>
          <a:lstStyle/>
          <a:p>
            <a:endParaRPr lang="ru-RU"/>
          </a:p>
        </p:txBody>
      </p:sp>
      <p:sp>
        <p:nvSpPr>
          <p:cNvPr id="9" name="Номер слайда 8"/>
          <p:cNvSpPr>
            <a:spLocks noGrp="1"/>
          </p:cNvSpPr>
          <p:nvPr>
            <p:ph type="sldNum" sz="quarter" idx="12"/>
          </p:nvPr>
        </p:nvSpPr>
        <p:spPr/>
        <p:txBody>
          <a:bodyPr/>
          <a:lstStyle/>
          <a:p>
            <a:fld id="{7C8A4ACC-2E42-4F76-8B3E-A8F6A54C3C58}" type="slidenum">
              <a:rPr lang="ru-RU" smtClean="0"/>
              <a:pPr/>
              <a:t>‹#›</a:t>
            </a:fld>
            <a:endParaRPr lang="ru-RU"/>
          </a:p>
        </p:txBody>
      </p:sp>
    </p:spTree>
    <p:extLst>
      <p:ext uri="{BB962C8B-B14F-4D97-AF65-F5344CB8AC3E}">
        <p14:creationId xmlns:p14="http://schemas.microsoft.com/office/powerpoint/2010/main" val="198506349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33597266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5288106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A9B540C-44DA-4F69-89C9-7C84606640D3}" type="slidenum">
              <a:rPr lang="en-US" smtClean="0"/>
              <a:pPr/>
              <a:t>‹#›</a:t>
            </a:fld>
            <a:endParaRPr lang="en-US"/>
          </a:p>
        </p:txBody>
      </p:sp>
    </p:spTree>
    <p:extLst>
      <p:ext uri="{BB962C8B-B14F-4D97-AF65-F5344CB8AC3E}">
        <p14:creationId xmlns:p14="http://schemas.microsoft.com/office/powerpoint/2010/main" val="42804494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42757223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4099312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1672630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3"/>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43"/>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A91292-B691-4391-B256-F55F2AD08DF5}" type="slidenum">
              <a:rPr lang="ru-RU" smtClean="0"/>
              <a:pPr/>
              <a:t>‹#›</a:t>
            </a:fld>
            <a:endParaRPr lang="ru-RU"/>
          </a:p>
        </p:txBody>
      </p:sp>
    </p:spTree>
    <p:extLst>
      <p:ext uri="{BB962C8B-B14F-4D97-AF65-F5344CB8AC3E}">
        <p14:creationId xmlns:p14="http://schemas.microsoft.com/office/powerpoint/2010/main" val="424586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857283"/>
          </a:xfrm>
          <a:solidFill>
            <a:srgbClr val="2D6941"/>
          </a:solidFill>
        </p:spPr>
        <p:txBody>
          <a:bodyPr>
            <a:normAutofit/>
          </a:bodyPr>
          <a:lstStyle>
            <a:lvl1pPr>
              <a:defRPr lang="ru-RU" sz="2700" kern="1200" dirty="0">
                <a:solidFill>
                  <a:srgbClr val="F4FDA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ru-RU" dirty="0" smtClean="0"/>
              <a:t>Образец заголовка</a:t>
            </a:r>
            <a:endParaRPr lang="ru-RU" dirty="0"/>
          </a:p>
        </p:txBody>
      </p:sp>
      <p:sp>
        <p:nvSpPr>
          <p:cNvPr id="4" name="Нижний колонтитул 3"/>
          <p:cNvSpPr>
            <a:spLocks noGrp="1"/>
          </p:cNvSpPr>
          <p:nvPr>
            <p:ph type="ftr" sz="quarter" idx="11"/>
          </p:nvPr>
        </p:nvSpPr>
        <p:spPr>
          <a:xfrm>
            <a:off x="4038600" y="6356353"/>
            <a:ext cx="4114800" cy="365125"/>
          </a:xfrm>
          <a:prstGeom prst="rect">
            <a:avLst/>
          </a:prstGeom>
        </p:spPr>
        <p:txBody>
          <a:bodyPr lIns="91438" tIns="45719" rIns="91438" bIns="45719"/>
          <a:lstStyle/>
          <a:p>
            <a:endParaRPr lang="ru-RU"/>
          </a:p>
        </p:txBody>
      </p:sp>
      <p:sp>
        <p:nvSpPr>
          <p:cNvPr id="5" name="Номер слайда 4"/>
          <p:cNvSpPr>
            <a:spLocks noGrp="1"/>
          </p:cNvSpPr>
          <p:nvPr>
            <p:ph type="sldNum" sz="quarter" idx="12"/>
          </p:nvPr>
        </p:nvSpPr>
        <p:spPr/>
        <p:txBody>
          <a:bodyPr/>
          <a:lstStyle/>
          <a:p>
            <a:fld id="{7C8A4ACC-2E42-4F76-8B3E-A8F6A54C3C58}" type="slidenum">
              <a:rPr lang="ru-RU" smtClean="0"/>
              <a:pPr/>
              <a:t>‹#›</a:t>
            </a:fld>
            <a:endParaRPr lang="ru-RU"/>
          </a:p>
        </p:txBody>
      </p:sp>
      <p:pic>
        <p:nvPicPr>
          <p:cNvPr id="6" name="Picture 17" descr="INK-logo.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6837" y="6327779"/>
            <a:ext cx="3603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userDrawn="1"/>
        </p:nvSpPr>
        <p:spPr>
          <a:xfrm>
            <a:off x="468313" y="6381751"/>
            <a:ext cx="2087563" cy="430885"/>
          </a:xfrm>
          <a:prstGeom prst="rect">
            <a:avLst/>
          </a:prstGeom>
          <a:noFill/>
        </p:spPr>
        <p:txBody>
          <a:bodyPr lIns="91438" tIns="45719" rIns="91438" bIns="45719">
            <a:spAutoFit/>
          </a:bodyPr>
          <a:lstStyle/>
          <a:p>
            <a:pPr fontAlgn="auto">
              <a:spcBef>
                <a:spcPts val="0"/>
              </a:spcBef>
              <a:spcAft>
                <a:spcPts val="0"/>
              </a:spcAft>
              <a:defRPr/>
            </a:pPr>
            <a:r>
              <a:rPr lang="ru-RU" sz="1100" b="1" dirty="0">
                <a:solidFill>
                  <a:srgbClr val="015B32"/>
                </a:solidFill>
                <a:latin typeface="Calibri" panose="020F0502020204030204"/>
              </a:rPr>
              <a:t>ИРКУТСКАЯ</a:t>
            </a:r>
          </a:p>
          <a:p>
            <a:pPr fontAlgn="auto">
              <a:spcBef>
                <a:spcPts val="0"/>
              </a:spcBef>
              <a:spcAft>
                <a:spcPts val="0"/>
              </a:spcAft>
              <a:defRPr/>
            </a:pPr>
            <a:r>
              <a:rPr lang="ru-RU" sz="1100" b="1" dirty="0">
                <a:solidFill>
                  <a:prstClr val="black"/>
                </a:solidFill>
                <a:latin typeface="Calibri" panose="020F0502020204030204"/>
              </a:rPr>
              <a:t>НЕФТЯНАЯ КОМПАНИЯ</a:t>
            </a:r>
          </a:p>
        </p:txBody>
      </p:sp>
    </p:spTree>
    <p:extLst>
      <p:ext uri="{BB962C8B-B14F-4D97-AF65-F5344CB8AC3E}">
        <p14:creationId xmlns:p14="http://schemas.microsoft.com/office/powerpoint/2010/main" val="2629840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838200" y="6356353"/>
            <a:ext cx="2743200" cy="365125"/>
          </a:xfrm>
          <a:prstGeom prst="rect">
            <a:avLst/>
          </a:prstGeom>
        </p:spPr>
        <p:txBody>
          <a:bodyPr lIns="91438" tIns="45719" rIns="91438" bIns="45719"/>
          <a:lstStyle/>
          <a:p>
            <a:endParaRPr lang="ru-RU"/>
          </a:p>
        </p:txBody>
      </p:sp>
      <p:sp>
        <p:nvSpPr>
          <p:cNvPr id="3" name="Нижний колонтитул 2"/>
          <p:cNvSpPr>
            <a:spLocks noGrp="1"/>
          </p:cNvSpPr>
          <p:nvPr>
            <p:ph type="ftr" sz="quarter" idx="11"/>
          </p:nvPr>
        </p:nvSpPr>
        <p:spPr>
          <a:xfrm>
            <a:off x="4038600" y="6356353"/>
            <a:ext cx="4114800" cy="365125"/>
          </a:xfrm>
          <a:prstGeom prst="rect">
            <a:avLst/>
          </a:prstGeom>
        </p:spPr>
        <p:txBody>
          <a:bodyPr lIns="91438" tIns="45719" rIns="91438" bIns="45719"/>
          <a:lstStyle/>
          <a:p>
            <a:endParaRPr lang="ru-RU"/>
          </a:p>
        </p:txBody>
      </p:sp>
      <p:sp>
        <p:nvSpPr>
          <p:cNvPr id="4" name="Номер слайда 3"/>
          <p:cNvSpPr>
            <a:spLocks noGrp="1"/>
          </p:cNvSpPr>
          <p:nvPr>
            <p:ph type="sldNum" sz="quarter" idx="12"/>
          </p:nvPr>
        </p:nvSpPr>
        <p:spPr/>
        <p:txBody>
          <a:bodyPr/>
          <a:lstStyle/>
          <a:p>
            <a:fld id="{7C8A4ACC-2E42-4F76-8B3E-A8F6A54C3C58}" type="slidenum">
              <a:rPr lang="ru-RU" smtClean="0"/>
              <a:pPr/>
              <a:t>‹#›</a:t>
            </a:fld>
            <a:endParaRPr lang="ru-RU"/>
          </a:p>
        </p:txBody>
      </p:sp>
    </p:spTree>
    <p:extLst>
      <p:ext uri="{BB962C8B-B14F-4D97-AF65-F5344CB8AC3E}">
        <p14:creationId xmlns:p14="http://schemas.microsoft.com/office/powerpoint/2010/main" val="38093886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ru-RU" smtClean="0"/>
              <a:t>Образец текста</a:t>
            </a:r>
          </a:p>
        </p:txBody>
      </p:sp>
      <p:sp>
        <p:nvSpPr>
          <p:cNvPr id="5" name="Дата 4"/>
          <p:cNvSpPr>
            <a:spLocks noGrp="1"/>
          </p:cNvSpPr>
          <p:nvPr>
            <p:ph type="dt" sz="half" idx="10"/>
          </p:nvPr>
        </p:nvSpPr>
        <p:spPr>
          <a:xfrm>
            <a:off x="838200" y="6356353"/>
            <a:ext cx="2743200" cy="365125"/>
          </a:xfrm>
          <a:prstGeom prst="rect">
            <a:avLst/>
          </a:prstGeom>
        </p:spPr>
        <p:txBody>
          <a:bodyPr lIns="91438" tIns="45719" rIns="91438" bIns="45719"/>
          <a:lstStyle/>
          <a:p>
            <a:endParaRPr lang="ru-RU"/>
          </a:p>
        </p:txBody>
      </p:sp>
      <p:sp>
        <p:nvSpPr>
          <p:cNvPr id="6" name="Нижний колонтитул 5"/>
          <p:cNvSpPr>
            <a:spLocks noGrp="1"/>
          </p:cNvSpPr>
          <p:nvPr>
            <p:ph type="ftr" sz="quarter" idx="11"/>
          </p:nvPr>
        </p:nvSpPr>
        <p:spPr>
          <a:xfrm>
            <a:off x="4038600" y="6356353"/>
            <a:ext cx="4114800" cy="365125"/>
          </a:xfrm>
          <a:prstGeom prst="rect">
            <a:avLst/>
          </a:prstGeom>
        </p:spPr>
        <p:txBody>
          <a:bodyPr lIns="91438" tIns="45719" rIns="91438" bIns="45719"/>
          <a:lstStyle/>
          <a:p>
            <a:endParaRPr lang="ru-RU"/>
          </a:p>
        </p:txBody>
      </p:sp>
      <p:sp>
        <p:nvSpPr>
          <p:cNvPr id="7" name="Номер слайда 6"/>
          <p:cNvSpPr>
            <a:spLocks noGrp="1"/>
          </p:cNvSpPr>
          <p:nvPr>
            <p:ph type="sldNum" sz="quarter" idx="12"/>
          </p:nvPr>
        </p:nvSpPr>
        <p:spPr/>
        <p:txBody>
          <a:bodyPr/>
          <a:lstStyle/>
          <a:p>
            <a:fld id="{7C8A4ACC-2E42-4F76-8B3E-A8F6A54C3C58}" type="slidenum">
              <a:rPr lang="ru-RU" smtClean="0"/>
              <a:pPr/>
              <a:t>‹#›</a:t>
            </a:fld>
            <a:endParaRPr lang="ru-RU"/>
          </a:p>
        </p:txBody>
      </p:sp>
    </p:spTree>
    <p:extLst>
      <p:ext uri="{BB962C8B-B14F-4D97-AF65-F5344CB8AC3E}">
        <p14:creationId xmlns:p14="http://schemas.microsoft.com/office/powerpoint/2010/main" val="7775828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8"/>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ru-RU" smtClean="0"/>
              <a:t>Образец текста</a:t>
            </a:r>
          </a:p>
        </p:txBody>
      </p:sp>
      <p:sp>
        <p:nvSpPr>
          <p:cNvPr id="5" name="Дата 4"/>
          <p:cNvSpPr>
            <a:spLocks noGrp="1"/>
          </p:cNvSpPr>
          <p:nvPr>
            <p:ph type="dt" sz="half" idx="10"/>
          </p:nvPr>
        </p:nvSpPr>
        <p:spPr>
          <a:xfrm>
            <a:off x="838200" y="6356353"/>
            <a:ext cx="2743200" cy="365125"/>
          </a:xfrm>
          <a:prstGeom prst="rect">
            <a:avLst/>
          </a:prstGeom>
        </p:spPr>
        <p:txBody>
          <a:bodyPr lIns="91438" tIns="45719" rIns="91438" bIns="45719"/>
          <a:lstStyle/>
          <a:p>
            <a:endParaRPr lang="ru-RU"/>
          </a:p>
        </p:txBody>
      </p:sp>
      <p:sp>
        <p:nvSpPr>
          <p:cNvPr id="6" name="Нижний колонтитул 5"/>
          <p:cNvSpPr>
            <a:spLocks noGrp="1"/>
          </p:cNvSpPr>
          <p:nvPr>
            <p:ph type="ftr" sz="quarter" idx="11"/>
          </p:nvPr>
        </p:nvSpPr>
        <p:spPr>
          <a:xfrm>
            <a:off x="4038600" y="6356353"/>
            <a:ext cx="4114800" cy="365125"/>
          </a:xfrm>
          <a:prstGeom prst="rect">
            <a:avLst/>
          </a:prstGeom>
        </p:spPr>
        <p:txBody>
          <a:bodyPr lIns="91438" tIns="45719" rIns="91438" bIns="45719"/>
          <a:lstStyle/>
          <a:p>
            <a:endParaRPr lang="ru-RU"/>
          </a:p>
        </p:txBody>
      </p:sp>
      <p:sp>
        <p:nvSpPr>
          <p:cNvPr id="7" name="Номер слайда 6"/>
          <p:cNvSpPr>
            <a:spLocks noGrp="1"/>
          </p:cNvSpPr>
          <p:nvPr>
            <p:ph type="sldNum" sz="quarter" idx="12"/>
          </p:nvPr>
        </p:nvSpPr>
        <p:spPr/>
        <p:txBody>
          <a:bodyPr/>
          <a:lstStyle/>
          <a:p>
            <a:fld id="{7C8A4ACC-2E42-4F76-8B3E-A8F6A54C3C58}" type="slidenum">
              <a:rPr lang="ru-RU" smtClean="0"/>
              <a:pPr/>
              <a:t>‹#›</a:t>
            </a:fld>
            <a:endParaRPr lang="ru-RU"/>
          </a:p>
        </p:txBody>
      </p:sp>
    </p:spTree>
    <p:extLst>
      <p:ext uri="{BB962C8B-B14F-4D97-AF65-F5344CB8AC3E}">
        <p14:creationId xmlns:p14="http://schemas.microsoft.com/office/powerpoint/2010/main" val="26141950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1325563"/>
          </a:xfrm>
          <a:prstGeom prst="rect">
            <a:avLst/>
          </a:prstGeom>
          <a:solidFill>
            <a:srgbClr val="2D6941"/>
          </a:solidFill>
        </p:spPr>
        <p:txBody>
          <a:bodyPr vert="horz" lIns="91438" tIns="45719" rIns="91438" bIns="45719"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омер слайда 5"/>
          <p:cNvSpPr>
            <a:spLocks noGrp="1"/>
          </p:cNvSpPr>
          <p:nvPr>
            <p:ph type="sldNum" sz="quarter" idx="4"/>
          </p:nvPr>
        </p:nvSpPr>
        <p:spPr>
          <a:xfrm>
            <a:off x="8610600" y="6356353"/>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7C8A4ACC-2E42-4F76-8B3E-A8F6A54C3C58}" type="slidenum">
              <a:rPr lang="ru-RU" smtClean="0"/>
              <a:pPr/>
              <a:t>‹#›</a:t>
            </a:fld>
            <a:endParaRPr lang="ru-RU"/>
          </a:p>
        </p:txBody>
      </p:sp>
      <p:pic>
        <p:nvPicPr>
          <p:cNvPr id="7" name="Picture 17" descr="INK-logo.gi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6837" y="6327779"/>
            <a:ext cx="360363"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468313" y="6381751"/>
            <a:ext cx="2087563" cy="430885"/>
          </a:xfrm>
          <a:prstGeom prst="rect">
            <a:avLst/>
          </a:prstGeom>
          <a:noFill/>
        </p:spPr>
        <p:txBody>
          <a:bodyPr lIns="91438" tIns="45719" rIns="91438" bIns="45719">
            <a:spAutoFit/>
          </a:bodyPr>
          <a:lstStyle/>
          <a:p>
            <a:pPr fontAlgn="auto">
              <a:spcBef>
                <a:spcPts val="0"/>
              </a:spcBef>
              <a:spcAft>
                <a:spcPts val="0"/>
              </a:spcAft>
              <a:defRPr/>
            </a:pPr>
            <a:r>
              <a:rPr lang="ru-RU" sz="1100" b="1" dirty="0">
                <a:solidFill>
                  <a:srgbClr val="015B32"/>
                </a:solidFill>
                <a:latin typeface="Calibri" panose="020F0502020204030204"/>
              </a:rPr>
              <a:t>ИРКУТСКАЯ</a:t>
            </a:r>
          </a:p>
          <a:p>
            <a:pPr fontAlgn="auto">
              <a:spcBef>
                <a:spcPts val="0"/>
              </a:spcBef>
              <a:spcAft>
                <a:spcPts val="0"/>
              </a:spcAft>
              <a:defRPr/>
            </a:pPr>
            <a:r>
              <a:rPr lang="ru-RU" sz="1100" b="1" dirty="0">
                <a:solidFill>
                  <a:prstClr val="black"/>
                </a:solidFill>
                <a:latin typeface="Calibri" panose="020F0502020204030204"/>
              </a:rPr>
              <a:t>НЕФТЯНАЯ КОМПАНИЯ</a:t>
            </a:r>
          </a:p>
        </p:txBody>
      </p:sp>
    </p:spTree>
    <p:extLst>
      <p:ext uri="{BB962C8B-B14F-4D97-AF65-F5344CB8AC3E}">
        <p14:creationId xmlns:p14="http://schemas.microsoft.com/office/powerpoint/2010/main" val="297067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20" r:id="rId12"/>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lang="ru-RU" sz="2700" kern="1200" dirty="0">
          <a:solidFill>
            <a:srgbClr val="F4FDA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7"/>
            <a:ext cx="10515600" cy="1325563"/>
          </a:xfrm>
          <a:prstGeom prst="rect">
            <a:avLst/>
          </a:prstGeom>
        </p:spPr>
        <p:txBody>
          <a:bodyPr vert="horz" lIns="91438" tIns="45719" rIns="91438" bIns="45719"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3"/>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4038600" y="6356353"/>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3"/>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38A91292-B691-4391-B256-F55F2AD08DF5}" type="slidenum">
              <a:rPr lang="ru-RU" smtClean="0"/>
              <a:pPr/>
              <a:t>‹#›</a:t>
            </a:fld>
            <a:endParaRPr lang="ru-RU"/>
          </a:p>
        </p:txBody>
      </p:sp>
    </p:spTree>
    <p:extLst>
      <p:ext uri="{BB962C8B-B14F-4D97-AF65-F5344CB8AC3E}">
        <p14:creationId xmlns:p14="http://schemas.microsoft.com/office/powerpoint/2010/main" val="2290176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ru-RU"/>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1" descr="sphere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764437" y="0"/>
            <a:ext cx="4275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02400" y="457200"/>
            <a:ext cx="3759200" cy="5715000"/>
          </a:xfrm>
          <a:prstGeom prst="rect">
            <a:avLst/>
          </a:prstGeom>
        </p:spPr>
        <p:txBody>
          <a:bodyPr vert="horz" lIns="121914" tIns="60957" rIns="121914" bIns="60957" rtlCol="0" anchor="ctr">
            <a:normAutofit/>
          </a:bodyPr>
          <a:lstStyle/>
          <a:p>
            <a:r>
              <a:rPr lang="ru-RU" smtClean="0"/>
              <a:t>Образец заголовка</a:t>
            </a:r>
            <a:endParaRPr lang="en-US" dirty="0"/>
          </a:p>
        </p:txBody>
      </p:sp>
      <p:sp>
        <p:nvSpPr>
          <p:cNvPr id="2052" name="Text Placeholder 2"/>
          <p:cNvSpPr>
            <a:spLocks noGrp="1"/>
          </p:cNvSpPr>
          <p:nvPr>
            <p:ph type="body" idx="1"/>
          </p:nvPr>
        </p:nvSpPr>
        <p:spPr bwMode="auto">
          <a:xfrm>
            <a:off x="609600" y="457200"/>
            <a:ext cx="487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4" tIns="60957" rIns="121914" bIns="60957"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8" name="Slide Number Placeholder 7"/>
          <p:cNvSpPr>
            <a:spLocks noGrp="1"/>
          </p:cNvSpPr>
          <p:nvPr>
            <p:ph type="sldNum" sz="quarter" idx="4"/>
          </p:nvPr>
        </p:nvSpPr>
        <p:spPr>
          <a:xfrm>
            <a:off x="10363200" y="6400800"/>
            <a:ext cx="711200" cy="152400"/>
          </a:xfrm>
          <a:prstGeom prst="rect">
            <a:avLst/>
          </a:prstGeom>
        </p:spPr>
        <p:txBody>
          <a:bodyPr vert="horz" lIns="121914" tIns="60957" rIns="121914" bIns="60957" rtlCol="0" anchor="ctr"/>
          <a:lstStyle>
            <a:lvl1pPr algn="ctr">
              <a:defRPr sz="1500">
                <a:solidFill>
                  <a:prstClr val="black">
                    <a:lumMod val="50000"/>
                    <a:lumOff val="50000"/>
                  </a:prstClr>
                </a:solidFill>
                <a:latin typeface="Arial" pitchFamily="34" charset="0"/>
                <a:cs typeface="Arial" pitchFamily="34" charset="0"/>
              </a:defRPr>
            </a:lvl1pPr>
          </a:lstStyle>
          <a:p>
            <a:pPr fontAlgn="base">
              <a:spcBef>
                <a:spcPct val="0"/>
              </a:spcBef>
              <a:spcAft>
                <a:spcPct val="0"/>
              </a:spcAft>
              <a:defRPr/>
            </a:pPr>
            <a:fld id="{FCAD2636-C3CC-4383-B94D-C98AC2EA50F3}" type="slidenum">
              <a:rPr lang="ru-RU"/>
              <a:pPr fontAlgn="base">
                <a:spcBef>
                  <a:spcPct val="0"/>
                </a:spcBef>
                <a:spcAft>
                  <a:spcPct val="0"/>
                </a:spcAft>
                <a:defRPr/>
              </a:pPr>
              <a:t>‹#›</a:t>
            </a:fld>
            <a:endParaRPr lang="ru-RU" dirty="0"/>
          </a:p>
        </p:txBody>
      </p:sp>
      <p:sp>
        <p:nvSpPr>
          <p:cNvPr id="9" name="Date Placeholder 8"/>
          <p:cNvSpPr>
            <a:spLocks noGrp="1"/>
          </p:cNvSpPr>
          <p:nvPr>
            <p:ph type="dt" sz="half" idx="2"/>
          </p:nvPr>
        </p:nvSpPr>
        <p:spPr>
          <a:xfrm>
            <a:off x="6502400" y="6426200"/>
            <a:ext cx="3759200" cy="127000"/>
          </a:xfrm>
          <a:prstGeom prst="rect">
            <a:avLst/>
          </a:prstGeom>
        </p:spPr>
        <p:txBody>
          <a:bodyPr vert="horz" lIns="121914" tIns="60957" rIns="121914" bIns="60957" rtlCol="0" anchor="ctr"/>
          <a:lstStyle>
            <a:lvl1pPr algn="r">
              <a:defRPr sz="1500">
                <a:solidFill>
                  <a:prstClr val="black">
                    <a:lumMod val="50000"/>
                    <a:lumOff val="50000"/>
                  </a:prstClr>
                </a:solidFill>
                <a:latin typeface="Arial" pitchFamily="34" charset="0"/>
                <a:cs typeface="Arial" pitchFamily="34" charset="0"/>
              </a:defRPr>
            </a:lvl1pPr>
          </a:lstStyle>
          <a:p>
            <a:pPr fontAlgn="base">
              <a:spcBef>
                <a:spcPct val="0"/>
              </a:spcBef>
              <a:spcAft>
                <a:spcPct val="0"/>
              </a:spcAft>
              <a:defRPr/>
            </a:pPr>
            <a:endParaRPr lang="ru-RU" dirty="0"/>
          </a:p>
        </p:txBody>
      </p:sp>
      <p:sp>
        <p:nvSpPr>
          <p:cNvPr id="10" name="Footer Placeholder 9"/>
          <p:cNvSpPr>
            <a:spLocks noGrp="1"/>
          </p:cNvSpPr>
          <p:nvPr>
            <p:ph type="ftr" sz="quarter" idx="3"/>
          </p:nvPr>
        </p:nvSpPr>
        <p:spPr>
          <a:xfrm>
            <a:off x="6500287" y="6297084"/>
            <a:ext cx="3761316" cy="152400"/>
          </a:xfrm>
          <a:prstGeom prst="rect">
            <a:avLst/>
          </a:prstGeom>
        </p:spPr>
        <p:txBody>
          <a:bodyPr vert="horz" lIns="121914" tIns="60957" rIns="121914" bIns="60957" rtlCol="0" anchor="b"/>
          <a:lstStyle>
            <a:lvl1pPr algn="r">
              <a:defRPr sz="1500">
                <a:solidFill>
                  <a:prstClr val="black"/>
                </a:solidFill>
                <a:latin typeface="Arial" pitchFamily="34" charset="0"/>
                <a:cs typeface="Arial" pitchFamily="34" charset="0"/>
              </a:defRPr>
            </a:lvl1pPr>
          </a:lstStyle>
          <a:p>
            <a:pPr fontAlgn="base">
              <a:spcBef>
                <a:spcPct val="0"/>
              </a:spcBef>
              <a:spcAft>
                <a:spcPct val="0"/>
              </a:spcAft>
              <a:defRPr/>
            </a:pPr>
            <a:endParaRPr lang="ru-RU"/>
          </a:p>
        </p:txBody>
      </p:sp>
    </p:spTree>
    <p:extLst>
      <p:ext uri="{BB962C8B-B14F-4D97-AF65-F5344CB8AC3E}">
        <p14:creationId xmlns:p14="http://schemas.microsoft.com/office/powerpoint/2010/main" val="27416325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37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3700">
          <a:solidFill>
            <a:schemeClr val="tx1"/>
          </a:solidFill>
          <a:latin typeface="Calibri" pitchFamily="34" charset="0"/>
        </a:defRPr>
      </a:lvl2pPr>
      <a:lvl3pPr algn="r" rtl="0" eaLnBrk="0" fontAlgn="base" hangingPunct="0">
        <a:spcBef>
          <a:spcPct val="0"/>
        </a:spcBef>
        <a:spcAft>
          <a:spcPct val="0"/>
        </a:spcAft>
        <a:defRPr sz="3700">
          <a:solidFill>
            <a:schemeClr val="tx1"/>
          </a:solidFill>
          <a:latin typeface="Calibri" pitchFamily="34" charset="0"/>
        </a:defRPr>
      </a:lvl3pPr>
      <a:lvl4pPr algn="r" rtl="0" eaLnBrk="0" fontAlgn="base" hangingPunct="0">
        <a:spcBef>
          <a:spcPct val="0"/>
        </a:spcBef>
        <a:spcAft>
          <a:spcPct val="0"/>
        </a:spcAft>
        <a:defRPr sz="3700">
          <a:solidFill>
            <a:schemeClr val="tx1"/>
          </a:solidFill>
          <a:latin typeface="Calibri" pitchFamily="34" charset="0"/>
        </a:defRPr>
      </a:lvl4pPr>
      <a:lvl5pPr algn="r" rtl="0" eaLnBrk="0" fontAlgn="base" hangingPunct="0">
        <a:spcBef>
          <a:spcPct val="0"/>
        </a:spcBef>
        <a:spcAft>
          <a:spcPct val="0"/>
        </a:spcAft>
        <a:defRPr sz="3700">
          <a:solidFill>
            <a:schemeClr val="tx1"/>
          </a:solidFill>
          <a:latin typeface="Calibri" pitchFamily="34" charset="0"/>
        </a:defRPr>
      </a:lvl5pPr>
      <a:lvl6pPr marL="609570" algn="r" rtl="0" fontAlgn="base">
        <a:spcBef>
          <a:spcPct val="0"/>
        </a:spcBef>
        <a:spcAft>
          <a:spcPct val="0"/>
        </a:spcAft>
        <a:defRPr sz="3700">
          <a:solidFill>
            <a:schemeClr val="tx1"/>
          </a:solidFill>
          <a:latin typeface="Calibri" pitchFamily="34" charset="0"/>
        </a:defRPr>
      </a:lvl6pPr>
      <a:lvl7pPr marL="1219140" algn="r" rtl="0" fontAlgn="base">
        <a:spcBef>
          <a:spcPct val="0"/>
        </a:spcBef>
        <a:spcAft>
          <a:spcPct val="0"/>
        </a:spcAft>
        <a:defRPr sz="3700">
          <a:solidFill>
            <a:schemeClr val="tx1"/>
          </a:solidFill>
          <a:latin typeface="Calibri" pitchFamily="34" charset="0"/>
        </a:defRPr>
      </a:lvl7pPr>
      <a:lvl8pPr marL="1828709" algn="r" rtl="0" fontAlgn="base">
        <a:spcBef>
          <a:spcPct val="0"/>
        </a:spcBef>
        <a:spcAft>
          <a:spcPct val="0"/>
        </a:spcAft>
        <a:defRPr sz="3700">
          <a:solidFill>
            <a:schemeClr val="tx1"/>
          </a:solidFill>
          <a:latin typeface="Calibri" pitchFamily="34" charset="0"/>
        </a:defRPr>
      </a:lvl8pPr>
      <a:lvl9pPr marL="2438278" algn="r" rtl="0" fontAlgn="base">
        <a:spcBef>
          <a:spcPct val="0"/>
        </a:spcBef>
        <a:spcAft>
          <a:spcPct val="0"/>
        </a:spcAft>
        <a:defRPr sz="3700">
          <a:solidFill>
            <a:schemeClr val="tx1"/>
          </a:solidFill>
          <a:latin typeface="Calibri" pitchFamily="34" charset="0"/>
        </a:defRPr>
      </a:lvl9pPr>
    </p:titleStyle>
    <p:bodyStyle>
      <a:lvl1pPr marL="243405" indent="-243405"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548190" indent="-243405" algn="l" rtl="0" eaLnBrk="0" fontAlgn="base" hangingPunct="0">
        <a:spcBef>
          <a:spcPct val="20000"/>
        </a:spcBef>
        <a:spcAft>
          <a:spcPct val="0"/>
        </a:spcAft>
        <a:buClr>
          <a:srgbClr val="7F7F7F"/>
        </a:buClr>
        <a:buFont typeface="Wingdings" pitchFamily="2" charset="2"/>
        <a:buChar char="§"/>
        <a:defRPr sz="1900" kern="1200">
          <a:solidFill>
            <a:srgbClr val="000000"/>
          </a:solidFill>
          <a:latin typeface="+mn-lt"/>
          <a:ea typeface="+mn-ea"/>
          <a:cs typeface="+mn-cs"/>
        </a:defRPr>
      </a:lvl2pPr>
      <a:lvl3pPr marL="791595" indent="-243405" algn="l" rtl="0" eaLnBrk="0" fontAlgn="base" hangingPunct="0">
        <a:spcBef>
          <a:spcPct val="20000"/>
        </a:spcBef>
        <a:spcAft>
          <a:spcPct val="0"/>
        </a:spcAft>
        <a:buClr>
          <a:srgbClr val="7F7F7F"/>
        </a:buClr>
        <a:buFont typeface="Wingdings" pitchFamily="2" charset="2"/>
        <a:buChar char="§"/>
        <a:defRPr sz="1900" kern="1200">
          <a:solidFill>
            <a:srgbClr val="000000"/>
          </a:solidFill>
          <a:latin typeface="+mn-lt"/>
          <a:ea typeface="+mn-ea"/>
          <a:cs typeface="+mn-cs"/>
        </a:defRPr>
      </a:lvl3pPr>
      <a:lvl4pPr marL="1034999" indent="-243405" algn="l" rtl="0" eaLnBrk="0" fontAlgn="base" hangingPunct="0">
        <a:spcBef>
          <a:spcPct val="20000"/>
        </a:spcBef>
        <a:spcAft>
          <a:spcPct val="0"/>
        </a:spcAft>
        <a:buClr>
          <a:srgbClr val="7F7F7F"/>
        </a:buClr>
        <a:buFont typeface="Wingdings" pitchFamily="2" charset="2"/>
        <a:buChar char="§"/>
        <a:defRPr sz="1900" kern="1200">
          <a:solidFill>
            <a:srgbClr val="000000"/>
          </a:solidFill>
          <a:latin typeface="+mn-lt"/>
          <a:ea typeface="+mn-ea"/>
          <a:cs typeface="+mn-cs"/>
        </a:defRPr>
      </a:lvl4pPr>
      <a:lvl5pPr marL="1278403" indent="-243405" algn="l" rtl="0" eaLnBrk="0" fontAlgn="base" hangingPunct="0">
        <a:spcBef>
          <a:spcPct val="20000"/>
        </a:spcBef>
        <a:spcAft>
          <a:spcPct val="0"/>
        </a:spcAft>
        <a:buClr>
          <a:srgbClr val="7F7F7F"/>
        </a:buClr>
        <a:buFont typeface="Wingdings" pitchFamily="2" charset="2"/>
        <a:buChar char="§"/>
        <a:defRPr sz="1900" kern="1200">
          <a:solidFill>
            <a:srgbClr val="000000"/>
          </a:solidFill>
          <a:latin typeface="+mn-lt"/>
          <a:ea typeface="+mn-ea"/>
          <a:cs typeface="+mn-cs"/>
        </a:defRPr>
      </a:lvl5pPr>
      <a:lvl6pPr marL="1523925" indent="-243829" algn="l" defTabSz="1219140" rtl="0" eaLnBrk="1" latinLnBrk="0" hangingPunct="1">
        <a:spcBef>
          <a:spcPts val="384"/>
        </a:spcBef>
        <a:buClr>
          <a:schemeClr val="tx1">
            <a:lumMod val="50000"/>
            <a:lumOff val="50000"/>
          </a:schemeClr>
        </a:buClr>
        <a:buFont typeface="Wingdings" pitchFamily="2" charset="2"/>
        <a:buChar char="§"/>
        <a:defRPr sz="1900" kern="1200" baseline="0">
          <a:solidFill>
            <a:schemeClr val="tx1"/>
          </a:solidFill>
          <a:latin typeface="+mn-lt"/>
          <a:ea typeface="+mn-ea"/>
          <a:cs typeface="+mn-cs"/>
        </a:defRPr>
      </a:lvl6pPr>
      <a:lvl7pPr marL="1767752" indent="-243829" algn="l" defTabSz="1219140" rtl="0" eaLnBrk="1" latinLnBrk="0" hangingPunct="1">
        <a:spcBef>
          <a:spcPts val="384"/>
        </a:spcBef>
        <a:buClr>
          <a:schemeClr val="tx1">
            <a:lumMod val="50000"/>
            <a:lumOff val="50000"/>
          </a:schemeClr>
        </a:buClr>
        <a:buFont typeface="Wingdings" pitchFamily="2" charset="2"/>
        <a:buChar char="§"/>
        <a:defRPr sz="1900" kern="1200" baseline="0">
          <a:solidFill>
            <a:schemeClr val="tx1"/>
          </a:solidFill>
          <a:latin typeface="+mn-lt"/>
          <a:ea typeface="+mn-ea"/>
          <a:cs typeface="+mn-cs"/>
        </a:defRPr>
      </a:lvl7pPr>
      <a:lvl8pPr marL="2011580" indent="-243829" algn="l" defTabSz="1219140" rtl="0" eaLnBrk="1" latinLnBrk="0" hangingPunct="1">
        <a:spcBef>
          <a:spcPts val="384"/>
        </a:spcBef>
        <a:buClr>
          <a:schemeClr val="tx1">
            <a:lumMod val="50000"/>
            <a:lumOff val="50000"/>
          </a:schemeClr>
        </a:buClr>
        <a:buFont typeface="Wingdings" pitchFamily="2" charset="2"/>
        <a:buChar char="§"/>
        <a:defRPr sz="1900" kern="1200" baseline="0">
          <a:solidFill>
            <a:schemeClr val="tx1"/>
          </a:solidFill>
          <a:latin typeface="+mn-lt"/>
          <a:ea typeface="+mn-ea"/>
          <a:cs typeface="+mn-cs"/>
        </a:defRPr>
      </a:lvl8pPr>
      <a:lvl9pPr marL="2255408" indent="-243829" algn="l" defTabSz="1219140" rtl="0" eaLnBrk="1" latinLnBrk="0" hangingPunct="1">
        <a:spcBef>
          <a:spcPts val="384"/>
        </a:spcBef>
        <a:buClr>
          <a:schemeClr val="tx1">
            <a:lumMod val="50000"/>
            <a:lumOff val="50000"/>
          </a:schemeClr>
        </a:buClr>
        <a:buFont typeface="Wingdings" pitchFamily="2" charset="2"/>
        <a:buChar char="§"/>
        <a:defRPr sz="1900" kern="1200" baseline="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11" descr="sphere2.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1764435" y="0"/>
            <a:ext cx="4275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502400" y="457200"/>
            <a:ext cx="3759200" cy="5715000"/>
          </a:xfrm>
          <a:prstGeom prst="rect">
            <a:avLst/>
          </a:prstGeom>
        </p:spPr>
        <p:txBody>
          <a:bodyPr vert="horz" lIns="121917" tIns="60958" rIns="121917" bIns="60958" rtlCol="0" anchor="ctr">
            <a:normAutofit/>
          </a:bodyPr>
          <a:lstStyle/>
          <a:p>
            <a:r>
              <a:rPr lang="ru-RU" smtClean="0"/>
              <a:t>Образец заголовка</a:t>
            </a:r>
            <a:endParaRPr lang="en-US" dirty="0"/>
          </a:p>
        </p:txBody>
      </p:sp>
      <p:sp>
        <p:nvSpPr>
          <p:cNvPr id="3076" name="Text Placeholder 2"/>
          <p:cNvSpPr>
            <a:spLocks noGrp="1"/>
          </p:cNvSpPr>
          <p:nvPr>
            <p:ph type="body" idx="1"/>
          </p:nvPr>
        </p:nvSpPr>
        <p:spPr bwMode="auto">
          <a:xfrm>
            <a:off x="609600" y="457200"/>
            <a:ext cx="487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ctr"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8" name="Slide Number Placeholder 7"/>
          <p:cNvSpPr>
            <a:spLocks noGrp="1"/>
          </p:cNvSpPr>
          <p:nvPr>
            <p:ph type="sldNum" sz="quarter" idx="4"/>
          </p:nvPr>
        </p:nvSpPr>
        <p:spPr>
          <a:xfrm>
            <a:off x="10363200" y="6400800"/>
            <a:ext cx="711200" cy="152400"/>
          </a:xfrm>
          <a:prstGeom prst="rect">
            <a:avLst/>
          </a:prstGeom>
        </p:spPr>
        <p:txBody>
          <a:bodyPr vert="horz" lIns="121917" tIns="60958" rIns="121917" bIns="60958" rtlCol="0" anchor="ctr"/>
          <a:lstStyle>
            <a:lvl1pPr algn="ctr">
              <a:defRPr sz="1400">
                <a:solidFill>
                  <a:prstClr val="black">
                    <a:lumMod val="50000"/>
                    <a:lumOff val="50000"/>
                  </a:prstClr>
                </a:solidFill>
                <a:latin typeface="Arial" pitchFamily="34" charset="0"/>
                <a:cs typeface="Arial" pitchFamily="34" charset="0"/>
              </a:defRPr>
            </a:lvl1pPr>
          </a:lstStyle>
          <a:p>
            <a:pPr defTabSz="914400" fontAlgn="base">
              <a:spcBef>
                <a:spcPct val="0"/>
              </a:spcBef>
              <a:spcAft>
                <a:spcPct val="0"/>
              </a:spcAft>
              <a:defRPr/>
            </a:pPr>
            <a:fld id="{66BC5CC3-5D06-4809-9A67-8F697B6A6B86}" type="slidenum">
              <a:rPr lang="ru-RU"/>
              <a:pPr defTabSz="914400" fontAlgn="base">
                <a:spcBef>
                  <a:spcPct val="0"/>
                </a:spcBef>
                <a:spcAft>
                  <a:spcPct val="0"/>
                </a:spcAft>
                <a:defRPr/>
              </a:pPr>
              <a:t>‹#›</a:t>
            </a:fld>
            <a:endParaRPr lang="ru-RU" dirty="0"/>
          </a:p>
        </p:txBody>
      </p:sp>
      <p:sp>
        <p:nvSpPr>
          <p:cNvPr id="9" name="Date Placeholder 8"/>
          <p:cNvSpPr>
            <a:spLocks noGrp="1"/>
          </p:cNvSpPr>
          <p:nvPr>
            <p:ph type="dt" sz="half" idx="2"/>
          </p:nvPr>
        </p:nvSpPr>
        <p:spPr>
          <a:xfrm>
            <a:off x="6502400" y="6426200"/>
            <a:ext cx="3759200" cy="127000"/>
          </a:xfrm>
          <a:prstGeom prst="rect">
            <a:avLst/>
          </a:prstGeom>
        </p:spPr>
        <p:txBody>
          <a:bodyPr vert="horz" lIns="121917" tIns="60958" rIns="121917" bIns="60958" rtlCol="0" anchor="ctr"/>
          <a:lstStyle>
            <a:lvl1pPr algn="r">
              <a:defRPr sz="1400">
                <a:solidFill>
                  <a:prstClr val="black">
                    <a:lumMod val="50000"/>
                    <a:lumOff val="50000"/>
                  </a:prstClr>
                </a:solidFill>
                <a:latin typeface="Arial" pitchFamily="34" charset="0"/>
                <a:cs typeface="Arial" pitchFamily="34" charset="0"/>
              </a:defRPr>
            </a:lvl1pPr>
          </a:lstStyle>
          <a:p>
            <a:pPr defTabSz="914400" fontAlgn="base">
              <a:spcBef>
                <a:spcPct val="0"/>
              </a:spcBef>
              <a:spcAft>
                <a:spcPct val="0"/>
              </a:spcAft>
              <a:defRPr/>
            </a:pPr>
            <a:endParaRPr lang="ru-RU" dirty="0"/>
          </a:p>
        </p:txBody>
      </p:sp>
      <p:sp>
        <p:nvSpPr>
          <p:cNvPr id="10" name="Footer Placeholder 9"/>
          <p:cNvSpPr>
            <a:spLocks noGrp="1"/>
          </p:cNvSpPr>
          <p:nvPr>
            <p:ph type="ftr" sz="quarter" idx="3"/>
          </p:nvPr>
        </p:nvSpPr>
        <p:spPr>
          <a:xfrm>
            <a:off x="6500286" y="6297084"/>
            <a:ext cx="3761316" cy="152400"/>
          </a:xfrm>
          <a:prstGeom prst="rect">
            <a:avLst/>
          </a:prstGeom>
        </p:spPr>
        <p:txBody>
          <a:bodyPr vert="horz" lIns="121917" tIns="60958" rIns="121917" bIns="60958" rtlCol="0" anchor="b"/>
          <a:lstStyle>
            <a:lvl1pPr algn="r">
              <a:defRPr sz="1400">
                <a:solidFill>
                  <a:prstClr val="black"/>
                </a:solidFill>
                <a:latin typeface="Arial" pitchFamily="34" charset="0"/>
                <a:cs typeface="Arial" pitchFamily="34" charset="0"/>
              </a:defRPr>
            </a:lvl1pPr>
          </a:lstStyle>
          <a:p>
            <a:pPr defTabSz="914400" fontAlgn="base">
              <a:spcBef>
                <a:spcPct val="0"/>
              </a:spcBef>
              <a:spcAft>
                <a:spcPct val="0"/>
              </a:spcAft>
              <a:defRPr/>
            </a:pPr>
            <a:endParaRPr lang="ru-RU"/>
          </a:p>
        </p:txBody>
      </p:sp>
    </p:spTree>
    <p:extLst>
      <p:ext uri="{BB962C8B-B14F-4D97-AF65-F5344CB8AC3E}">
        <p14:creationId xmlns:p14="http://schemas.microsoft.com/office/powerpoint/2010/main" val="25824537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r" rtl="0" eaLnBrk="0" fontAlgn="base" hangingPunct="0">
        <a:spcBef>
          <a:spcPct val="0"/>
        </a:spcBef>
        <a:spcAft>
          <a:spcPct val="0"/>
        </a:spcAft>
        <a:defRPr sz="3700" kern="1200">
          <a:gradFill>
            <a:gsLst>
              <a:gs pos="0">
                <a:schemeClr val="tx1">
                  <a:lumMod val="50000"/>
                </a:schemeClr>
              </a:gs>
              <a:gs pos="61000">
                <a:schemeClr val="tx1"/>
              </a:gs>
            </a:gsLst>
            <a:lin ang="5400000" scaled="0"/>
          </a:gradFill>
          <a:latin typeface="+mj-lt"/>
          <a:ea typeface="+mj-ea"/>
          <a:cs typeface="+mj-cs"/>
        </a:defRPr>
      </a:lvl1pPr>
      <a:lvl2pPr algn="r" rtl="0" eaLnBrk="0" fontAlgn="base" hangingPunct="0">
        <a:spcBef>
          <a:spcPct val="0"/>
        </a:spcBef>
        <a:spcAft>
          <a:spcPct val="0"/>
        </a:spcAft>
        <a:defRPr sz="3700">
          <a:solidFill>
            <a:schemeClr val="tx1"/>
          </a:solidFill>
          <a:latin typeface="Calibri" pitchFamily="34" charset="0"/>
        </a:defRPr>
      </a:lvl2pPr>
      <a:lvl3pPr algn="r" rtl="0" eaLnBrk="0" fontAlgn="base" hangingPunct="0">
        <a:spcBef>
          <a:spcPct val="0"/>
        </a:spcBef>
        <a:spcAft>
          <a:spcPct val="0"/>
        </a:spcAft>
        <a:defRPr sz="3700">
          <a:solidFill>
            <a:schemeClr val="tx1"/>
          </a:solidFill>
          <a:latin typeface="Calibri" pitchFamily="34" charset="0"/>
        </a:defRPr>
      </a:lvl3pPr>
      <a:lvl4pPr algn="r" rtl="0" eaLnBrk="0" fontAlgn="base" hangingPunct="0">
        <a:spcBef>
          <a:spcPct val="0"/>
        </a:spcBef>
        <a:spcAft>
          <a:spcPct val="0"/>
        </a:spcAft>
        <a:defRPr sz="3700">
          <a:solidFill>
            <a:schemeClr val="tx1"/>
          </a:solidFill>
          <a:latin typeface="Calibri" pitchFamily="34" charset="0"/>
        </a:defRPr>
      </a:lvl4pPr>
      <a:lvl5pPr algn="r" rtl="0" eaLnBrk="0" fontAlgn="base" hangingPunct="0">
        <a:spcBef>
          <a:spcPct val="0"/>
        </a:spcBef>
        <a:spcAft>
          <a:spcPct val="0"/>
        </a:spcAft>
        <a:defRPr sz="3700">
          <a:solidFill>
            <a:schemeClr val="tx1"/>
          </a:solidFill>
          <a:latin typeface="Calibri" pitchFamily="34" charset="0"/>
        </a:defRPr>
      </a:lvl5pPr>
      <a:lvl6pPr marL="609585" algn="r" rtl="0" fontAlgn="base">
        <a:spcBef>
          <a:spcPct val="0"/>
        </a:spcBef>
        <a:spcAft>
          <a:spcPct val="0"/>
        </a:spcAft>
        <a:defRPr sz="3700">
          <a:solidFill>
            <a:schemeClr val="tx1"/>
          </a:solidFill>
          <a:latin typeface="Calibri" pitchFamily="34" charset="0"/>
        </a:defRPr>
      </a:lvl6pPr>
      <a:lvl7pPr marL="1219170" algn="r" rtl="0" fontAlgn="base">
        <a:spcBef>
          <a:spcPct val="0"/>
        </a:spcBef>
        <a:spcAft>
          <a:spcPct val="0"/>
        </a:spcAft>
        <a:defRPr sz="3700">
          <a:solidFill>
            <a:schemeClr val="tx1"/>
          </a:solidFill>
          <a:latin typeface="Calibri" pitchFamily="34" charset="0"/>
        </a:defRPr>
      </a:lvl7pPr>
      <a:lvl8pPr marL="1828754" algn="r" rtl="0" fontAlgn="base">
        <a:spcBef>
          <a:spcPct val="0"/>
        </a:spcBef>
        <a:spcAft>
          <a:spcPct val="0"/>
        </a:spcAft>
        <a:defRPr sz="3700">
          <a:solidFill>
            <a:schemeClr val="tx1"/>
          </a:solidFill>
          <a:latin typeface="Calibri" pitchFamily="34" charset="0"/>
        </a:defRPr>
      </a:lvl8pPr>
      <a:lvl9pPr marL="2438339" algn="r" rtl="0" fontAlgn="base">
        <a:spcBef>
          <a:spcPct val="0"/>
        </a:spcBef>
        <a:spcAft>
          <a:spcPct val="0"/>
        </a:spcAft>
        <a:defRPr sz="3700">
          <a:solidFill>
            <a:schemeClr val="tx1"/>
          </a:solidFill>
          <a:latin typeface="Calibri" pitchFamily="34" charset="0"/>
        </a:defRPr>
      </a:lvl9pPr>
    </p:titleStyle>
    <p:bodyStyle>
      <a:lvl1pPr marL="243411" indent="-243411" algn="l" rtl="0" eaLnBrk="0" fontAlgn="base" hangingPunct="0">
        <a:spcBef>
          <a:spcPct val="20000"/>
        </a:spcBef>
        <a:spcAft>
          <a:spcPct val="0"/>
        </a:spcAft>
        <a:buClr>
          <a:srgbClr val="7F7F7F"/>
        </a:buClr>
        <a:buFont typeface="Wingdings" pitchFamily="2" charset="2"/>
        <a:buChar char="§"/>
        <a:defRPr kern="1200">
          <a:solidFill>
            <a:srgbClr val="000000"/>
          </a:solidFill>
          <a:latin typeface="+mn-lt"/>
          <a:ea typeface="+mn-ea"/>
          <a:cs typeface="+mn-cs"/>
        </a:defRPr>
      </a:lvl1pPr>
      <a:lvl2pPr marL="548204" indent="-243411" algn="l" rtl="0" eaLnBrk="0" fontAlgn="base" hangingPunct="0">
        <a:spcBef>
          <a:spcPct val="20000"/>
        </a:spcBef>
        <a:spcAft>
          <a:spcPct val="0"/>
        </a:spcAft>
        <a:buClr>
          <a:srgbClr val="7F7F7F"/>
        </a:buClr>
        <a:buFont typeface="Wingdings" pitchFamily="2" charset="2"/>
        <a:buChar char="§"/>
        <a:defRPr sz="1900" kern="1200">
          <a:solidFill>
            <a:srgbClr val="000000"/>
          </a:solidFill>
          <a:latin typeface="+mn-lt"/>
          <a:ea typeface="+mn-ea"/>
          <a:cs typeface="+mn-cs"/>
        </a:defRPr>
      </a:lvl2pPr>
      <a:lvl3pPr marL="791614" indent="-243411" algn="l" rtl="0" eaLnBrk="0" fontAlgn="base" hangingPunct="0">
        <a:spcBef>
          <a:spcPct val="20000"/>
        </a:spcBef>
        <a:spcAft>
          <a:spcPct val="0"/>
        </a:spcAft>
        <a:buClr>
          <a:srgbClr val="7F7F7F"/>
        </a:buClr>
        <a:buFont typeface="Wingdings" pitchFamily="2" charset="2"/>
        <a:buChar char="§"/>
        <a:defRPr sz="1900" kern="1200">
          <a:solidFill>
            <a:srgbClr val="000000"/>
          </a:solidFill>
          <a:latin typeface="+mn-lt"/>
          <a:ea typeface="+mn-ea"/>
          <a:cs typeface="+mn-cs"/>
        </a:defRPr>
      </a:lvl3pPr>
      <a:lvl4pPr marL="1035025" indent="-243411" algn="l" rtl="0" eaLnBrk="0" fontAlgn="base" hangingPunct="0">
        <a:spcBef>
          <a:spcPct val="20000"/>
        </a:spcBef>
        <a:spcAft>
          <a:spcPct val="0"/>
        </a:spcAft>
        <a:buClr>
          <a:srgbClr val="7F7F7F"/>
        </a:buClr>
        <a:buFont typeface="Wingdings" pitchFamily="2" charset="2"/>
        <a:buChar char="§"/>
        <a:defRPr sz="1900" kern="1200">
          <a:solidFill>
            <a:srgbClr val="000000"/>
          </a:solidFill>
          <a:latin typeface="+mn-lt"/>
          <a:ea typeface="+mn-ea"/>
          <a:cs typeface="+mn-cs"/>
        </a:defRPr>
      </a:lvl4pPr>
      <a:lvl5pPr marL="1278435" indent="-243411" algn="l" rtl="0" eaLnBrk="0" fontAlgn="base" hangingPunct="0">
        <a:spcBef>
          <a:spcPct val="20000"/>
        </a:spcBef>
        <a:spcAft>
          <a:spcPct val="0"/>
        </a:spcAft>
        <a:buClr>
          <a:srgbClr val="7F7F7F"/>
        </a:buClr>
        <a:buFont typeface="Wingdings" pitchFamily="2" charset="2"/>
        <a:buChar char="§"/>
        <a:defRPr sz="1900" kern="1200">
          <a:solidFill>
            <a:srgbClr val="000000"/>
          </a:solidFill>
          <a:latin typeface="+mn-lt"/>
          <a:ea typeface="+mn-ea"/>
          <a:cs typeface="+mn-cs"/>
        </a:defRPr>
      </a:lvl5pPr>
      <a:lvl6pPr marL="1523962" indent="-243834" algn="l" defTabSz="1219170" rtl="0" eaLnBrk="1" latinLnBrk="0" hangingPunct="1">
        <a:spcBef>
          <a:spcPts val="384"/>
        </a:spcBef>
        <a:buClr>
          <a:schemeClr val="tx1">
            <a:lumMod val="50000"/>
            <a:lumOff val="50000"/>
          </a:schemeClr>
        </a:buClr>
        <a:buFont typeface="Wingdings" pitchFamily="2" charset="2"/>
        <a:buChar char="§"/>
        <a:defRPr sz="1900" kern="1200" baseline="0">
          <a:solidFill>
            <a:schemeClr val="tx1"/>
          </a:solidFill>
          <a:latin typeface="+mn-lt"/>
          <a:ea typeface="+mn-ea"/>
          <a:cs typeface="+mn-cs"/>
        </a:defRPr>
      </a:lvl6pPr>
      <a:lvl7pPr marL="1767796" indent="-243834" algn="l" defTabSz="1219170" rtl="0" eaLnBrk="1" latinLnBrk="0" hangingPunct="1">
        <a:spcBef>
          <a:spcPts val="384"/>
        </a:spcBef>
        <a:buClr>
          <a:schemeClr val="tx1">
            <a:lumMod val="50000"/>
            <a:lumOff val="50000"/>
          </a:schemeClr>
        </a:buClr>
        <a:buFont typeface="Wingdings" pitchFamily="2" charset="2"/>
        <a:buChar char="§"/>
        <a:defRPr sz="1900" kern="1200" baseline="0">
          <a:solidFill>
            <a:schemeClr val="tx1"/>
          </a:solidFill>
          <a:latin typeface="+mn-lt"/>
          <a:ea typeface="+mn-ea"/>
          <a:cs typeface="+mn-cs"/>
        </a:defRPr>
      </a:lvl7pPr>
      <a:lvl8pPr marL="2011630" indent="-243834" algn="l" defTabSz="1219170" rtl="0" eaLnBrk="1" latinLnBrk="0" hangingPunct="1">
        <a:spcBef>
          <a:spcPts val="384"/>
        </a:spcBef>
        <a:buClr>
          <a:schemeClr val="tx1">
            <a:lumMod val="50000"/>
            <a:lumOff val="50000"/>
          </a:schemeClr>
        </a:buClr>
        <a:buFont typeface="Wingdings" pitchFamily="2" charset="2"/>
        <a:buChar char="§"/>
        <a:defRPr sz="1900" kern="1200" baseline="0">
          <a:solidFill>
            <a:schemeClr val="tx1"/>
          </a:solidFill>
          <a:latin typeface="+mn-lt"/>
          <a:ea typeface="+mn-ea"/>
          <a:cs typeface="+mn-cs"/>
        </a:defRPr>
      </a:lvl8pPr>
      <a:lvl9pPr marL="2255464" indent="-243834" algn="l" defTabSz="1219170" rtl="0" eaLnBrk="1" latinLnBrk="0" hangingPunct="1">
        <a:spcBef>
          <a:spcPts val="384"/>
        </a:spcBef>
        <a:buClr>
          <a:schemeClr val="tx1">
            <a:lumMod val="50000"/>
            <a:lumOff val="50000"/>
          </a:schemeClr>
        </a:buClr>
        <a:buFont typeface="Wingdings" pitchFamily="2" charset="2"/>
        <a:buChar char="§"/>
        <a:defRPr sz="19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ru-RU"/>
          </a:p>
        </p:txBody>
      </p:sp>
      <p:sp>
        <p:nvSpPr>
          <p:cNvPr id="5" name="Нижний колонтитул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8A4ACC-2E42-4F76-8B3E-A8F6A54C3C58}" type="slidenum">
              <a:rPr lang="ru-RU" smtClean="0"/>
              <a:pPr/>
              <a:t>‹#›</a:t>
            </a:fld>
            <a:endParaRPr lang="ru-RU"/>
          </a:p>
        </p:txBody>
      </p:sp>
    </p:spTree>
    <p:extLst>
      <p:ext uri="{BB962C8B-B14F-4D97-AF65-F5344CB8AC3E}">
        <p14:creationId xmlns:p14="http://schemas.microsoft.com/office/powerpoint/2010/main" val="5231682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7572" y="-2117"/>
            <a:ext cx="33443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Box 2"/>
          <p:cNvSpPr txBox="1">
            <a:spLocks noChangeArrowheads="1"/>
          </p:cNvSpPr>
          <p:nvPr/>
        </p:nvSpPr>
        <p:spPr bwMode="auto">
          <a:xfrm>
            <a:off x="171451" y="1107021"/>
            <a:ext cx="11344274" cy="343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algn="ctr" eaLnBrk="1" fontAlgn="base" hangingPunct="1">
              <a:spcBef>
                <a:spcPct val="0"/>
              </a:spcBef>
              <a:spcAft>
                <a:spcPct val="0"/>
              </a:spcAft>
              <a:buClrTx/>
              <a:buFontTx/>
              <a:buNone/>
            </a:pPr>
            <a:r>
              <a:rPr lang="ru-RU" altLang="ru-RU" sz="4300" b="1" dirty="0">
                <a:solidFill>
                  <a:schemeClr val="accent1">
                    <a:lumMod val="50000"/>
                  </a:schemeClr>
                </a:solidFill>
                <a:latin typeface="Constantia" pitchFamily="18" charset="0"/>
                <a:cs typeface="Arial" charset="0"/>
              </a:rPr>
              <a:t>Реформа </a:t>
            </a:r>
          </a:p>
          <a:p>
            <a:pPr algn="ctr" eaLnBrk="1" fontAlgn="base" hangingPunct="1">
              <a:spcBef>
                <a:spcPct val="0"/>
              </a:spcBef>
              <a:spcAft>
                <a:spcPct val="0"/>
              </a:spcAft>
              <a:buClrTx/>
              <a:buFontTx/>
              <a:buNone/>
            </a:pPr>
            <a:r>
              <a:rPr lang="ru-RU" altLang="ru-RU" sz="4300" b="1" dirty="0">
                <a:solidFill>
                  <a:schemeClr val="accent1">
                    <a:lumMod val="50000"/>
                  </a:schemeClr>
                </a:solidFill>
                <a:latin typeface="Constantia" pitchFamily="18" charset="0"/>
                <a:cs typeface="Arial" charset="0"/>
              </a:rPr>
              <a:t>контрольной и надзорной деятельности в рамках </a:t>
            </a:r>
            <a:r>
              <a:rPr lang="ru-RU" altLang="ru-RU" sz="4300" b="1" dirty="0" smtClean="0">
                <a:solidFill>
                  <a:schemeClr val="accent1">
                    <a:lumMod val="50000"/>
                  </a:schemeClr>
                </a:solidFill>
                <a:latin typeface="Constantia" pitchFamily="18" charset="0"/>
                <a:cs typeface="Arial" charset="0"/>
              </a:rPr>
              <a:t>« </a:t>
            </a:r>
            <a:r>
              <a:rPr lang="ru-RU" altLang="ru-RU" sz="4300" b="1" dirty="0">
                <a:solidFill>
                  <a:schemeClr val="accent1">
                    <a:lumMod val="50000"/>
                  </a:schemeClr>
                </a:solidFill>
                <a:latin typeface="Constantia" pitchFamily="18" charset="0"/>
                <a:cs typeface="Arial" charset="0"/>
              </a:rPr>
              <a:t>Охраны труда</a:t>
            </a:r>
            <a:r>
              <a:rPr lang="ru-RU" altLang="ru-RU" sz="4300" b="1" dirty="0" smtClean="0">
                <a:solidFill>
                  <a:schemeClr val="accent1">
                    <a:lumMod val="50000"/>
                  </a:schemeClr>
                </a:solidFill>
                <a:latin typeface="Constantia" pitchFamily="18" charset="0"/>
                <a:cs typeface="Arial" charset="0"/>
              </a:rPr>
              <a:t>» </a:t>
            </a:r>
          </a:p>
          <a:p>
            <a:pPr algn="ctr" eaLnBrk="1" fontAlgn="base" hangingPunct="1">
              <a:spcBef>
                <a:spcPct val="0"/>
              </a:spcBef>
              <a:spcAft>
                <a:spcPct val="0"/>
              </a:spcAft>
              <a:buClrTx/>
              <a:buFontTx/>
              <a:buNone/>
            </a:pPr>
            <a:r>
              <a:rPr lang="ru-RU" altLang="ru-RU" sz="4300" b="1" dirty="0" smtClean="0">
                <a:solidFill>
                  <a:schemeClr val="accent1">
                    <a:lumMod val="50000"/>
                  </a:schemeClr>
                </a:solidFill>
                <a:latin typeface="Constantia" pitchFamily="18" charset="0"/>
                <a:cs typeface="Arial" charset="0"/>
              </a:rPr>
              <a:t>(общие положения, СУОТ и СИЗ, </a:t>
            </a:r>
            <a:r>
              <a:rPr lang="ru-RU" altLang="ru-RU" sz="4300" b="1" dirty="0" err="1" smtClean="0">
                <a:solidFill>
                  <a:schemeClr val="accent1">
                    <a:lumMod val="50000"/>
                  </a:schemeClr>
                </a:solidFill>
                <a:latin typeface="Constantia" pitchFamily="18" charset="0"/>
                <a:cs typeface="Arial" charset="0"/>
              </a:rPr>
              <a:t>самообследование</a:t>
            </a:r>
            <a:r>
              <a:rPr lang="ru-RU" altLang="ru-RU" sz="4300" b="1" dirty="0" smtClean="0">
                <a:solidFill>
                  <a:schemeClr val="accent1">
                    <a:lumMod val="50000"/>
                  </a:schemeClr>
                </a:solidFill>
                <a:latin typeface="Constantia" pitchFamily="18" charset="0"/>
                <a:cs typeface="Arial" charset="0"/>
              </a:rPr>
              <a:t>)</a:t>
            </a:r>
            <a:endParaRPr lang="ru-RU" altLang="ru-RU" sz="4300" b="1" dirty="0">
              <a:solidFill>
                <a:schemeClr val="accent1">
                  <a:lumMod val="50000"/>
                </a:schemeClr>
              </a:solidFill>
              <a:latin typeface="Constantia" pitchFamily="18" charset="0"/>
              <a:cs typeface="Arial" charset="0"/>
            </a:endParaRPr>
          </a:p>
        </p:txBody>
      </p:sp>
      <p:sp>
        <p:nvSpPr>
          <p:cNvPr id="9223" name="TextBox 3"/>
          <p:cNvSpPr txBox="1">
            <a:spLocks noChangeArrowheads="1"/>
          </p:cNvSpPr>
          <p:nvPr/>
        </p:nvSpPr>
        <p:spPr bwMode="auto">
          <a:xfrm>
            <a:off x="724959" y="5307489"/>
            <a:ext cx="5994400" cy="136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2" tIns="60956" rIns="121912" bIns="60956">
            <a:spAutoFit/>
          </a:bodyPr>
          <a:lstStyle>
            <a:lvl1pPr eaLnBrk="0" hangingPunct="0">
              <a:spcBef>
                <a:spcPct val="20000"/>
              </a:spcBef>
              <a:buClr>
                <a:srgbClr val="7F7F7F"/>
              </a:buClr>
              <a:buFont typeface="Wingdings" pitchFamily="2" charset="2"/>
              <a:buChar char="§"/>
              <a:defRPr>
                <a:solidFill>
                  <a:srgbClr val="000000"/>
                </a:solidFill>
                <a:latin typeface="Calibri" pitchFamily="34" charset="0"/>
              </a:defRPr>
            </a:lvl1pPr>
            <a:lvl2pPr marL="742950" indent="-285750" eaLnBrk="0" hangingPunct="0">
              <a:spcBef>
                <a:spcPct val="20000"/>
              </a:spcBef>
              <a:buClr>
                <a:srgbClr val="7F7F7F"/>
              </a:buClr>
              <a:buFont typeface="Wingdings" pitchFamily="2" charset="2"/>
              <a:buChar char="§"/>
              <a:defRPr sz="1400">
                <a:solidFill>
                  <a:srgbClr val="000000"/>
                </a:solidFill>
                <a:latin typeface="Calibri" pitchFamily="34" charset="0"/>
              </a:defRPr>
            </a:lvl2pPr>
            <a:lvl3pPr marL="11430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3pPr>
            <a:lvl4pPr marL="16002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4pPr>
            <a:lvl5pPr marL="2057400" indent="-228600" eaLnBrk="0" hangingPunct="0">
              <a:spcBef>
                <a:spcPct val="20000"/>
              </a:spcBef>
              <a:buClr>
                <a:srgbClr val="7F7F7F"/>
              </a:buClr>
              <a:buFont typeface="Wingdings" pitchFamily="2" charset="2"/>
              <a:buChar char="§"/>
              <a:defRPr sz="1400">
                <a:solidFill>
                  <a:srgbClr val="000000"/>
                </a:solidFill>
                <a:latin typeface="Calibri" pitchFamily="34" charset="0"/>
              </a:defRPr>
            </a:lvl5pPr>
            <a:lvl6pPr marL="25146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6pPr>
            <a:lvl7pPr marL="29718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7pPr>
            <a:lvl8pPr marL="34290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8pPr>
            <a:lvl9pPr marL="3886200" indent="-228600" eaLnBrk="0" fontAlgn="base" hangingPunct="0">
              <a:spcBef>
                <a:spcPct val="20000"/>
              </a:spcBef>
              <a:spcAft>
                <a:spcPct val="0"/>
              </a:spcAft>
              <a:buClr>
                <a:srgbClr val="7F7F7F"/>
              </a:buClr>
              <a:buFont typeface="Wingdings" pitchFamily="2" charset="2"/>
              <a:buChar char="§"/>
              <a:defRPr sz="1400">
                <a:solidFill>
                  <a:srgbClr val="000000"/>
                </a:solidFill>
                <a:latin typeface="Calibri" pitchFamily="34" charset="0"/>
              </a:defRPr>
            </a:lvl9pPr>
          </a:lstStyle>
          <a:p>
            <a:pPr eaLnBrk="1" fontAlgn="base" hangingPunct="1">
              <a:spcBef>
                <a:spcPct val="0"/>
              </a:spcBef>
              <a:spcAft>
                <a:spcPct val="0"/>
              </a:spcAft>
              <a:buClrTx/>
              <a:buFontTx/>
              <a:buNone/>
            </a:pPr>
            <a:r>
              <a:rPr lang="ru-RU" altLang="ru-RU" sz="2700" dirty="0" err="1">
                <a:latin typeface="Constantia" pitchFamily="18" charset="0"/>
                <a:cs typeface="Arial" charset="0"/>
              </a:rPr>
              <a:t>Лырчиков</a:t>
            </a:r>
            <a:r>
              <a:rPr lang="ru-RU" altLang="ru-RU" sz="2700" dirty="0">
                <a:latin typeface="Constantia" pitchFamily="18" charset="0"/>
                <a:cs typeface="Arial" charset="0"/>
              </a:rPr>
              <a:t> Андрей Анатольевич, </a:t>
            </a:r>
            <a:r>
              <a:rPr lang="ru-RU" altLang="ru-RU" sz="2700" dirty="0" smtClean="0">
                <a:latin typeface="Constantia" pitchFamily="18" charset="0"/>
                <a:cs typeface="Arial" charset="0"/>
              </a:rPr>
              <a:t>преподаватель учебного центра ООО «За безопасный труд»</a:t>
            </a:r>
            <a:endParaRPr lang="ru-RU" altLang="ru-RU" sz="2700" dirty="0">
              <a:latin typeface="Constantia" pitchFamily="18" charset="0"/>
              <a:cs typeface="Arial" charset="0"/>
            </a:endParaRPr>
          </a:p>
        </p:txBody>
      </p:sp>
    </p:spTree>
    <p:extLst>
      <p:ext uri="{BB962C8B-B14F-4D97-AF65-F5344CB8AC3E}">
        <p14:creationId xmlns:p14="http://schemas.microsoft.com/office/powerpoint/2010/main" val="185827507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20750"/>
          </a:xfrm>
        </p:spPr>
        <p:txBody>
          <a:bodyPr>
            <a:normAutofit/>
          </a:bodyPr>
          <a:lstStyle/>
          <a:p>
            <a:pPr algn="ctr"/>
            <a:r>
              <a:rPr lang="ru-RU" sz="2400" dirty="0" smtClean="0"/>
              <a:t>ОБЕСПЕЧЕНИЕ РАБОТНИКОВ СИЗ</a:t>
            </a:r>
            <a:endParaRPr lang="ru-RU" sz="2400" dirty="0"/>
          </a:p>
        </p:txBody>
      </p:sp>
      <p:sp>
        <p:nvSpPr>
          <p:cNvPr id="4" name="Номер слайда 3"/>
          <p:cNvSpPr>
            <a:spLocks noGrp="1"/>
          </p:cNvSpPr>
          <p:nvPr>
            <p:ph type="sldNum" sz="quarter" idx="12"/>
          </p:nvPr>
        </p:nvSpPr>
        <p:spPr>
          <a:xfrm>
            <a:off x="9237663" y="6422227"/>
            <a:ext cx="2743200" cy="365125"/>
          </a:xfrm>
        </p:spPr>
        <p:txBody>
          <a:bodyPr/>
          <a:lstStyle/>
          <a:p>
            <a:fld id="{7C8A4ACC-2E42-4F76-8B3E-A8F6A54C3C58}" type="slidenum">
              <a:rPr lang="ru-RU" smtClean="0"/>
              <a:pPr/>
              <a:t>10</a:t>
            </a:fld>
            <a:endParaRPr lang="ru-RU"/>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8849" y="1547397"/>
            <a:ext cx="1971676"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23850" y="1795047"/>
            <a:ext cx="9544049" cy="1631216"/>
          </a:xfrm>
          <a:prstGeom prst="rect">
            <a:avLst/>
          </a:prstGeom>
        </p:spPr>
        <p:txBody>
          <a:bodyPr wrap="square">
            <a:spAutoFit/>
          </a:bodyPr>
          <a:lstStyle/>
          <a:p>
            <a:pPr marL="342900" indent="-342900" algn="just">
              <a:buClr>
                <a:srgbClr val="2D6941"/>
              </a:buClr>
              <a:buFont typeface="Wingdings" panose="05000000000000000000" pitchFamily="2" charset="2"/>
              <a:buChar char="q"/>
            </a:pPr>
            <a:r>
              <a:rPr lang="ru-RU" sz="2000" b="1" i="1" dirty="0">
                <a:latin typeface="Arial" panose="020B0604020202020204" pitchFamily="34" charset="0"/>
                <a:cs typeface="Arial" panose="020B0604020202020204" pitchFamily="34" charset="0"/>
              </a:rPr>
              <a:t>Средство индивидуальной защиты </a:t>
            </a:r>
            <a:r>
              <a:rPr lang="ru-RU" sz="2000" dirty="0">
                <a:latin typeface="Arial" panose="020B0604020202020204" pitchFamily="34" charset="0"/>
                <a:cs typeface="Arial" panose="020B0604020202020204" pitchFamily="34" charset="0"/>
              </a:rPr>
              <a:t>- средство, используемое для предотвращения или уменьшения воздействия на работника вредных и (или) опасных производственных факторов, особых температурных условий, а также для защиты от </a:t>
            </a:r>
            <a:r>
              <a:rPr lang="ru-RU" sz="2000" dirty="0" smtClean="0">
                <a:latin typeface="Arial" panose="020B0604020202020204" pitchFamily="34" charset="0"/>
                <a:cs typeface="Arial" panose="020B0604020202020204" pitchFamily="34" charset="0"/>
              </a:rPr>
              <a:t>загрязнения</a:t>
            </a:r>
          </a:p>
          <a:p>
            <a:pPr marL="342900" indent="-342900" algn="just">
              <a:buClr>
                <a:srgbClr val="2D6941"/>
              </a:buClr>
              <a:buFont typeface="Wingdings" panose="05000000000000000000" pitchFamily="2" charset="2"/>
              <a:buChar char="q"/>
            </a:pPr>
            <a:endParaRPr lang="ru-RU" sz="2000" dirty="0" smtClean="0">
              <a:latin typeface="Arial" panose="020B0604020202020204" pitchFamily="34" charset="0"/>
              <a:cs typeface="Arial" panose="020B0604020202020204" pitchFamily="34" charset="0"/>
            </a:endParaRPr>
          </a:p>
        </p:txBody>
      </p:sp>
      <p:sp>
        <p:nvSpPr>
          <p:cNvPr id="9" name="Прямоугольник 8"/>
          <p:cNvSpPr/>
          <p:nvPr/>
        </p:nvSpPr>
        <p:spPr>
          <a:xfrm>
            <a:off x="304800" y="3178613"/>
            <a:ext cx="11515724" cy="1862048"/>
          </a:xfrm>
          <a:prstGeom prst="rect">
            <a:avLst/>
          </a:prstGeom>
        </p:spPr>
        <p:txBody>
          <a:bodyPr wrap="square">
            <a:spAutoFit/>
          </a:bodyPr>
          <a:lstStyle/>
          <a:p>
            <a:pPr marL="342900" lvl="0" indent="-342900" algn="just" defTabSz="914400">
              <a:lnSpc>
                <a:spcPct val="90000"/>
              </a:lnSpc>
              <a:spcBef>
                <a:spcPts val="1000"/>
              </a:spcBef>
              <a:buClr>
                <a:srgbClr val="00CC00"/>
              </a:buClr>
              <a:buFont typeface="Wingdings" panose="05000000000000000000" pitchFamily="2" charset="2"/>
              <a:buChar char="ü"/>
            </a:pPr>
            <a:r>
              <a:rPr lang="ru-RU" sz="2000" dirty="0">
                <a:solidFill>
                  <a:prstClr val="black"/>
                </a:solidFill>
                <a:latin typeface="Arial" panose="020B0604020202020204" pitchFamily="34" charset="0"/>
                <a:ea typeface="Times New Roman"/>
                <a:cs typeface="Arial" panose="020B0604020202020204" pitchFamily="34" charset="0"/>
              </a:rPr>
              <a:t>Приказ </a:t>
            </a:r>
            <a:r>
              <a:rPr lang="ru-RU" sz="2000" dirty="0" err="1">
                <a:solidFill>
                  <a:prstClr val="black"/>
                </a:solidFill>
                <a:latin typeface="Arial" panose="020B0604020202020204" pitchFamily="34" charset="0"/>
                <a:ea typeface="Times New Roman"/>
                <a:cs typeface="Arial" panose="020B0604020202020204" pitchFamily="34" charset="0"/>
              </a:rPr>
              <a:t>Минздравсоцразвития</a:t>
            </a:r>
            <a:r>
              <a:rPr lang="ru-RU" sz="2000" dirty="0">
                <a:solidFill>
                  <a:prstClr val="black"/>
                </a:solidFill>
                <a:latin typeface="Arial" panose="020B0604020202020204" pitchFamily="34" charset="0"/>
                <a:ea typeface="Times New Roman"/>
                <a:cs typeface="Arial" panose="020B0604020202020204" pitchFamily="34" charset="0"/>
              </a:rPr>
              <a:t> России от 01.06.2009 N 290н  (ред. от 12.01.2015) </a:t>
            </a:r>
            <a:endParaRPr lang="ru-RU" sz="2000" dirty="0" smtClean="0">
              <a:solidFill>
                <a:prstClr val="black"/>
              </a:solidFill>
              <a:latin typeface="Arial" panose="020B0604020202020204" pitchFamily="34" charset="0"/>
              <a:ea typeface="Times New Roman"/>
              <a:cs typeface="Arial" panose="020B0604020202020204" pitchFamily="34" charset="0"/>
            </a:endParaRPr>
          </a:p>
          <a:p>
            <a:pPr marL="342900" lvl="0" indent="-342900" algn="just" defTabSz="914400">
              <a:lnSpc>
                <a:spcPct val="90000"/>
              </a:lnSpc>
              <a:spcBef>
                <a:spcPts val="1000"/>
              </a:spcBef>
              <a:buClr>
                <a:srgbClr val="00CC00"/>
              </a:buClr>
              <a:buFont typeface="Wingdings" panose="05000000000000000000" pitchFamily="2" charset="2"/>
              <a:buChar char="ü"/>
            </a:pPr>
            <a:r>
              <a:rPr lang="ru-RU" sz="2000" dirty="0" smtClean="0">
                <a:solidFill>
                  <a:prstClr val="black"/>
                </a:solidFill>
                <a:latin typeface="Arial" panose="020B0604020202020204" pitchFamily="34" charset="0"/>
                <a:ea typeface="Times New Roman"/>
                <a:cs typeface="Arial" panose="020B0604020202020204" pitchFamily="34" charset="0"/>
              </a:rPr>
              <a:t>Типовые </a:t>
            </a:r>
            <a:r>
              <a:rPr lang="ru-RU" sz="2000" dirty="0">
                <a:solidFill>
                  <a:prstClr val="black"/>
                </a:solidFill>
                <a:latin typeface="Arial" panose="020B0604020202020204" pitchFamily="34" charset="0"/>
                <a:ea typeface="Times New Roman"/>
                <a:cs typeface="Arial" panose="020B0604020202020204" pitchFamily="34" charset="0"/>
              </a:rPr>
              <a:t>нормы бесплатной выдачи специальной одежды, специальной обуви и других средств </a:t>
            </a:r>
            <a:r>
              <a:rPr lang="ru-RU" sz="2000" dirty="0" smtClean="0">
                <a:solidFill>
                  <a:prstClr val="black"/>
                </a:solidFill>
                <a:latin typeface="Arial" panose="020B0604020202020204" pitchFamily="34" charset="0"/>
                <a:ea typeface="Times New Roman"/>
                <a:cs typeface="Arial" panose="020B0604020202020204" pitchFamily="34" charset="0"/>
              </a:rPr>
              <a:t>защиты по отраслям и «сквозные»  </a:t>
            </a:r>
          </a:p>
          <a:p>
            <a:pPr marL="342900" lvl="0" indent="-342900" algn="just" defTabSz="914400">
              <a:lnSpc>
                <a:spcPct val="90000"/>
              </a:lnSpc>
              <a:spcBef>
                <a:spcPts val="1000"/>
              </a:spcBef>
              <a:buClr>
                <a:srgbClr val="00CC00"/>
              </a:buClr>
              <a:buFont typeface="Wingdings" panose="05000000000000000000" pitchFamily="2" charset="2"/>
              <a:buChar char="ü"/>
            </a:pPr>
            <a:r>
              <a:rPr lang="ru-RU" sz="2000" dirty="0" smtClean="0">
                <a:solidFill>
                  <a:srgbClr val="FF0000"/>
                </a:solidFill>
                <a:latin typeface="Arial" panose="020B0604020202020204" pitchFamily="34" charset="0"/>
                <a:ea typeface="Times New Roman"/>
                <a:cs typeface="Arial" panose="020B0604020202020204" pitchFamily="34" charset="0"/>
              </a:rPr>
              <a:t>планируются</a:t>
            </a:r>
            <a:r>
              <a:rPr lang="ru-RU" sz="2000" dirty="0" smtClean="0">
                <a:solidFill>
                  <a:prstClr val="black"/>
                </a:solidFill>
                <a:latin typeface="Arial" panose="020B0604020202020204" pitchFamily="34" charset="0"/>
                <a:ea typeface="Times New Roman"/>
                <a:cs typeface="Arial" panose="020B0604020202020204" pitchFamily="34" charset="0"/>
              </a:rPr>
              <a:t>: единые </a:t>
            </a:r>
            <a:r>
              <a:rPr lang="ru-RU" sz="2000" dirty="0">
                <a:solidFill>
                  <a:prstClr val="black"/>
                </a:solidFill>
                <a:latin typeface="Arial" panose="020B0604020202020204" pitchFamily="34" charset="0"/>
                <a:ea typeface="Times New Roman"/>
                <a:cs typeface="Arial" panose="020B0604020202020204" pitchFamily="34" charset="0"/>
              </a:rPr>
              <a:t>нормы выдачи СИЗ для всех и Правила обеспечения </a:t>
            </a:r>
            <a:r>
              <a:rPr lang="ru-RU" sz="2000" dirty="0" smtClean="0">
                <a:solidFill>
                  <a:prstClr val="black"/>
                </a:solidFill>
                <a:latin typeface="Arial" panose="020B0604020202020204" pitchFamily="34" charset="0"/>
                <a:ea typeface="Times New Roman"/>
                <a:cs typeface="Arial" panose="020B0604020202020204" pitchFamily="34" charset="0"/>
              </a:rPr>
              <a:t>СИЗ</a:t>
            </a:r>
            <a:endParaRPr lang="ru-RU" sz="2000" dirty="0">
              <a:solidFill>
                <a:prstClr val="black"/>
              </a:solidFill>
              <a:latin typeface="Arial" panose="020B0604020202020204" pitchFamily="34" charset="0"/>
              <a:ea typeface="Times New Roman"/>
              <a:cs typeface="Arial" panose="020B0604020202020204" pitchFamily="34" charset="0"/>
            </a:endParaRPr>
          </a:p>
          <a:p>
            <a:pPr marL="342900" lvl="0" indent="-342900" algn="just" defTabSz="914400">
              <a:lnSpc>
                <a:spcPct val="90000"/>
              </a:lnSpc>
              <a:spcBef>
                <a:spcPts val="1000"/>
              </a:spcBef>
              <a:buClr>
                <a:srgbClr val="00CC00"/>
              </a:buClr>
              <a:buFont typeface="Wingdings" panose="05000000000000000000" pitchFamily="2" charset="2"/>
              <a:buChar char="ü"/>
            </a:pPr>
            <a:endParaRPr lang="ru-RU" sz="2000" dirty="0">
              <a:solidFill>
                <a:prstClr val="black"/>
              </a:solidFill>
              <a:latin typeface="Arial" panose="020B0604020202020204" pitchFamily="34" charset="0"/>
              <a:cs typeface="Arial" panose="020B0604020202020204" pitchFamily="34" charset="0"/>
            </a:endParaRPr>
          </a:p>
        </p:txBody>
      </p:sp>
      <p:sp>
        <p:nvSpPr>
          <p:cNvPr id="10" name="Прямоугольник 9"/>
          <p:cNvSpPr/>
          <p:nvPr/>
        </p:nvSpPr>
        <p:spPr>
          <a:xfrm>
            <a:off x="323850" y="4665798"/>
            <a:ext cx="11401424" cy="1938992"/>
          </a:xfrm>
          <a:prstGeom prst="rect">
            <a:avLst/>
          </a:prstGeom>
        </p:spPr>
        <p:txBody>
          <a:bodyPr wrap="square">
            <a:spAutoFit/>
          </a:bodyPr>
          <a:lstStyle/>
          <a:p>
            <a:pPr marL="342900" indent="-342900" algn="just">
              <a:buClr>
                <a:srgbClr val="FF0000"/>
              </a:buClr>
              <a:buFont typeface="Wingdings" panose="05000000000000000000" pitchFamily="2" charset="2"/>
              <a:buChar char="q"/>
            </a:pPr>
            <a:r>
              <a:rPr lang="ru-RU" sz="2000" b="1" u="sng" dirty="0">
                <a:latin typeface="Arial" panose="020B0604020202020204" pitchFamily="34" charset="0"/>
                <a:cs typeface="Arial" panose="020B0604020202020204" pitchFamily="34" charset="0"/>
              </a:rPr>
              <a:t>Статья 76. </a:t>
            </a:r>
            <a:r>
              <a:rPr lang="ru-RU" sz="2000" u="sng" dirty="0" smtClean="0">
                <a:latin typeface="Arial" panose="020B0604020202020204" pitchFamily="34" charset="0"/>
                <a:cs typeface="Arial" panose="020B0604020202020204" pitchFamily="34" charset="0"/>
              </a:rPr>
              <a:t>Отстранение </a:t>
            </a:r>
            <a:r>
              <a:rPr lang="ru-RU" sz="2000" u="sng" dirty="0">
                <a:latin typeface="Arial" panose="020B0604020202020204" pitchFamily="34" charset="0"/>
                <a:cs typeface="Arial" panose="020B0604020202020204" pitchFamily="34" charset="0"/>
              </a:rPr>
              <a:t>от </a:t>
            </a:r>
            <a:r>
              <a:rPr lang="ru-RU" sz="2000" u="sng" dirty="0" smtClean="0">
                <a:latin typeface="Arial" panose="020B0604020202020204" pitchFamily="34" charset="0"/>
                <a:cs typeface="Arial" panose="020B0604020202020204" pitchFamily="34" charset="0"/>
              </a:rPr>
              <a:t>работы (в </a:t>
            </a:r>
            <a:r>
              <a:rPr lang="ru-RU" sz="2000" u="sng" dirty="0">
                <a:latin typeface="Arial" panose="020B0604020202020204" pitchFamily="34" charset="0"/>
                <a:cs typeface="Arial" panose="020B0604020202020204" pitchFamily="34" charset="0"/>
              </a:rPr>
              <a:t>ред. </a:t>
            </a:r>
            <a:r>
              <a:rPr lang="ru-RU" sz="2000" u="sng" dirty="0" smtClean="0">
                <a:latin typeface="Arial" panose="020B0604020202020204" pitchFamily="34" charset="0"/>
                <a:cs typeface="Arial" panose="020B0604020202020204" pitchFamily="34" charset="0"/>
              </a:rPr>
              <a:t>ФЗ №311 от 02.06.2021г.) </a:t>
            </a:r>
            <a:endParaRPr lang="ru-RU" sz="2000" u="sng" dirty="0">
              <a:latin typeface="Arial" panose="020B0604020202020204" pitchFamily="34" charset="0"/>
              <a:cs typeface="Arial" panose="020B0604020202020204" pitchFamily="34" charset="0"/>
            </a:endParaRPr>
          </a:p>
          <a:p>
            <a:pPr algn="just"/>
            <a:r>
              <a:rPr lang="ru-RU" sz="2000" dirty="0">
                <a:latin typeface="Arial" panose="020B0604020202020204" pitchFamily="34" charset="0"/>
                <a:cs typeface="Arial" panose="020B0604020202020204" pitchFamily="34" charset="0"/>
              </a:rPr>
              <a:t>Работодатель обязан отстранить от работы (не допускать к работе) работника</a:t>
            </a:r>
            <a:r>
              <a:rPr lang="ru-RU" sz="2000" dirty="0" smtClean="0">
                <a:latin typeface="Arial" panose="020B0604020202020204" pitchFamily="34" charset="0"/>
                <a:cs typeface="Arial" panose="020B0604020202020204" pitchFamily="34" charset="0"/>
              </a:rPr>
              <a:t>:</a:t>
            </a:r>
          </a:p>
          <a:p>
            <a:pPr algn="just"/>
            <a:r>
              <a:rPr lang="ru-RU" sz="2000" dirty="0" smtClean="0">
                <a:latin typeface="Arial" panose="020B0604020202020204" pitchFamily="34" charset="0"/>
                <a:cs typeface="Arial" panose="020B0604020202020204" pitchFamily="34" charset="0"/>
              </a:rPr>
              <a:t> - не </a:t>
            </a:r>
            <a:r>
              <a:rPr lang="ru-RU" sz="2000" dirty="0">
                <a:latin typeface="Arial" panose="020B0604020202020204" pitchFamily="34" charset="0"/>
                <a:cs typeface="Arial" panose="020B0604020202020204" pitchFamily="34" charset="0"/>
              </a:rPr>
              <a:t>применяющего выданные ему в установленном порядке средства индивидуальной защиты, применение которых является обязательным при выполнении работ с вредными и (или) опасными условиями труда, а также на работах, выполняемых в особых температурных </a:t>
            </a:r>
            <a:r>
              <a:rPr lang="ru-RU" sz="2000" dirty="0" smtClean="0">
                <a:latin typeface="Arial" panose="020B0604020202020204" pitchFamily="34" charset="0"/>
                <a:cs typeface="Arial" panose="020B0604020202020204" pitchFamily="34" charset="0"/>
              </a:rPr>
              <a:t>условиях</a:t>
            </a:r>
            <a:endParaRPr lang="ru-RU" sz="2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0350" y="3929063"/>
            <a:ext cx="1560513"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15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3219451"/>
            <a:ext cx="3619499" cy="3638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838200" y="365127"/>
            <a:ext cx="10515600" cy="720724"/>
          </a:xfrm>
        </p:spPr>
        <p:txBody>
          <a:bodyPr>
            <a:normAutofit/>
          </a:bodyPr>
          <a:lstStyle/>
          <a:p>
            <a:pPr algn="ctr"/>
            <a:r>
              <a:rPr lang="ru-RU" sz="2400" dirty="0" smtClean="0"/>
              <a:t>ОБЕСПЕЧЕНИЕ РАБОТНИКОВ СИЗ</a:t>
            </a:r>
            <a:endParaRPr lang="ru-RU" sz="2400" dirty="0"/>
          </a:p>
        </p:txBody>
      </p:sp>
      <p:sp>
        <p:nvSpPr>
          <p:cNvPr id="4" name="Номер слайда 3"/>
          <p:cNvSpPr>
            <a:spLocks noGrp="1"/>
          </p:cNvSpPr>
          <p:nvPr>
            <p:ph type="sldNum" sz="quarter" idx="12"/>
          </p:nvPr>
        </p:nvSpPr>
        <p:spPr>
          <a:xfrm>
            <a:off x="9305925" y="6416675"/>
            <a:ext cx="2743200" cy="365125"/>
          </a:xfrm>
        </p:spPr>
        <p:txBody>
          <a:bodyPr/>
          <a:lstStyle/>
          <a:p>
            <a:fld id="{7C8A4ACC-2E42-4F76-8B3E-A8F6A54C3C58}" type="slidenum">
              <a:rPr lang="ru-RU" smtClean="0"/>
              <a:pPr/>
              <a:t>11</a:t>
            </a:fld>
            <a:endParaRPr lang="ru-RU" dirty="0"/>
          </a:p>
        </p:txBody>
      </p:sp>
      <p:sp>
        <p:nvSpPr>
          <p:cNvPr id="3" name="Объект 2"/>
          <p:cNvSpPr>
            <a:spLocks noGrp="1"/>
          </p:cNvSpPr>
          <p:nvPr>
            <p:ph idx="1"/>
          </p:nvPr>
        </p:nvSpPr>
        <p:spPr>
          <a:xfrm>
            <a:off x="323850" y="1333501"/>
            <a:ext cx="11658600" cy="5305424"/>
          </a:xfrm>
        </p:spPr>
        <p:txBody>
          <a:bodyPr>
            <a:normAutofit/>
          </a:bodyPr>
          <a:lstStyle/>
          <a:p>
            <a:pPr algn="just">
              <a:buClr>
                <a:srgbClr val="00CC00"/>
              </a:buClr>
              <a:buFont typeface="Wingdings" panose="05000000000000000000" pitchFamily="2" charset="2"/>
              <a:buChar char="q"/>
            </a:pPr>
            <a:r>
              <a:rPr lang="ru-RU" sz="2000" dirty="0" smtClean="0">
                <a:latin typeface="Arial" panose="020B0604020202020204" pitchFamily="34" charset="0"/>
                <a:ea typeface="Times New Roman"/>
                <a:cs typeface="Arial" panose="020B0604020202020204" pitchFamily="34" charset="0"/>
              </a:rPr>
              <a:t> меняются </a:t>
            </a:r>
            <a:r>
              <a:rPr lang="ru-RU" sz="2000" dirty="0">
                <a:latin typeface="Arial" panose="020B0604020202020204" pitchFamily="34" charset="0"/>
                <a:ea typeface="Times New Roman"/>
                <a:cs typeface="Arial" panose="020B0604020202020204" pitchFamily="34" charset="0"/>
              </a:rPr>
              <a:t>правила учета специальной </a:t>
            </a:r>
            <a:r>
              <a:rPr lang="ru-RU" sz="2000" dirty="0" smtClean="0">
                <a:latin typeface="Arial" panose="020B0604020202020204" pitchFamily="34" charset="0"/>
                <a:ea typeface="Times New Roman"/>
                <a:cs typeface="Arial" panose="020B0604020202020204" pitchFamily="34" charset="0"/>
              </a:rPr>
              <a:t>одежды </a:t>
            </a:r>
            <a:r>
              <a:rPr lang="ru-RU" sz="2000" dirty="0">
                <a:latin typeface="Arial" panose="020B0604020202020204" pitchFamily="34" charset="0"/>
                <a:ea typeface="Times New Roman"/>
                <a:cs typeface="Arial" panose="020B0604020202020204" pitchFamily="34" charset="0"/>
              </a:rPr>
              <a:t>- с 1 января 2021 года вступил в силу новый ФСБУ (Федеральный Стандарт Бухгалтерского учёта) «Запасы»</a:t>
            </a:r>
            <a:endParaRPr lang="ru-RU" sz="2000" dirty="0" smtClean="0">
              <a:latin typeface="Arial" panose="020B0604020202020204" pitchFamily="34" charset="0"/>
              <a:ea typeface="Times New Roman"/>
              <a:cs typeface="Arial" panose="020B0604020202020204" pitchFamily="34" charset="0"/>
            </a:endParaRPr>
          </a:p>
          <a:p>
            <a:pPr algn="just">
              <a:buClr>
                <a:srgbClr val="00CC00"/>
              </a:buClr>
              <a:buFont typeface="Wingdings" panose="05000000000000000000" pitchFamily="2" charset="2"/>
              <a:buChar char="ü"/>
            </a:pPr>
            <a:r>
              <a:rPr lang="ru-RU" sz="2000" dirty="0">
                <a:latin typeface="Arial" panose="020B0604020202020204" pitchFamily="34" charset="0"/>
                <a:ea typeface="Times New Roman"/>
                <a:cs typeface="Arial" panose="020B0604020202020204" pitchFamily="34" charset="0"/>
              </a:rPr>
              <a:t>одежда со сроком годности до года списывается в расходы в момент выдачи </a:t>
            </a:r>
            <a:r>
              <a:rPr lang="ru-RU" sz="2000" dirty="0" smtClean="0">
                <a:latin typeface="Arial" panose="020B0604020202020204" pitchFamily="34" charset="0"/>
                <a:ea typeface="Times New Roman"/>
                <a:cs typeface="Arial" panose="020B0604020202020204" pitchFamily="34" charset="0"/>
              </a:rPr>
              <a:t>работнику</a:t>
            </a:r>
          </a:p>
          <a:p>
            <a:pPr algn="just">
              <a:buClr>
                <a:srgbClr val="00CC00"/>
              </a:buClr>
              <a:buFont typeface="Wingdings" panose="05000000000000000000" pitchFamily="2" charset="2"/>
              <a:buChar char="ü"/>
            </a:pPr>
            <a:r>
              <a:rPr lang="ru-RU" sz="2000" dirty="0">
                <a:latin typeface="Arial" panose="020B0604020202020204" pitchFamily="34" charset="0"/>
                <a:cs typeface="Arial" panose="020B0604020202020204" pitchFamily="34" charset="0"/>
              </a:rPr>
              <a:t>одежда со сроком использования более года амортизируется по аналогии с </a:t>
            </a:r>
            <a:r>
              <a:rPr lang="ru-RU" sz="2000" dirty="0" smtClean="0">
                <a:latin typeface="Arial" panose="020B0604020202020204" pitchFamily="34" charset="0"/>
                <a:cs typeface="Arial" panose="020B0604020202020204" pitchFamily="34" charset="0"/>
              </a:rPr>
              <a:t>основными средствами</a:t>
            </a:r>
          </a:p>
          <a:p>
            <a:pPr algn="just">
              <a:buClr>
                <a:srgbClr val="00CC00"/>
              </a:buClr>
              <a:buFont typeface="Wingdings" panose="05000000000000000000" pitchFamily="2" charset="2"/>
              <a:buChar char="ü"/>
            </a:pPr>
            <a:r>
              <a:rPr lang="ru-RU" sz="2000" dirty="0" smtClean="0">
                <a:latin typeface="Arial" panose="020B0604020202020204" pitchFamily="34" charset="0"/>
                <a:cs typeface="Arial" panose="020B0604020202020204" pitchFamily="34" charset="0"/>
              </a:rPr>
              <a:t> сроки носки - ПИСЬМО </a:t>
            </a:r>
            <a:r>
              <a:rPr lang="ru-RU" sz="2000" dirty="0">
                <a:latin typeface="Arial" panose="020B0604020202020204" pitchFamily="34" charset="0"/>
                <a:cs typeface="Arial" panose="020B0604020202020204" pitchFamily="34" charset="0"/>
              </a:rPr>
              <a:t>Минтруда РФ от 2 ноября 2016 г. № 15-2/ООГ-3886 </a:t>
            </a:r>
          </a:p>
        </p:txBody>
      </p:sp>
      <p:graphicFrame>
        <p:nvGraphicFramePr>
          <p:cNvPr id="6" name="Таблица 5"/>
          <p:cNvGraphicFramePr>
            <a:graphicFrameLocks noGrp="1"/>
          </p:cNvGraphicFramePr>
          <p:nvPr>
            <p:extLst>
              <p:ext uri="{D42A27DB-BD31-4B8C-83A1-F6EECF244321}">
                <p14:modId xmlns:p14="http://schemas.microsoft.com/office/powerpoint/2010/main" val="3055756111"/>
              </p:ext>
            </p:extLst>
          </p:nvPr>
        </p:nvGraphicFramePr>
        <p:xfrm>
          <a:off x="3514725" y="3828097"/>
          <a:ext cx="8467725" cy="2592706"/>
        </p:xfrm>
        <a:graphic>
          <a:graphicData uri="http://schemas.openxmlformats.org/drawingml/2006/table">
            <a:tbl>
              <a:tblPr/>
              <a:tblGrid>
                <a:gridCol w="1088029"/>
                <a:gridCol w="935946"/>
                <a:gridCol w="461240"/>
                <a:gridCol w="888380"/>
                <a:gridCol w="584757"/>
                <a:gridCol w="1012078"/>
                <a:gridCol w="555976"/>
                <a:gridCol w="833177"/>
                <a:gridCol w="510458"/>
                <a:gridCol w="723657"/>
                <a:gridCol w="874027"/>
              </a:tblGrid>
              <a:tr h="288877">
                <a:tc rowSpan="2">
                  <a:txBody>
                    <a:bodyPr/>
                    <a:lstStyle/>
                    <a:p>
                      <a:pPr algn="ctr">
                        <a:lnSpc>
                          <a:spcPct val="115000"/>
                        </a:lnSpc>
                        <a:spcAft>
                          <a:spcPts val="0"/>
                        </a:spcAft>
                      </a:pPr>
                      <a:r>
                        <a:rPr lang="ru-RU" sz="1000" dirty="0">
                          <a:effectLst/>
                          <a:latin typeface="Arial"/>
                          <a:ea typeface="Times New Roman"/>
                        </a:rPr>
                        <a:t>Наименование СИЗ</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ru-RU" sz="1000" dirty="0">
                          <a:effectLst/>
                          <a:latin typeface="Arial"/>
                          <a:ea typeface="Times New Roman"/>
                        </a:rPr>
                        <a:t>N сертификата или декларации соответствия</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0"/>
                        </a:spcAft>
                      </a:pPr>
                      <a:r>
                        <a:rPr lang="ru-RU" sz="1000">
                          <a:effectLst/>
                          <a:latin typeface="Arial"/>
                          <a:ea typeface="Times New Roman"/>
                        </a:rPr>
                        <a:t>Выдано</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5">
                  <a:txBody>
                    <a:bodyPr/>
                    <a:lstStyle/>
                    <a:p>
                      <a:pPr algn="ctr">
                        <a:lnSpc>
                          <a:spcPct val="115000"/>
                        </a:lnSpc>
                        <a:spcAft>
                          <a:spcPts val="0"/>
                        </a:spcAft>
                      </a:pPr>
                      <a:r>
                        <a:rPr lang="ru-RU" sz="1000">
                          <a:effectLst/>
                          <a:latin typeface="Arial"/>
                          <a:ea typeface="Times New Roman"/>
                        </a:rPr>
                        <a:t>Возвращено</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068706">
                <a:tc vMerge="1">
                  <a:txBody>
                    <a:bodyPr/>
                    <a:lstStyle/>
                    <a:p>
                      <a:endParaRPr lang="ru-RU"/>
                    </a:p>
                  </a:txBody>
                  <a:tcPr/>
                </a:tc>
                <a:tc vMerge="1">
                  <a:txBody>
                    <a:bodyPr/>
                    <a:lstStyle/>
                    <a:p>
                      <a:endParaRPr lang="ru-RU"/>
                    </a:p>
                  </a:txBody>
                  <a:tcPr/>
                </a:tc>
                <a:tc>
                  <a:txBody>
                    <a:bodyPr/>
                    <a:lstStyle/>
                    <a:p>
                      <a:pPr algn="ctr">
                        <a:lnSpc>
                          <a:spcPct val="115000"/>
                        </a:lnSpc>
                        <a:spcAft>
                          <a:spcPts val="0"/>
                        </a:spcAft>
                      </a:pPr>
                      <a:r>
                        <a:rPr lang="ru-RU" sz="1000">
                          <a:effectLst/>
                          <a:latin typeface="Arial"/>
                          <a:ea typeface="Times New Roman"/>
                        </a:rPr>
                        <a:t>дата</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количество</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 износа</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Arial"/>
                          <a:ea typeface="Times New Roman"/>
                        </a:rPr>
                        <a:t>подпись получившего СИЗ</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дата</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количество</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 износа</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подпись сдавшего СИЗ</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подпись принявшего СИЗ</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47">
                <a:tc>
                  <a:txBody>
                    <a:bodyPr/>
                    <a:lstStyle/>
                    <a:p>
                      <a:pPr algn="ctr">
                        <a:lnSpc>
                          <a:spcPct val="115000"/>
                        </a:lnSpc>
                        <a:spcAft>
                          <a:spcPts val="0"/>
                        </a:spcAft>
                      </a:pPr>
                      <a:r>
                        <a:rPr lang="ru-RU" sz="1000" dirty="0">
                          <a:effectLst/>
                          <a:latin typeface="Arial"/>
                          <a:ea typeface="Times New Roman"/>
                        </a:rPr>
                        <a:t>1</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2</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3</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4</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5</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6</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7</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8</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9</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10</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Arial"/>
                          <a:ea typeface="Times New Roman"/>
                        </a:rPr>
                        <a:t>11</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47">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CC00"/>
                    </a:solidFill>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47">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747">
                <a:tc>
                  <a:txBody>
                    <a:bodyPr/>
                    <a:lstStyle/>
                    <a:p>
                      <a:pPr>
                        <a:lnSpc>
                          <a:spcPct val="115000"/>
                        </a:lnSpc>
                        <a:spcAft>
                          <a:spcPts val="0"/>
                        </a:spcAft>
                      </a:pPr>
                      <a:r>
                        <a:rPr lang="ru-RU" sz="1000" dirty="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000" dirty="0">
                          <a:effectLst/>
                          <a:latin typeface="Arial"/>
                          <a:ea typeface="Times New Roman"/>
                        </a:rPr>
                        <a:t> </a:t>
                      </a:r>
                    </a:p>
                  </a:txBody>
                  <a:tcPr marL="39370" marR="39370" marT="64770" marB="647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0392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1450"/>
            <a:ext cx="10515600" cy="600077"/>
          </a:xfrm>
        </p:spPr>
        <p:txBody>
          <a:bodyPr>
            <a:normAutofit/>
          </a:bodyPr>
          <a:lstStyle/>
          <a:p>
            <a:pPr algn="ctr"/>
            <a:r>
              <a:rPr lang="ru-RU" sz="2400" dirty="0" smtClean="0"/>
              <a:t>САМООБСЛЕДОВАНИЕ</a:t>
            </a:r>
            <a:endParaRPr lang="ru-RU" sz="2400" dirty="0"/>
          </a:p>
        </p:txBody>
      </p:sp>
      <p:sp>
        <p:nvSpPr>
          <p:cNvPr id="4" name="Номер слайда 3"/>
          <p:cNvSpPr>
            <a:spLocks noGrp="1"/>
          </p:cNvSpPr>
          <p:nvPr>
            <p:ph type="sldNum" sz="quarter" idx="12"/>
          </p:nvPr>
        </p:nvSpPr>
        <p:spPr>
          <a:xfrm>
            <a:off x="11372852" y="6356353"/>
            <a:ext cx="419100" cy="365125"/>
          </a:xfrm>
        </p:spPr>
        <p:txBody>
          <a:bodyPr/>
          <a:lstStyle/>
          <a:p>
            <a:fld id="{7C8A4ACC-2E42-4F76-8B3E-A8F6A54C3C58}" type="slidenum">
              <a:rPr lang="ru-RU" smtClean="0"/>
              <a:pPr/>
              <a:t>12</a:t>
            </a:fld>
            <a:endParaRPr lang="ru-RU"/>
          </a:p>
        </p:txBody>
      </p:sp>
      <p:sp>
        <p:nvSpPr>
          <p:cNvPr id="7" name="Прямоугольник 6"/>
          <p:cNvSpPr/>
          <p:nvPr/>
        </p:nvSpPr>
        <p:spPr>
          <a:xfrm>
            <a:off x="323852" y="1009651"/>
            <a:ext cx="11601448" cy="1015663"/>
          </a:xfrm>
          <a:prstGeom prst="rect">
            <a:avLst/>
          </a:prstGeom>
        </p:spPr>
        <p:txBody>
          <a:bodyPr wrap="square">
            <a:spAutoFit/>
          </a:bodyPr>
          <a:lstStyle/>
          <a:p>
            <a:pPr marL="342900" indent="-342900" algn="just">
              <a:buClr>
                <a:srgbClr val="2D6941"/>
              </a:buClr>
              <a:buFont typeface="Wingdings" panose="05000000000000000000" pitchFamily="2" charset="2"/>
              <a:buChar char="q"/>
            </a:pPr>
            <a:r>
              <a:rPr lang="ru-RU" sz="2000" b="1" dirty="0">
                <a:latin typeface="Arial" panose="020B0604020202020204" pitchFamily="34" charset="0"/>
                <a:cs typeface="Arial" panose="020B0604020202020204" pitchFamily="34" charset="0"/>
              </a:rPr>
              <a:t>Статья 22. </a:t>
            </a:r>
            <a:r>
              <a:rPr lang="ru-RU" sz="2000" dirty="0">
                <a:latin typeface="Arial" panose="020B0604020202020204" pitchFamily="34" charset="0"/>
                <a:cs typeface="Arial" panose="020B0604020202020204" pitchFamily="34" charset="0"/>
              </a:rPr>
              <a:t>Основные права и обязанности </a:t>
            </a:r>
            <a:r>
              <a:rPr lang="ru-RU" sz="2000" dirty="0" smtClean="0">
                <a:latin typeface="Arial" panose="020B0604020202020204" pitchFamily="34" charset="0"/>
                <a:cs typeface="Arial" panose="020B0604020202020204" pitchFamily="34" charset="0"/>
              </a:rPr>
              <a:t>работодателя (</a:t>
            </a:r>
            <a:r>
              <a:rPr lang="ru-RU" sz="2000" dirty="0">
                <a:latin typeface="Arial" panose="020B0604020202020204" pitchFamily="34" charset="0"/>
                <a:cs typeface="Arial" panose="020B0604020202020204" pitchFamily="34" charset="0"/>
              </a:rPr>
              <a:t>в ред. ФЗ №311 от 02.06.2021г.) </a:t>
            </a:r>
            <a:endParaRPr lang="ru-RU" sz="2000" dirty="0" smtClean="0">
              <a:latin typeface="Arial" panose="020B0604020202020204" pitchFamily="34" charset="0"/>
              <a:cs typeface="Arial" panose="020B0604020202020204" pitchFamily="34" charset="0"/>
            </a:endParaRPr>
          </a:p>
          <a:p>
            <a:pPr algn="just"/>
            <a:r>
              <a:rPr lang="ru-RU" sz="2000" dirty="0" smtClean="0">
                <a:latin typeface="Arial" panose="020B0604020202020204" pitchFamily="34" charset="0"/>
                <a:cs typeface="Arial" panose="020B0604020202020204" pitchFamily="34" charset="0"/>
              </a:rPr>
              <a:t>- проводить </a:t>
            </a:r>
            <a:r>
              <a:rPr lang="ru-RU" sz="2000" dirty="0">
                <a:latin typeface="Arial" panose="020B0604020202020204" pitchFamily="34" charset="0"/>
                <a:cs typeface="Arial" panose="020B0604020202020204" pitchFamily="34" charset="0"/>
              </a:rPr>
              <a:t>самостоятельно оценку соблюдения требований трудового законодательства и иных нормативных правовых актов, содержащих нормы трудового права </a:t>
            </a:r>
            <a:r>
              <a:rPr lang="ru-RU" sz="2000" dirty="0" smtClean="0">
                <a:latin typeface="Arial" panose="020B0604020202020204" pitchFamily="34" charset="0"/>
                <a:cs typeface="Arial" panose="020B0604020202020204" pitchFamily="34" charset="0"/>
              </a:rPr>
              <a:t>(</a:t>
            </a:r>
            <a:r>
              <a:rPr lang="ru-RU" sz="2000" dirty="0" err="1" smtClean="0">
                <a:solidFill>
                  <a:schemeClr val="accent6"/>
                </a:solidFill>
                <a:latin typeface="Arial" panose="020B0604020202020204" pitchFamily="34" charset="0"/>
                <a:cs typeface="Arial" panose="020B0604020202020204" pitchFamily="34" charset="0"/>
              </a:rPr>
              <a:t>самообследование</a:t>
            </a:r>
            <a:r>
              <a:rPr lang="ru-RU" sz="2000" dirty="0">
                <a:latin typeface="Arial" panose="020B0604020202020204" pitchFamily="34" charset="0"/>
                <a:cs typeface="Arial" panose="020B0604020202020204" pitchFamily="34" charset="0"/>
              </a:rPr>
              <a:t>)</a:t>
            </a:r>
          </a:p>
        </p:txBody>
      </p:sp>
      <p:sp>
        <p:nvSpPr>
          <p:cNvPr id="5" name="Прямоугольник 4"/>
          <p:cNvSpPr/>
          <p:nvPr/>
        </p:nvSpPr>
        <p:spPr>
          <a:xfrm>
            <a:off x="323852" y="2213283"/>
            <a:ext cx="11601448" cy="1631216"/>
          </a:xfrm>
          <a:prstGeom prst="rect">
            <a:avLst/>
          </a:prstGeom>
        </p:spPr>
        <p:txBody>
          <a:bodyPr wrap="square">
            <a:spAutoFit/>
          </a:bodyPr>
          <a:lstStyle/>
          <a:p>
            <a:pPr marL="342900" indent="-342900" algn="just">
              <a:buClr>
                <a:srgbClr val="2D6941"/>
              </a:buClr>
              <a:buFont typeface="Wingdings" panose="05000000000000000000" pitchFamily="2" charset="2"/>
              <a:buChar char="q"/>
            </a:pPr>
            <a:r>
              <a:rPr lang="ru-RU" sz="2000" dirty="0" smtClean="0">
                <a:latin typeface="Arial" panose="020B0604020202020204" pitchFamily="34" charset="0"/>
                <a:cs typeface="Arial" panose="020B0604020202020204" pitchFamily="34" charset="0"/>
              </a:rPr>
              <a:t>ст. 51</a:t>
            </a:r>
            <a:r>
              <a:rPr lang="ru-RU" sz="2000" dirty="0">
                <a:latin typeface="Arial" panose="020B0604020202020204" pitchFamily="34" charset="0"/>
                <a:cs typeface="Arial" panose="020B0604020202020204" pitchFamily="34" charset="0"/>
              </a:rPr>
              <a:t> Федеральный закон от 31.07.2020 N 248-ФЗ (ред. от 11.06.2021) </a:t>
            </a:r>
            <a:r>
              <a:rPr lang="ru-RU" sz="2000" dirty="0" smtClean="0">
                <a:latin typeface="Arial" panose="020B0604020202020204" pitchFamily="34" charset="0"/>
                <a:cs typeface="Arial" panose="020B0604020202020204" pitchFamily="34" charset="0"/>
              </a:rPr>
              <a:t>«О </a:t>
            </a:r>
            <a:r>
              <a:rPr lang="ru-RU" sz="2000" dirty="0">
                <a:latin typeface="Arial" panose="020B0604020202020204" pitchFamily="34" charset="0"/>
                <a:cs typeface="Arial" panose="020B0604020202020204" pitchFamily="34" charset="0"/>
              </a:rPr>
              <a:t>государственном контроле (надзоре) и муниципальном контроле в Российской </a:t>
            </a:r>
            <a:r>
              <a:rPr lang="ru-RU" sz="2000" dirty="0" smtClean="0">
                <a:latin typeface="Arial" panose="020B0604020202020204" pitchFamily="34" charset="0"/>
                <a:cs typeface="Arial" panose="020B0604020202020204" pitchFamily="34" charset="0"/>
              </a:rPr>
              <a:t>Федерации»</a:t>
            </a:r>
          </a:p>
          <a:p>
            <a:pPr algn="just">
              <a:buClr>
                <a:srgbClr val="2D6941"/>
              </a:buClr>
            </a:pPr>
            <a:endParaRPr lang="ru-RU" sz="2000" dirty="0" smtClean="0">
              <a:latin typeface="Arial" panose="020B0604020202020204" pitchFamily="34" charset="0"/>
              <a:cs typeface="Arial" panose="020B0604020202020204" pitchFamily="34" charset="0"/>
            </a:endParaRPr>
          </a:p>
          <a:p>
            <a:pPr marL="342900" indent="-342900" algn="just">
              <a:buClr>
                <a:srgbClr val="00B050"/>
              </a:buClr>
              <a:buFont typeface="Wingdings" panose="05000000000000000000" pitchFamily="2" charset="2"/>
              <a:buChar char="ü"/>
            </a:pPr>
            <a:r>
              <a:rPr lang="ru-RU" sz="2000" dirty="0" smtClean="0">
                <a:latin typeface="Arial" panose="020B0604020202020204" pitchFamily="34" charset="0"/>
                <a:cs typeface="Arial" panose="020B0604020202020204" pitchFamily="34" charset="0"/>
              </a:rPr>
              <a:t>порядок </a:t>
            </a:r>
            <a:r>
              <a:rPr lang="ru-RU" sz="2000" dirty="0">
                <a:latin typeface="Arial" panose="020B0604020202020204" pitchFamily="34" charset="0"/>
                <a:cs typeface="Arial" panose="020B0604020202020204" pitchFamily="34" charset="0"/>
              </a:rPr>
              <a:t>проведения </a:t>
            </a:r>
            <a:r>
              <a:rPr lang="ru-RU" sz="2000" dirty="0" err="1">
                <a:latin typeface="Arial" panose="020B0604020202020204" pitchFamily="34" charset="0"/>
                <a:cs typeface="Arial" panose="020B0604020202020204" pitchFamily="34" charset="0"/>
              </a:rPr>
              <a:t>самообследования</a:t>
            </a:r>
            <a:r>
              <a:rPr lang="ru-RU" sz="2000" dirty="0">
                <a:latin typeface="Arial" panose="020B0604020202020204" pitchFamily="34" charset="0"/>
                <a:cs typeface="Arial" panose="020B0604020202020204" pitchFamily="34" charset="0"/>
              </a:rPr>
              <a:t> определяет и публикует на своем сайте надзорный </a:t>
            </a:r>
            <a:r>
              <a:rPr lang="ru-RU" sz="2000" dirty="0" smtClean="0">
                <a:latin typeface="Arial" panose="020B0604020202020204" pitchFamily="34" charset="0"/>
                <a:cs typeface="Arial" panose="020B0604020202020204" pitchFamily="34" charset="0"/>
              </a:rPr>
              <a:t>орган – по охране труда  </a:t>
            </a:r>
            <a:r>
              <a:rPr lang="ru-RU" sz="2000" dirty="0" err="1" smtClean="0">
                <a:latin typeface="Arial" panose="020B0604020202020204" pitchFamily="34" charset="0"/>
                <a:cs typeface="Arial" panose="020B0604020202020204" pitchFamily="34" charset="0"/>
              </a:rPr>
              <a:t>Роструд</a:t>
            </a:r>
            <a:r>
              <a:rPr lang="ru-RU" sz="2000" dirty="0" smtClean="0">
                <a:latin typeface="Arial" panose="020B0604020202020204" pitchFamily="34" charset="0"/>
                <a:cs typeface="Arial" panose="020B0604020202020204" pitchFamily="34" charset="0"/>
              </a:rPr>
              <a:t> </a:t>
            </a:r>
            <a:r>
              <a:rPr lang="ru-RU" sz="2000" dirty="0">
                <a:latin typeface="Arial" panose="020B0604020202020204" pitchFamily="34" charset="0"/>
                <a:cs typeface="Arial" panose="020B0604020202020204" pitchFamily="34" charset="0"/>
              </a:rPr>
              <a:t>и </a:t>
            </a:r>
            <a:r>
              <a:rPr lang="ru-RU" sz="2000" dirty="0" smtClean="0">
                <a:latin typeface="Arial" panose="020B0604020202020204" pitchFamily="34" charset="0"/>
                <a:cs typeface="Arial" panose="020B0604020202020204" pitchFamily="34" charset="0"/>
              </a:rPr>
              <a:t>ГИТ</a:t>
            </a:r>
            <a:endParaRPr lang="ru-RU" sz="2000" dirty="0">
              <a:latin typeface="Arial" panose="020B0604020202020204" pitchFamily="34" charset="0"/>
              <a:cs typeface="Arial" panose="020B0604020202020204" pitchFamily="34" charset="0"/>
            </a:endParaRPr>
          </a:p>
        </p:txBody>
      </p:sp>
      <p:sp>
        <p:nvSpPr>
          <p:cNvPr id="6" name="Прямоугольник 5"/>
          <p:cNvSpPr/>
          <p:nvPr/>
        </p:nvSpPr>
        <p:spPr>
          <a:xfrm>
            <a:off x="457199" y="3971300"/>
            <a:ext cx="9915526" cy="1323439"/>
          </a:xfrm>
          <a:prstGeom prst="rect">
            <a:avLst/>
          </a:prstGeom>
        </p:spPr>
        <p:txBody>
          <a:bodyPr wrap="square">
            <a:spAutoFit/>
          </a:bodyPr>
          <a:lstStyle/>
          <a:p>
            <a:pPr algn="just"/>
            <a:r>
              <a:rPr lang="ru-RU" sz="2000" dirty="0">
                <a:solidFill>
                  <a:srgbClr val="333333"/>
                </a:solidFill>
                <a:latin typeface="Arial" panose="020B0604020202020204" pitchFamily="34" charset="0"/>
                <a:cs typeface="Arial" panose="020B0604020202020204" pitchFamily="34" charset="0"/>
              </a:rPr>
              <a:t>Способ 1. Проверить себя с помощью сервиса «Электронный инспектор труда</a:t>
            </a:r>
            <a:r>
              <a:rPr lang="ru-RU" sz="2000" dirty="0" smtClean="0">
                <a:solidFill>
                  <a:srgbClr val="333333"/>
                </a:solidFill>
                <a:latin typeface="Arial" panose="020B0604020202020204" pitchFamily="34" charset="0"/>
                <a:cs typeface="Arial" panose="020B0604020202020204" pitchFamily="34" charset="0"/>
              </a:rPr>
              <a:t>»</a:t>
            </a:r>
          </a:p>
          <a:p>
            <a:pPr algn="just"/>
            <a:r>
              <a:rPr lang="ru-RU" sz="2000" dirty="0">
                <a:solidFill>
                  <a:srgbClr val="333333"/>
                </a:solidFill>
                <a:latin typeface="Arial" panose="020B0604020202020204" pitchFamily="34" charset="0"/>
                <a:cs typeface="Arial" panose="020B0604020202020204" pitchFamily="34" charset="0"/>
              </a:rPr>
              <a:t>Способ 2. Использовать проверочные </a:t>
            </a:r>
            <a:r>
              <a:rPr lang="ru-RU" sz="2000" dirty="0" smtClean="0">
                <a:solidFill>
                  <a:srgbClr val="333333"/>
                </a:solidFill>
                <a:latin typeface="Arial" panose="020B0604020202020204" pitchFamily="34" charset="0"/>
                <a:cs typeface="Arial" panose="020B0604020202020204" pitchFamily="34" charset="0"/>
              </a:rPr>
              <a:t>листы</a:t>
            </a:r>
          </a:p>
          <a:p>
            <a:pPr algn="just"/>
            <a:r>
              <a:rPr lang="ru-RU" sz="2000" dirty="0">
                <a:solidFill>
                  <a:srgbClr val="333333"/>
                </a:solidFill>
                <a:latin typeface="Arial" panose="020B0604020202020204" pitchFamily="34" charset="0"/>
                <a:cs typeface="Arial" panose="020B0604020202020204" pitchFamily="34" charset="0"/>
              </a:rPr>
              <a:t>Способ 3. Привлечь к аудиту стороннюю организацию</a:t>
            </a:r>
          </a:p>
          <a:p>
            <a:pPr algn="just"/>
            <a:endParaRPr lang="ru-RU" sz="2000" b="0" i="0" dirty="0">
              <a:solidFill>
                <a:srgbClr val="333333"/>
              </a:solidFill>
              <a:effectLst/>
              <a:latin typeface="Arial" panose="020B0604020202020204" pitchFamily="34" charset="0"/>
              <a:cs typeface="Arial" panose="020B0604020202020204" pitchFamily="34" charset="0"/>
            </a:endParaRPr>
          </a:p>
        </p:txBody>
      </p:sp>
      <p:sp>
        <p:nvSpPr>
          <p:cNvPr id="10" name="Прямоугольник 9"/>
          <p:cNvSpPr/>
          <p:nvPr/>
        </p:nvSpPr>
        <p:spPr>
          <a:xfrm>
            <a:off x="385762" y="5381626"/>
            <a:ext cx="11601448" cy="1015663"/>
          </a:xfrm>
          <a:prstGeom prst="rect">
            <a:avLst/>
          </a:prstGeom>
        </p:spPr>
        <p:txBody>
          <a:bodyPr wrap="square">
            <a:spAutoFit/>
          </a:bodyPr>
          <a:lstStyle/>
          <a:p>
            <a:pPr marL="342900" indent="-342900" algn="just">
              <a:buClr>
                <a:srgbClr val="2D6941"/>
              </a:buClr>
              <a:buFont typeface="Wingdings" panose="05000000000000000000" pitchFamily="2" charset="2"/>
              <a:buChar char="q"/>
            </a:pPr>
            <a:r>
              <a:rPr lang="ru-RU" sz="2000" dirty="0">
                <a:latin typeface="Arial" panose="020B0604020202020204" pitchFamily="34" charset="0"/>
                <a:cs typeface="Arial" panose="020B0604020202020204" pitchFamily="34" charset="0"/>
              </a:rPr>
              <a:t>По итогам самопроверки работодатель вправе </a:t>
            </a:r>
            <a:r>
              <a:rPr lang="ru-RU" sz="2000" dirty="0" smtClean="0">
                <a:latin typeface="Arial" panose="020B0604020202020204" pitchFamily="34" charset="0"/>
                <a:cs typeface="Arial" panose="020B0604020202020204" pitchFamily="34" charset="0"/>
              </a:rPr>
              <a:t>принять </a:t>
            </a:r>
            <a:r>
              <a:rPr lang="ru-RU" sz="2000" dirty="0">
                <a:latin typeface="Arial" panose="020B0604020202020204" pitchFamily="34" charset="0"/>
                <a:cs typeface="Arial" panose="020B0604020202020204" pitchFamily="34" charset="0"/>
              </a:rPr>
              <a:t>декларацию соблюдения обязательных требований и зарегистрировать ее в ГИТ. Срок действия декларации варьируется от одного до трех лет с момента регистрации</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2725" y="3760788"/>
            <a:ext cx="1506537"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18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798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7570" y="-2117"/>
            <a:ext cx="334433"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38375" y="666750"/>
            <a:ext cx="7961154" cy="923330"/>
          </a:xfrm>
          <a:prstGeom prst="rect">
            <a:avLst/>
          </a:prstGeom>
          <a:noFill/>
        </p:spPr>
        <p:txBody>
          <a:bodyPr wrap="none" rtlCol="0">
            <a:spAutoFit/>
          </a:bodyPr>
          <a:lstStyle/>
          <a:p>
            <a:r>
              <a:rPr lang="ru-RU" sz="5400" dirty="0" smtClean="0">
                <a:solidFill>
                  <a:srgbClr val="2D6941"/>
                </a:solidFill>
                <a:latin typeface="Arial" panose="020B0604020202020204" pitchFamily="34" charset="0"/>
                <a:cs typeface="Arial" panose="020B0604020202020204" pitchFamily="34" charset="0"/>
              </a:rPr>
              <a:t>Благодарю за внимание</a:t>
            </a:r>
            <a:endParaRPr lang="ru-RU" sz="5400" dirty="0">
              <a:solidFill>
                <a:srgbClr val="2D6941"/>
              </a:solidFill>
              <a:latin typeface="Arial" panose="020B0604020202020204" pitchFamily="34" charset="0"/>
              <a:cs typeface="Arial" panose="020B0604020202020204" pitchFamily="34" charset="0"/>
            </a:endParaRPr>
          </a:p>
        </p:txBody>
      </p:sp>
      <p:pic>
        <p:nvPicPr>
          <p:cNvPr id="1026" name="Picture 2" descr="https://thumbs.dreamstime.com/b/%D0%BE%D0%B1%D0%BB%D0%B8%D1%86%D0%BE%D0%B2%D0%BA%D0%B0-%D0%B2%D1%80%D1%83%D1%87%D0%B0%D0%B5%D1%82-%D0%BB%D1%8E%D0%B4%D0%B5%D0%B9-%D1%82%D1%80%D1%8F%D1%81%D1%82%D0%B8%D1%8F-3-%D0%B2%D0%B2%D0%B5%D1%80%D1%85-175319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102" y="2066924"/>
            <a:ext cx="581025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8178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ctrTitle" idx="4294967295"/>
          </p:nvPr>
        </p:nvSpPr>
        <p:spPr>
          <a:xfrm>
            <a:off x="0" y="584200"/>
            <a:ext cx="11304588" cy="673100"/>
          </a:xfrm>
          <a:noFill/>
        </p:spPr>
        <p:txBody>
          <a:bodyPr>
            <a:noAutofit/>
          </a:bodyPr>
          <a:lstStyle/>
          <a:p>
            <a:pPr algn="ct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endPar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endParaRPr>
          </a:p>
        </p:txBody>
      </p:sp>
      <p:sp>
        <p:nvSpPr>
          <p:cNvPr id="8" name="Заголовок 5"/>
          <p:cNvSpPr txBox="1">
            <a:spLocks/>
          </p:cNvSpPr>
          <p:nvPr/>
        </p:nvSpPr>
        <p:spPr>
          <a:xfrm>
            <a:off x="4546843" y="337815"/>
            <a:ext cx="5826719" cy="458667"/>
          </a:xfrm>
          <a:prstGeom prst="rect">
            <a:avLst/>
          </a:prstGeom>
        </p:spPr>
        <p:txBody>
          <a:bodyPr lIns="91438" tIns="45719" rIns="91438" bIns="45719"/>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endParaRPr lang="ru-RU" sz="1600" b="1" kern="0" dirty="0">
              <a:solidFill>
                <a:srgbClr val="005C2A"/>
              </a:solidFill>
              <a:latin typeface="Verdana" panose="020B0604030504040204" pitchFamily="34" charset="0"/>
              <a:ea typeface="Verdana" panose="020B0604030504040204" pitchFamily="34" charset="0"/>
              <a:cs typeface="Verdana" panose="020B0604030504040204" pitchFamily="34" charset="0"/>
            </a:endParaRPr>
          </a:p>
        </p:txBody>
      </p:sp>
      <p:sp>
        <p:nvSpPr>
          <p:cNvPr id="9" name="Подзаголовок 12"/>
          <p:cNvSpPr txBox="1">
            <a:spLocks/>
          </p:cNvSpPr>
          <p:nvPr/>
        </p:nvSpPr>
        <p:spPr>
          <a:xfrm>
            <a:off x="6058875" y="6151042"/>
            <a:ext cx="1584176" cy="571995"/>
          </a:xfrm>
          <a:prstGeom prst="rect">
            <a:avLst/>
          </a:prstGeom>
        </p:spPr>
        <p:txBody>
          <a:bodyPr lIns="91438" tIns="45719" rIns="91438" bIns="45719">
            <a:normAutofit lnSpcReduction="1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ru-RU" kern="0" dirty="0"/>
          </a:p>
        </p:txBody>
      </p:sp>
      <p:pic>
        <p:nvPicPr>
          <p:cNvPr id="2053" name="Picture 5" descr="C:\Users\User\Desktop\гильотина\ножницы.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499" y="1076325"/>
            <a:ext cx="4255890" cy="30089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esktop\гильотина\ножницы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554" y="3876675"/>
            <a:ext cx="3863238" cy="2381250"/>
          </a:xfrm>
          <a:prstGeom prst="rect">
            <a:avLst/>
          </a:prstGeom>
          <a:noFill/>
          <a:extLst>
            <a:ext uri="{909E8E84-426E-40DD-AFC4-6F175D3DCCD1}">
              <a14:hiddenFill xmlns:a14="http://schemas.microsoft.com/office/drawing/2010/main">
                <a:solidFill>
                  <a:srgbClr val="FFFFFF"/>
                </a:solidFill>
              </a14:hiddenFill>
            </a:ext>
          </a:extLst>
        </p:spPr>
      </p:pic>
      <p:sp>
        <p:nvSpPr>
          <p:cNvPr id="12" name="Заголовок 3"/>
          <p:cNvSpPr txBox="1">
            <a:spLocks/>
          </p:cNvSpPr>
          <p:nvPr/>
        </p:nvSpPr>
        <p:spPr>
          <a:xfrm>
            <a:off x="838200" y="208742"/>
            <a:ext cx="10515600" cy="716811"/>
          </a:xfrm>
          <a:prstGeom prst="rect">
            <a:avLst/>
          </a:prstGeom>
          <a:solidFill>
            <a:srgbClr val="2D6941"/>
          </a:solidFill>
        </p:spPr>
        <p:txBody>
          <a:bodyPr vert="horz" lIns="91438" tIns="45719" rIns="91438" bIns="45719" rtlCol="0" anchor="ctr">
            <a:normAutofit/>
          </a:bodyPr>
          <a:lstStyle>
            <a:lvl1pPr algn="l" defTabSz="914377" rtl="0" eaLnBrk="1" latinLnBrk="0" hangingPunct="1">
              <a:lnSpc>
                <a:spcPct val="90000"/>
              </a:lnSpc>
              <a:spcBef>
                <a:spcPct val="0"/>
              </a:spcBef>
              <a:buNone/>
              <a:defRPr lang="ru-RU" sz="2700" kern="1200" dirty="0">
                <a:solidFill>
                  <a:srgbClr val="F4FDA1"/>
                </a:solidFill>
                <a:effectLst>
                  <a:outerShdw blurRad="38100" dist="38100" dir="2700000" algn="tl">
                    <a:srgbClr val="000000">
                      <a:alpha val="43137"/>
                    </a:srgbClr>
                  </a:outerShdw>
                </a:effectLst>
                <a:latin typeface="Arial" pitchFamily="34" charset="0"/>
                <a:ea typeface="+mj-ea"/>
                <a:cs typeface="Arial"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rgbClr val="F4FDA1"/>
                </a:solidFill>
                <a:effectLst>
                  <a:outerShdw blurRad="38100" dist="38100" dir="2700000" algn="tl">
                    <a:srgbClr val="000000">
                      <a:alpha val="43137"/>
                    </a:srgbClr>
                  </a:outerShdw>
                </a:effectLst>
                <a:uLnTx/>
                <a:uFillTx/>
                <a:latin typeface="Arial" pitchFamily="34" charset="0"/>
                <a:ea typeface="+mj-ea"/>
                <a:cs typeface="Arial" pitchFamily="34" charset="0"/>
              </a:rPr>
              <a:t>«РЕГУЛЯТОРНАЯ ГИЛЬОТИНА»</a:t>
            </a:r>
            <a:endParaRPr kumimoji="0" lang="ru-RU" sz="2400" b="0" i="0" u="none" strike="noStrike" kern="1200" cap="none" spc="0" normalizeH="0" baseline="0" noProof="0" dirty="0">
              <a:ln>
                <a:noFill/>
              </a:ln>
              <a:solidFill>
                <a:srgbClr val="F4FDA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50" y="4828528"/>
            <a:ext cx="2419350" cy="1598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781550" y="1183992"/>
            <a:ext cx="7086600" cy="4970591"/>
          </a:xfrm>
          <a:prstGeom prst="rect">
            <a:avLst/>
          </a:prstGeom>
        </p:spPr>
        <p:txBody>
          <a:bodyPr wrap="square">
            <a:spAutoFit/>
          </a:bodyPr>
          <a:lstStyle/>
          <a:p>
            <a:pPr marL="342900" indent="-342900" algn="just">
              <a:buClr>
                <a:srgbClr val="00B050"/>
              </a:buClr>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31 </a:t>
            </a:r>
            <a:r>
              <a:rPr lang="ru-RU" sz="2000" dirty="0" smtClean="0">
                <a:latin typeface="Times New Roman" panose="02020603050405020304" pitchFamily="18" charset="0"/>
                <a:cs typeface="Times New Roman" panose="02020603050405020304" pitchFamily="18" charset="0"/>
              </a:rPr>
              <a:t>июля 2020 г </a:t>
            </a:r>
            <a:r>
              <a:rPr lang="ru-RU" sz="2000" dirty="0">
                <a:latin typeface="Times New Roman" panose="02020603050405020304" pitchFamily="18" charset="0"/>
                <a:cs typeface="Times New Roman" panose="02020603050405020304" pitchFamily="18" charset="0"/>
              </a:rPr>
              <a:t>президент </a:t>
            </a:r>
            <a:r>
              <a:rPr lang="ru-RU" sz="2000" dirty="0" smtClean="0">
                <a:latin typeface="Times New Roman" panose="02020603050405020304" pitchFamily="18" charset="0"/>
                <a:cs typeface="Times New Roman" panose="02020603050405020304" pitchFamily="18" charset="0"/>
              </a:rPr>
              <a:t>В.В. Путин подписал </a:t>
            </a:r>
            <a:r>
              <a:rPr lang="ru-RU" sz="2000" dirty="0">
                <a:latin typeface="Times New Roman" panose="02020603050405020304" pitchFamily="18" charset="0"/>
                <a:cs typeface="Times New Roman" panose="02020603050405020304" pitchFamily="18" charset="0"/>
              </a:rPr>
              <a:t>масштабный закон N 247-ФЗ </a:t>
            </a:r>
            <a:r>
              <a:rPr lang="ru-RU" sz="2000" dirty="0" smtClean="0">
                <a:latin typeface="Times New Roman" panose="02020603050405020304" pitchFamily="18" charset="0"/>
                <a:cs typeface="Times New Roman" panose="02020603050405020304" pitchFamily="18" charset="0"/>
              </a:rPr>
              <a:t>«Об </a:t>
            </a:r>
            <a:r>
              <a:rPr lang="ru-RU" sz="2000" dirty="0">
                <a:latin typeface="Times New Roman" panose="02020603050405020304" pitchFamily="18" charset="0"/>
                <a:cs typeface="Times New Roman" panose="02020603050405020304" pitchFamily="18" charset="0"/>
              </a:rPr>
              <a:t>обязательных требованиях в Российской </a:t>
            </a:r>
            <a:r>
              <a:rPr lang="ru-RU" sz="2000" dirty="0" smtClean="0">
                <a:latin typeface="Times New Roman" panose="02020603050405020304" pitchFamily="18" charset="0"/>
                <a:cs typeface="Times New Roman" panose="02020603050405020304" pitchFamily="18" charset="0"/>
              </a:rPr>
              <a:t>Федерации» (</a:t>
            </a:r>
            <a:r>
              <a:rPr lang="ru-RU" sz="2000" dirty="0">
                <a:latin typeface="Times New Roman" panose="02020603050405020304" pitchFamily="18" charset="0"/>
                <a:cs typeface="Times New Roman" panose="02020603050405020304" pitchFamily="18" charset="0"/>
              </a:rPr>
              <a:t>ред. от 11.06.2021</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который </a:t>
            </a:r>
            <a:r>
              <a:rPr lang="ru-RU" sz="2000" dirty="0" smtClean="0">
                <a:latin typeface="Times New Roman" panose="02020603050405020304" pitchFamily="18" charset="0"/>
                <a:cs typeface="Times New Roman" panose="02020603050405020304" pitchFamily="18" charset="0"/>
              </a:rPr>
              <a:t>изменил </a:t>
            </a:r>
            <a:r>
              <a:rPr lang="ru-RU" sz="2000" dirty="0">
                <a:latin typeface="Times New Roman" panose="02020603050405020304" pitchFamily="18" charset="0"/>
                <a:cs typeface="Times New Roman" panose="02020603050405020304" pitchFamily="18" charset="0"/>
              </a:rPr>
              <a:t>правила государственного и муниципального контроля (надзора). Главные задачи документа: сместить акцент с проведения проверок на профилактику нарушений и дать компаниям больше гарантий при взаимодействии с органами</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marL="342900" indent="-342900" algn="just">
              <a:buClr>
                <a:srgbClr val="00B050"/>
              </a:buClr>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В этот же день подписан закон </a:t>
            </a:r>
            <a:r>
              <a:rPr lang="ru-RU" sz="2000" dirty="0" smtClean="0">
                <a:latin typeface="Times New Roman" panose="02020603050405020304" pitchFamily="18" charset="0"/>
                <a:cs typeface="Times New Roman" panose="02020603050405020304" pitchFamily="18" charset="0"/>
              </a:rPr>
              <a:t> о «регуляторной </a:t>
            </a:r>
            <a:r>
              <a:rPr lang="ru-RU" sz="2000" dirty="0">
                <a:latin typeface="Times New Roman" panose="02020603050405020304" pitchFamily="18" charset="0"/>
                <a:cs typeface="Times New Roman" panose="02020603050405020304" pitchFamily="18" charset="0"/>
              </a:rPr>
              <a:t>гильотине» N 248-ФЗ (ред. от 11.06.2021) «О государственном контроле (надзоре) и муниципальном контроле в Российской Федерации»</a:t>
            </a:r>
          </a:p>
          <a:p>
            <a:pPr marL="342900" indent="-342900" algn="just">
              <a:buClr>
                <a:srgbClr val="00B050"/>
              </a:buClr>
              <a:buFont typeface="Wingdings" panose="05000000000000000000" pitchFamily="2" charset="2"/>
              <a:buChar char="ü"/>
            </a:pPr>
            <a:endParaRPr lang="ru-RU" sz="2000" dirty="0">
              <a:latin typeface="Times New Roman" panose="02020603050405020304" pitchFamily="18" charset="0"/>
              <a:cs typeface="Times New Roman" panose="02020603050405020304" pitchFamily="18" charset="0"/>
            </a:endParaRPr>
          </a:p>
          <a:p>
            <a:endParaRPr lang="ru-RU" dirty="0"/>
          </a:p>
          <a:p>
            <a:r>
              <a:rPr lang="ru-RU" dirty="0"/>
              <a:t> </a:t>
            </a:r>
          </a:p>
          <a:p>
            <a:endParaRPr lang="ru-RU" dirty="0"/>
          </a:p>
        </p:txBody>
      </p:sp>
      <p:pic>
        <p:nvPicPr>
          <p:cNvPr id="205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2200" y="4828528"/>
            <a:ext cx="2694600" cy="1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Номер слайда 5"/>
          <p:cNvSpPr>
            <a:spLocks noGrp="1"/>
          </p:cNvSpPr>
          <p:nvPr>
            <p:ph type="sldNum" sz="quarter" idx="12"/>
          </p:nvPr>
        </p:nvSpPr>
        <p:spPr>
          <a:xfrm>
            <a:off x="11715750" y="6357912"/>
            <a:ext cx="304800" cy="365125"/>
          </a:xfrm>
        </p:spPr>
        <p:txBody>
          <a:bodyPr/>
          <a:lstStyle/>
          <a:p>
            <a:fld id="{BA9B540C-44DA-4F69-89C9-7C84606640D3}" type="slidenum">
              <a:rPr lang="en-US" smtClean="0"/>
              <a:pPr/>
              <a:t>2</a:t>
            </a:fld>
            <a:endParaRPr lang="en-US" dirty="0"/>
          </a:p>
        </p:txBody>
      </p:sp>
    </p:spTree>
    <p:extLst>
      <p:ext uri="{BB962C8B-B14F-4D97-AF65-F5344CB8AC3E}">
        <p14:creationId xmlns:p14="http://schemas.microsoft.com/office/powerpoint/2010/main" val="2809567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ctrTitle" idx="4294967295"/>
          </p:nvPr>
        </p:nvSpPr>
        <p:spPr>
          <a:xfrm>
            <a:off x="0" y="584200"/>
            <a:ext cx="11304588" cy="673100"/>
          </a:xfrm>
          <a:noFill/>
        </p:spPr>
        <p:txBody>
          <a:bodyPr>
            <a:noAutofit/>
          </a:bodyPr>
          <a:lstStyle/>
          <a:p>
            <a:pPr algn="ct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endPar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endParaRPr>
          </a:p>
        </p:txBody>
      </p:sp>
      <p:sp>
        <p:nvSpPr>
          <p:cNvPr id="8" name="Заголовок 5"/>
          <p:cNvSpPr txBox="1">
            <a:spLocks/>
          </p:cNvSpPr>
          <p:nvPr/>
        </p:nvSpPr>
        <p:spPr>
          <a:xfrm>
            <a:off x="4546843" y="337815"/>
            <a:ext cx="5826719" cy="458667"/>
          </a:xfrm>
          <a:prstGeom prst="rect">
            <a:avLst/>
          </a:prstGeom>
        </p:spPr>
        <p:txBody>
          <a:bodyPr lIns="91438" tIns="45719" rIns="91438" bIns="45719"/>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endParaRPr lang="ru-RU" sz="1600" b="1" kern="0" dirty="0">
              <a:solidFill>
                <a:srgbClr val="005C2A"/>
              </a:solidFill>
              <a:latin typeface="Verdana" panose="020B0604030504040204" pitchFamily="34" charset="0"/>
              <a:ea typeface="Verdana" panose="020B0604030504040204" pitchFamily="34" charset="0"/>
              <a:cs typeface="Verdana" panose="020B0604030504040204" pitchFamily="34" charset="0"/>
            </a:endParaRPr>
          </a:p>
        </p:txBody>
      </p:sp>
      <p:sp>
        <p:nvSpPr>
          <p:cNvPr id="9" name="Подзаголовок 12"/>
          <p:cNvSpPr txBox="1">
            <a:spLocks/>
          </p:cNvSpPr>
          <p:nvPr/>
        </p:nvSpPr>
        <p:spPr>
          <a:xfrm>
            <a:off x="6058875" y="6151042"/>
            <a:ext cx="1584176" cy="571995"/>
          </a:xfrm>
          <a:prstGeom prst="rect">
            <a:avLst/>
          </a:prstGeom>
        </p:spPr>
        <p:txBody>
          <a:bodyPr lIns="91438" tIns="45719" rIns="91438" bIns="45719">
            <a:normAutofit lnSpcReduction="1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ru-RU" kern="0" dirty="0"/>
          </a:p>
        </p:txBody>
      </p:sp>
      <p:sp>
        <p:nvSpPr>
          <p:cNvPr id="10" name="Заголовок 3"/>
          <p:cNvSpPr txBox="1">
            <a:spLocks/>
          </p:cNvSpPr>
          <p:nvPr/>
        </p:nvSpPr>
        <p:spPr>
          <a:xfrm>
            <a:off x="838200" y="208742"/>
            <a:ext cx="10515600" cy="716811"/>
          </a:xfrm>
          <a:prstGeom prst="rect">
            <a:avLst/>
          </a:prstGeom>
          <a:solidFill>
            <a:srgbClr val="2D6941"/>
          </a:solidFill>
        </p:spPr>
        <p:txBody>
          <a:bodyPr vert="horz" lIns="91438" tIns="45719" rIns="91438" bIns="45719" rtlCol="0" anchor="ctr">
            <a:normAutofit/>
          </a:bodyPr>
          <a:lstStyle>
            <a:lvl1pPr algn="l" defTabSz="914377" rtl="0" eaLnBrk="1" latinLnBrk="0" hangingPunct="1">
              <a:lnSpc>
                <a:spcPct val="90000"/>
              </a:lnSpc>
              <a:spcBef>
                <a:spcPct val="0"/>
              </a:spcBef>
              <a:buNone/>
              <a:defRPr lang="ru-RU" sz="2700" kern="1200" dirty="0">
                <a:solidFill>
                  <a:srgbClr val="F4FDA1"/>
                </a:solidFill>
                <a:effectLst>
                  <a:outerShdw blurRad="38100" dist="38100" dir="2700000" algn="tl">
                    <a:srgbClr val="000000">
                      <a:alpha val="43137"/>
                    </a:srgbClr>
                  </a:outerShdw>
                </a:effectLst>
                <a:latin typeface="Arial" pitchFamily="34" charset="0"/>
                <a:ea typeface="+mj-ea"/>
                <a:cs typeface="Arial"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rgbClr val="F4FDA1"/>
                </a:solidFill>
                <a:effectLst>
                  <a:outerShdw blurRad="38100" dist="38100" dir="2700000" algn="tl">
                    <a:srgbClr val="000000">
                      <a:alpha val="43137"/>
                    </a:srgbClr>
                  </a:outerShdw>
                </a:effectLst>
                <a:uLnTx/>
                <a:uFillTx/>
                <a:latin typeface="Arial" pitchFamily="34" charset="0"/>
                <a:ea typeface="+mj-ea"/>
                <a:cs typeface="Arial" pitchFamily="34" charset="0"/>
              </a:rPr>
              <a:t>ХОД РЕФОРМЫ</a:t>
            </a:r>
            <a:endParaRPr kumimoji="0" lang="ru-RU" sz="2400" b="0" i="0" u="none" strike="noStrike" kern="1200" cap="none" spc="0" normalizeH="0" baseline="0" noProof="0" dirty="0">
              <a:ln>
                <a:noFill/>
              </a:ln>
              <a:solidFill>
                <a:srgbClr val="F4FDA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3" name="Прямоугольник 2"/>
          <p:cNvSpPr/>
          <p:nvPr/>
        </p:nvSpPr>
        <p:spPr>
          <a:xfrm>
            <a:off x="3276600" y="1198289"/>
            <a:ext cx="5354286" cy="461665"/>
          </a:xfrm>
          <a:prstGeom prst="rect">
            <a:avLst/>
          </a:prstGeom>
        </p:spPr>
        <p:txBody>
          <a:bodyPr wrap="none">
            <a:spAutoFit/>
          </a:bodyPr>
          <a:lstStyle/>
          <a:p>
            <a:pPr marL="342900" indent="-342900" algn="ctr">
              <a:buClr>
                <a:srgbClr val="00B050"/>
              </a:buClr>
              <a:buFont typeface="Wingdings" panose="05000000000000000000" pitchFamily="2" charset="2"/>
              <a:buChar char="q"/>
            </a:pPr>
            <a:r>
              <a:rPr lang="ru-RU" sz="2400" dirty="0">
                <a:latin typeface="Times New Roman" panose="02020603050405020304" pitchFamily="18" charset="0"/>
                <a:cs typeface="Times New Roman" panose="02020603050405020304" pitchFamily="18" charset="0"/>
              </a:rPr>
              <a:t>Работа ведётся в двух направлениях:</a:t>
            </a:r>
          </a:p>
        </p:txBody>
      </p:sp>
      <p:sp>
        <p:nvSpPr>
          <p:cNvPr id="5" name="Прямоугольник 4"/>
          <p:cNvSpPr/>
          <p:nvPr/>
        </p:nvSpPr>
        <p:spPr>
          <a:xfrm>
            <a:off x="647700" y="1953221"/>
            <a:ext cx="5411175" cy="1938992"/>
          </a:xfrm>
          <a:prstGeom prst="rect">
            <a:avLst/>
          </a:prstGeom>
          <a:solidFill>
            <a:srgbClr val="92D050">
              <a:alpha val="20000"/>
            </a:srgbClr>
          </a:solidFill>
        </p:spPr>
        <p:txBody>
          <a:bodyPr wrap="square">
            <a:spAutoFit/>
          </a:bodyPr>
          <a:lstStyle/>
          <a:p>
            <a:pPr marL="342900" indent="-342900" algn="just">
              <a:buClr>
                <a:srgbClr val="00B050"/>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построение </a:t>
            </a:r>
            <a:r>
              <a:rPr lang="ru-RU" sz="2400" dirty="0">
                <a:latin typeface="Times New Roman" panose="02020603050405020304" pitchFamily="18" charset="0"/>
                <a:cs typeface="Times New Roman" panose="02020603050405020304" pitchFamily="18" charset="0"/>
              </a:rPr>
              <a:t>новой системы обязательных требований, соответствующих современному уровню технологического развития и риск-ориентированному </a:t>
            </a:r>
            <a:r>
              <a:rPr lang="ru-RU" sz="2400" dirty="0" smtClean="0">
                <a:latin typeface="Times New Roman" panose="02020603050405020304" pitchFamily="18" charset="0"/>
                <a:cs typeface="Times New Roman" panose="02020603050405020304" pitchFamily="18" charset="0"/>
              </a:rPr>
              <a:t>подходу</a:t>
            </a:r>
          </a:p>
        </p:txBody>
      </p:sp>
      <p:sp>
        <p:nvSpPr>
          <p:cNvPr id="6" name="Прямоугольник 5"/>
          <p:cNvSpPr/>
          <p:nvPr/>
        </p:nvSpPr>
        <p:spPr>
          <a:xfrm>
            <a:off x="6233242" y="1953221"/>
            <a:ext cx="5438775" cy="1938992"/>
          </a:xfrm>
          <a:prstGeom prst="rect">
            <a:avLst/>
          </a:prstGeom>
          <a:solidFill>
            <a:srgbClr val="92D050">
              <a:alpha val="20000"/>
            </a:srgbClr>
          </a:solidFill>
        </p:spPr>
        <p:txBody>
          <a:bodyPr wrap="square">
            <a:spAutoFit/>
          </a:bodyPr>
          <a:lstStyle/>
          <a:p>
            <a:pPr marL="342900" indent="-342900" algn="just">
              <a:buClr>
                <a:srgbClr val="00B050"/>
              </a:buClr>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установление детальных правил, относящихся к организации контрольно-надзорной </a:t>
            </a:r>
            <a:r>
              <a:rPr lang="ru-RU" sz="2400" dirty="0" smtClean="0">
                <a:latin typeface="Times New Roman" panose="02020603050405020304" pitchFamily="18" charset="0"/>
                <a:cs typeface="Times New Roman" panose="02020603050405020304" pitchFamily="18" charset="0"/>
              </a:rPr>
              <a:t>деятельности</a:t>
            </a:r>
          </a:p>
          <a:p>
            <a:pPr marL="342900" indent="-342900" algn="just">
              <a:buClr>
                <a:srgbClr val="00B050"/>
              </a:buClr>
              <a:buFont typeface="Wingdings" panose="05000000000000000000" pitchFamily="2" charset="2"/>
              <a:buChar char="ü"/>
            </a:pPr>
            <a:endParaRPr lang="ru-RU" sz="2400" dirty="0">
              <a:latin typeface="Times New Roman" panose="02020603050405020304" pitchFamily="18" charset="0"/>
              <a:cs typeface="Times New Roman" panose="02020603050405020304" pitchFamily="18" charset="0"/>
            </a:endParaRPr>
          </a:p>
          <a:p>
            <a:pPr marL="342900" indent="-342900" algn="just">
              <a:buClr>
                <a:srgbClr val="00B050"/>
              </a:buClr>
              <a:buFont typeface="Wingdings" panose="05000000000000000000" pitchFamily="2" charset="2"/>
              <a:buChar char="ü"/>
            </a:pPr>
            <a:endParaRPr lang="ru-RU" sz="2400"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752474" y="4109621"/>
            <a:ext cx="8285879" cy="2308324"/>
          </a:xfrm>
          <a:prstGeom prst="rect">
            <a:avLst/>
          </a:prstGeom>
        </p:spPr>
        <p:txBody>
          <a:bodyPr wrap="square">
            <a:spAutoFit/>
          </a:bodyPr>
          <a:lstStyle/>
          <a:p>
            <a:pPr marL="342900" indent="-342900" algn="just">
              <a:buClr>
                <a:srgbClr val="C00000"/>
              </a:buClr>
              <a:buFont typeface="Wingdings" panose="05000000000000000000" pitchFamily="2" charset="2"/>
              <a:buChar char="q"/>
            </a:pPr>
            <a:r>
              <a:rPr lang="ru-RU" sz="2400" dirty="0">
                <a:latin typeface="Times New Roman" panose="02020603050405020304" pitchFamily="18" charset="0"/>
                <a:cs typeface="Times New Roman" panose="02020603050405020304" pitchFamily="18" charset="0"/>
              </a:rPr>
              <a:t>документы, которые утратили силу, перечислены в Постановлении Правительства РФ от 04.08.2020 № </a:t>
            </a:r>
            <a:r>
              <a:rPr lang="ru-RU" sz="2400" dirty="0" smtClean="0">
                <a:latin typeface="Times New Roman" panose="02020603050405020304" pitchFamily="18" charset="0"/>
                <a:cs typeface="Times New Roman" panose="02020603050405020304" pitchFamily="18" charset="0"/>
              </a:rPr>
              <a:t>1181</a:t>
            </a:r>
          </a:p>
          <a:p>
            <a:pPr marL="342900" indent="-342900" algn="just">
              <a:buClr>
                <a:srgbClr val="00B050"/>
              </a:buClr>
              <a:buFont typeface="Wingdings" panose="05000000000000000000" pitchFamily="2" charset="2"/>
              <a:buChar char="q"/>
            </a:pPr>
            <a:r>
              <a:rPr lang="ru-RU" sz="2400" dirty="0">
                <a:latin typeface="Times New Roman" panose="02020603050405020304" pitchFamily="18" charset="0"/>
                <a:cs typeface="Times New Roman" panose="02020603050405020304" pitchFamily="18" charset="0"/>
              </a:rPr>
              <a:t>документы, которые не затронула (или пока что не затронула) </a:t>
            </a:r>
            <a:r>
              <a:rPr lang="ru-RU" sz="2400" dirty="0" smtClean="0">
                <a:latin typeface="Times New Roman" panose="02020603050405020304" pitchFamily="18" charset="0"/>
                <a:cs typeface="Times New Roman" panose="02020603050405020304" pitchFamily="18" charset="0"/>
              </a:rPr>
              <a:t>«регуляторная гильотина», </a:t>
            </a:r>
            <a:r>
              <a:rPr lang="ru-RU" sz="2400" dirty="0">
                <a:latin typeface="Times New Roman" panose="02020603050405020304" pitchFamily="18" charset="0"/>
                <a:cs typeface="Times New Roman" panose="02020603050405020304" pitchFamily="18" charset="0"/>
              </a:rPr>
              <a:t>отражены в Постановлении Правительства РФ от 31 декабря 2020 г. </a:t>
            </a:r>
            <a:endParaRPr lang="ru-RU" sz="2400" dirty="0" smtClean="0">
              <a:latin typeface="Times New Roman" panose="02020603050405020304" pitchFamily="18" charset="0"/>
              <a:cs typeface="Times New Roman" panose="02020603050405020304" pitchFamily="18" charset="0"/>
            </a:endParaRPr>
          </a:p>
          <a:p>
            <a:pPr algn="just">
              <a:buClr>
                <a:srgbClr val="00B050"/>
              </a:buClr>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2467 </a:t>
            </a:r>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12722" y="4062050"/>
            <a:ext cx="2798301" cy="266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Номер слайда 10"/>
          <p:cNvSpPr>
            <a:spLocks noGrp="1"/>
          </p:cNvSpPr>
          <p:nvPr>
            <p:ph type="sldNum" sz="quarter" idx="12"/>
          </p:nvPr>
        </p:nvSpPr>
        <p:spPr>
          <a:xfrm>
            <a:off x="9212722" y="6387553"/>
            <a:ext cx="2844800" cy="365125"/>
          </a:xfrm>
        </p:spPr>
        <p:txBody>
          <a:bodyPr/>
          <a:lstStyle/>
          <a:p>
            <a:fld id="{BA9B540C-44DA-4F69-89C9-7C84606640D3}" type="slidenum">
              <a:rPr lang="en-US" smtClean="0"/>
              <a:pPr/>
              <a:t>3</a:t>
            </a:fld>
            <a:endParaRPr lang="en-US" dirty="0"/>
          </a:p>
        </p:txBody>
      </p:sp>
    </p:spTree>
    <p:extLst>
      <p:ext uri="{BB962C8B-B14F-4D97-AF65-F5344CB8AC3E}">
        <p14:creationId xmlns:p14="http://schemas.microsoft.com/office/powerpoint/2010/main" val="3203483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ctrTitle" idx="4294967295"/>
          </p:nvPr>
        </p:nvSpPr>
        <p:spPr>
          <a:xfrm>
            <a:off x="0" y="584200"/>
            <a:ext cx="11304588" cy="673100"/>
          </a:xfrm>
          <a:noFill/>
        </p:spPr>
        <p:txBody>
          <a:bodyPr>
            <a:noAutofit/>
          </a:bodyPr>
          <a:lstStyle/>
          <a:p>
            <a:pPr algn="ct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endPar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endParaRPr>
          </a:p>
        </p:txBody>
      </p:sp>
      <p:sp>
        <p:nvSpPr>
          <p:cNvPr id="8" name="Заголовок 5"/>
          <p:cNvSpPr txBox="1">
            <a:spLocks/>
          </p:cNvSpPr>
          <p:nvPr/>
        </p:nvSpPr>
        <p:spPr>
          <a:xfrm>
            <a:off x="4546843" y="337815"/>
            <a:ext cx="5826719" cy="458667"/>
          </a:xfrm>
          <a:prstGeom prst="rect">
            <a:avLst/>
          </a:prstGeom>
        </p:spPr>
        <p:txBody>
          <a:bodyPr lIns="91438" tIns="45719" rIns="91438" bIns="45719"/>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endParaRPr lang="ru-RU" sz="1600" b="1" kern="0" dirty="0">
              <a:solidFill>
                <a:srgbClr val="005C2A"/>
              </a:solidFill>
              <a:latin typeface="Verdana" panose="020B0604030504040204" pitchFamily="34" charset="0"/>
              <a:ea typeface="Verdana" panose="020B0604030504040204" pitchFamily="34" charset="0"/>
              <a:cs typeface="Verdana" panose="020B0604030504040204" pitchFamily="34" charset="0"/>
            </a:endParaRPr>
          </a:p>
        </p:txBody>
      </p:sp>
      <p:sp>
        <p:nvSpPr>
          <p:cNvPr id="9" name="Подзаголовок 12"/>
          <p:cNvSpPr txBox="1">
            <a:spLocks/>
          </p:cNvSpPr>
          <p:nvPr/>
        </p:nvSpPr>
        <p:spPr>
          <a:xfrm>
            <a:off x="6058875" y="6151042"/>
            <a:ext cx="1584176" cy="571995"/>
          </a:xfrm>
          <a:prstGeom prst="rect">
            <a:avLst/>
          </a:prstGeom>
        </p:spPr>
        <p:txBody>
          <a:bodyPr lIns="91438" tIns="45719" rIns="91438" bIns="45719">
            <a:normAutofit lnSpcReduction="1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ru-RU" kern="0" dirty="0"/>
          </a:p>
        </p:txBody>
      </p:sp>
      <p:sp>
        <p:nvSpPr>
          <p:cNvPr id="6" name="Заголовок 3"/>
          <p:cNvSpPr txBox="1">
            <a:spLocks/>
          </p:cNvSpPr>
          <p:nvPr/>
        </p:nvSpPr>
        <p:spPr>
          <a:xfrm>
            <a:off x="838200" y="208742"/>
            <a:ext cx="10515600" cy="716811"/>
          </a:xfrm>
          <a:prstGeom prst="rect">
            <a:avLst/>
          </a:prstGeom>
          <a:solidFill>
            <a:srgbClr val="2D6941"/>
          </a:solidFill>
        </p:spPr>
        <p:txBody>
          <a:bodyPr vert="horz" lIns="91438" tIns="45719" rIns="91438" bIns="45719" rtlCol="0" anchor="ctr">
            <a:normAutofit/>
          </a:bodyPr>
          <a:lstStyle>
            <a:lvl1pPr algn="l" defTabSz="914377" rtl="0" eaLnBrk="1" latinLnBrk="0" hangingPunct="1">
              <a:lnSpc>
                <a:spcPct val="90000"/>
              </a:lnSpc>
              <a:spcBef>
                <a:spcPct val="0"/>
              </a:spcBef>
              <a:buNone/>
              <a:defRPr lang="ru-RU" sz="2700" kern="1200" dirty="0">
                <a:solidFill>
                  <a:srgbClr val="F4FDA1"/>
                </a:solidFill>
                <a:effectLst>
                  <a:outerShdw blurRad="38100" dist="38100" dir="2700000" algn="tl">
                    <a:srgbClr val="000000">
                      <a:alpha val="43137"/>
                    </a:srgbClr>
                  </a:outerShdw>
                </a:effectLst>
                <a:latin typeface="Arial" pitchFamily="34" charset="0"/>
                <a:ea typeface="+mj-ea"/>
                <a:cs typeface="Arial"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rgbClr val="F4FDA1"/>
                </a:solidFill>
                <a:effectLst>
                  <a:outerShdw blurRad="38100" dist="38100" dir="2700000" algn="tl">
                    <a:srgbClr val="000000">
                      <a:alpha val="43137"/>
                    </a:srgbClr>
                  </a:outerShdw>
                </a:effectLst>
                <a:uLnTx/>
                <a:uFillTx/>
                <a:latin typeface="Arial" pitchFamily="34" charset="0"/>
                <a:ea typeface="+mj-ea"/>
                <a:cs typeface="Arial" pitchFamily="34" charset="0"/>
              </a:rPr>
              <a:t>«РЕГУЛЯТОРНАЯ ГИЛЬОТИНА» </a:t>
            </a:r>
            <a:r>
              <a:rPr kumimoji="0" lang="ru-RU" sz="2400" b="0" i="0" u="none" strike="noStrike" kern="1200" cap="none" spc="0" normalizeH="0" noProof="0" dirty="0" smtClean="0">
                <a:ln>
                  <a:noFill/>
                </a:ln>
                <a:solidFill>
                  <a:srgbClr val="F4FDA1"/>
                </a:solidFill>
                <a:effectLst>
                  <a:outerShdw blurRad="38100" dist="38100" dir="2700000" algn="tl">
                    <a:srgbClr val="000000">
                      <a:alpha val="43137"/>
                    </a:srgbClr>
                  </a:outerShdw>
                </a:effectLst>
                <a:uLnTx/>
                <a:uFillTx/>
                <a:latin typeface="Arial" pitchFamily="34" charset="0"/>
                <a:ea typeface="+mj-ea"/>
                <a:cs typeface="Arial" pitchFamily="34" charset="0"/>
              </a:rPr>
              <a:t> В ОХРАНЕ ТРУДА</a:t>
            </a:r>
            <a:endParaRPr kumimoji="0" lang="ru-RU" sz="2400" b="0" i="0" u="none" strike="noStrike" kern="1200" cap="none" spc="0" normalizeH="0" baseline="0" noProof="0" dirty="0">
              <a:ln>
                <a:noFill/>
              </a:ln>
              <a:solidFill>
                <a:srgbClr val="F4FDA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836" y="1390650"/>
            <a:ext cx="4036277"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5305425" y="1390650"/>
            <a:ext cx="6334125" cy="3077766"/>
          </a:xfrm>
          <a:prstGeom prst="rect">
            <a:avLst/>
          </a:prstGeom>
        </p:spPr>
        <p:txBody>
          <a:bodyPr wrap="square">
            <a:spAutoFit/>
          </a:bodyPr>
          <a:lstStyle/>
          <a:p>
            <a:pPr marL="342900" indent="-342900" algn="just">
              <a:buClr>
                <a:srgbClr val="00B050"/>
              </a:buClr>
              <a:buFont typeface="Wingdings" panose="05000000000000000000" pitchFamily="2" charset="2"/>
              <a:buChar char="ü"/>
            </a:pPr>
            <a:r>
              <a:rPr lang="ru-RU" sz="2200" dirty="0" smtClean="0">
                <a:latin typeface="Times New Roman" panose="02020603050405020304" pitchFamily="18" charset="0"/>
                <a:cs typeface="Times New Roman" panose="02020603050405020304" pitchFamily="18" charset="0"/>
              </a:rPr>
              <a:t>внесены изменения в 40 правил по ОТ</a:t>
            </a:r>
          </a:p>
          <a:p>
            <a:pPr marL="342900" indent="-342900" algn="just">
              <a:buClr>
                <a:srgbClr val="00B050"/>
              </a:buClr>
              <a:buFont typeface="Wingdings" panose="05000000000000000000" pitchFamily="2" charset="2"/>
              <a:buChar char="ü"/>
            </a:pPr>
            <a:r>
              <a:rPr lang="ru-RU" sz="2200" dirty="0" smtClean="0">
                <a:latin typeface="Times New Roman" panose="02020603050405020304" pitchFamily="18" charset="0"/>
                <a:cs typeface="Times New Roman" panose="02020603050405020304" pitchFamily="18" charset="0"/>
              </a:rPr>
              <a:t>отменены 178 </a:t>
            </a:r>
            <a:r>
              <a:rPr lang="ru-RU" sz="2200" dirty="0">
                <a:latin typeface="Times New Roman" panose="02020603050405020304" pitchFamily="18" charset="0"/>
                <a:cs typeface="Times New Roman" panose="02020603050405020304" pitchFamily="18" charset="0"/>
              </a:rPr>
              <a:t>типовые инструкции по </a:t>
            </a:r>
            <a:r>
              <a:rPr lang="ru-RU" sz="2200" dirty="0" smtClean="0">
                <a:latin typeface="Times New Roman" panose="02020603050405020304" pitchFamily="18" charset="0"/>
                <a:cs typeface="Times New Roman" panose="02020603050405020304" pitchFamily="18" charset="0"/>
              </a:rPr>
              <a:t>ОТ</a:t>
            </a:r>
          </a:p>
          <a:p>
            <a:pPr marL="342900" indent="-342900" algn="just">
              <a:buClr>
                <a:srgbClr val="00B050"/>
              </a:buClr>
              <a:buFont typeface="Wingdings" panose="05000000000000000000" pitchFamily="2" charset="2"/>
              <a:buChar char="ü"/>
            </a:pPr>
            <a:r>
              <a:rPr lang="ru-RU" sz="2200" dirty="0" smtClean="0">
                <a:latin typeface="Times New Roman" panose="02020603050405020304" pitchFamily="18" charset="0"/>
                <a:cs typeface="Times New Roman" panose="02020603050405020304" pitchFamily="18" charset="0"/>
              </a:rPr>
              <a:t>отменены рекомендации </a:t>
            </a:r>
            <a:r>
              <a:rPr lang="ru-RU" sz="2200" dirty="0">
                <a:latin typeface="Times New Roman" panose="02020603050405020304" pitchFamily="18" charset="0"/>
                <a:cs typeface="Times New Roman" panose="02020603050405020304" pitchFamily="18" charset="0"/>
              </a:rPr>
              <a:t>по организации работы уполномоченного лица по </a:t>
            </a:r>
            <a:r>
              <a:rPr lang="ru-RU" sz="2200" dirty="0" smtClean="0">
                <a:latin typeface="Times New Roman" panose="02020603050405020304" pitchFamily="18" charset="0"/>
                <a:cs typeface="Times New Roman" panose="02020603050405020304" pitchFamily="18" charset="0"/>
              </a:rPr>
              <a:t>ОТ</a:t>
            </a:r>
          </a:p>
          <a:p>
            <a:pPr marL="342900" indent="-342900" algn="just">
              <a:buClr>
                <a:srgbClr val="00B050"/>
              </a:buClr>
              <a:buFont typeface="Wingdings" panose="05000000000000000000" pitchFamily="2" charset="2"/>
              <a:buChar char="ü"/>
            </a:pPr>
            <a:r>
              <a:rPr lang="ru-RU" sz="2200" dirty="0" smtClean="0">
                <a:latin typeface="Times New Roman" panose="02020603050405020304" pitchFamily="18" charset="0"/>
                <a:cs typeface="Times New Roman" panose="02020603050405020304" pitchFamily="18" charset="0"/>
              </a:rPr>
              <a:t>утверждён порядок прохождения медицинских осмотров  Приказ Минздрава РФ  №29н  от 28.01.2021</a:t>
            </a:r>
          </a:p>
          <a:p>
            <a:pPr marL="342900" indent="-342900" algn="just">
              <a:buClr>
                <a:srgbClr val="00B050"/>
              </a:buClr>
              <a:buFont typeface="Wingdings" panose="05000000000000000000" pitchFamily="2" charset="2"/>
              <a:buChar char="ü"/>
            </a:pPr>
            <a:endParaRPr lang="ru-RU" sz="2000" dirty="0" smtClean="0">
              <a:latin typeface="Times New Roman" panose="02020603050405020304" pitchFamily="18" charset="0"/>
              <a:cs typeface="Times New Roman" panose="02020603050405020304" pitchFamily="18" charset="0"/>
            </a:endParaRPr>
          </a:p>
          <a:p>
            <a:pPr algn="just">
              <a:buClr>
                <a:srgbClr val="00B050"/>
              </a:buClr>
            </a:pPr>
            <a:endParaRPr lang="ru-RU" sz="2000" dirty="0" smtClean="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552450" y="3862288"/>
            <a:ext cx="10925757" cy="2800767"/>
          </a:xfrm>
          <a:prstGeom prst="rect">
            <a:avLst/>
          </a:prstGeom>
        </p:spPr>
        <p:txBody>
          <a:bodyPr wrap="square">
            <a:spAutoFit/>
          </a:bodyPr>
          <a:lstStyle/>
          <a:p>
            <a:pPr marL="342900" indent="-342900" algn="just">
              <a:buClr>
                <a:srgbClr val="00B050"/>
              </a:buClr>
              <a:buFont typeface="Wingdings" panose="05000000000000000000" pitchFamily="2" charset="2"/>
              <a:buChar char="ü"/>
            </a:pPr>
            <a:r>
              <a:rPr lang="ru-RU" sz="2200" dirty="0" smtClean="0">
                <a:latin typeface="Times New Roman" panose="02020603050405020304" pitchFamily="18" charset="0"/>
                <a:cs typeface="Times New Roman" panose="02020603050405020304" pitchFamily="18" charset="0"/>
              </a:rPr>
              <a:t>утверждён перечень вредных и опасных производственных факторов для медосмотров Приказ Минтруда и Минздрава  РФ № 988н/1420н от 31.12.2020</a:t>
            </a:r>
          </a:p>
          <a:p>
            <a:pPr marL="342900" indent="-342900" algn="just">
              <a:buClr>
                <a:srgbClr val="00B050"/>
              </a:buClr>
              <a:buFont typeface="Wingdings" panose="05000000000000000000" pitchFamily="2" charset="2"/>
              <a:buChar char="ü"/>
            </a:pPr>
            <a:r>
              <a:rPr lang="ru-RU" sz="2200" dirty="0" smtClean="0">
                <a:latin typeface="Times New Roman" panose="02020603050405020304" pitchFamily="18" charset="0"/>
                <a:cs typeface="Times New Roman" panose="02020603050405020304" pitchFamily="18" charset="0"/>
              </a:rPr>
              <a:t>утверждён </a:t>
            </a:r>
            <a:r>
              <a:rPr lang="ru-RU" sz="2200" dirty="0">
                <a:latin typeface="Times New Roman" panose="02020603050405020304" pitchFamily="18" charset="0"/>
                <a:cs typeface="Times New Roman" panose="02020603050405020304" pitchFamily="18" charset="0"/>
              </a:rPr>
              <a:t>перечень работ, на которых запрещено работать женщинам </a:t>
            </a:r>
            <a:r>
              <a:rPr lang="ru-RU" sz="2200" dirty="0" smtClean="0">
                <a:latin typeface="Times New Roman" panose="02020603050405020304" pitchFamily="18" charset="0"/>
                <a:cs typeface="Times New Roman" panose="02020603050405020304" pitchFamily="18" charset="0"/>
              </a:rPr>
              <a:t>Приказ Минтруда </a:t>
            </a:r>
            <a:r>
              <a:rPr lang="ru-RU" sz="2200" dirty="0">
                <a:latin typeface="Times New Roman" panose="02020603050405020304" pitchFamily="18" charset="0"/>
                <a:cs typeface="Times New Roman" panose="02020603050405020304" pitchFamily="18" charset="0"/>
              </a:rPr>
              <a:t>РФ от 18 июля 2019 г. N </a:t>
            </a:r>
            <a:r>
              <a:rPr lang="ru-RU" sz="2200" dirty="0" smtClean="0">
                <a:latin typeface="Times New Roman" panose="02020603050405020304" pitchFamily="18" charset="0"/>
                <a:cs typeface="Times New Roman" panose="02020603050405020304" pitchFamily="18" charset="0"/>
              </a:rPr>
              <a:t>512н</a:t>
            </a:r>
          </a:p>
          <a:p>
            <a:pPr marL="342900" indent="-342900" algn="just">
              <a:buClr>
                <a:srgbClr val="00B050"/>
              </a:buClr>
              <a:buFont typeface="Wingdings" panose="05000000000000000000" pitchFamily="2" charset="2"/>
              <a:buChar char="ü"/>
            </a:pPr>
            <a:r>
              <a:rPr lang="ru-RU" sz="2200" dirty="0">
                <a:latin typeface="Times New Roman" panose="02020603050405020304" pitchFamily="18" charset="0"/>
                <a:cs typeface="Times New Roman" panose="02020603050405020304" pitchFamily="18" charset="0"/>
              </a:rPr>
              <a:t>введены новые Санитарные правила (Постановление Главного государственного санитарного врача РФ от 2 декабря 2020 г. № 40 “Об утверждении санитарных правил СП 2.2.3670-20 «Санитарно-эпидемиологические требования к условиям труда»</a:t>
            </a:r>
          </a:p>
          <a:p>
            <a:pPr marL="342900" indent="-342900" algn="just">
              <a:buClr>
                <a:srgbClr val="00B050"/>
              </a:buClr>
              <a:buFont typeface="Wingdings" panose="05000000000000000000" pitchFamily="2" charset="2"/>
              <a:buChar char="ü"/>
            </a:pPr>
            <a:endParaRPr lang="ru-RU" sz="2200" dirty="0"/>
          </a:p>
        </p:txBody>
      </p:sp>
      <p:sp>
        <p:nvSpPr>
          <p:cNvPr id="11" name="Номер слайда 10"/>
          <p:cNvSpPr>
            <a:spLocks noGrp="1"/>
          </p:cNvSpPr>
          <p:nvPr>
            <p:ph type="sldNum" sz="quarter" idx="12"/>
          </p:nvPr>
        </p:nvSpPr>
        <p:spPr>
          <a:xfrm>
            <a:off x="9109075" y="6357912"/>
            <a:ext cx="2844800" cy="365125"/>
          </a:xfrm>
        </p:spPr>
        <p:txBody>
          <a:bodyPr/>
          <a:lstStyle/>
          <a:p>
            <a:fld id="{BA9B540C-44DA-4F69-89C9-7C84606640D3}" type="slidenum">
              <a:rPr lang="en-US" smtClean="0"/>
              <a:pPr/>
              <a:t>4</a:t>
            </a:fld>
            <a:endParaRPr lang="en-US"/>
          </a:p>
        </p:txBody>
      </p:sp>
    </p:spTree>
    <p:extLst>
      <p:ext uri="{BB962C8B-B14F-4D97-AF65-F5344CB8AC3E}">
        <p14:creationId xmlns:p14="http://schemas.microsoft.com/office/powerpoint/2010/main" val="999555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ctrTitle" idx="4294967295"/>
          </p:nvPr>
        </p:nvSpPr>
        <p:spPr>
          <a:xfrm>
            <a:off x="0" y="584200"/>
            <a:ext cx="11304588" cy="673100"/>
          </a:xfrm>
          <a:noFill/>
        </p:spPr>
        <p:txBody>
          <a:bodyPr>
            <a:noAutofit/>
          </a:bodyPr>
          <a:lstStyle/>
          <a:p>
            <a:pPr algn="ct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t/>
            </a:r>
            <a:br>
              <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rPr>
            </a:br>
            <a:endParaRPr lang="ru-RU" sz="6000" b="1" i="1" dirty="0">
              <a:solidFill>
                <a:srgbClr val="015B32"/>
              </a:solidFill>
              <a:effectLst>
                <a:outerShdw blurRad="38100" dist="38100" dir="2700000" algn="tl">
                  <a:srgbClr val="000000">
                    <a:alpha val="43137"/>
                  </a:srgbClr>
                </a:outerShdw>
              </a:effectLst>
              <a:latin typeface="Arial" pitchFamily="34" charset="0"/>
              <a:cs typeface="Arial" panose="020B0604020202020204" pitchFamily="34" charset="0"/>
            </a:endParaRPr>
          </a:p>
        </p:txBody>
      </p:sp>
      <p:sp>
        <p:nvSpPr>
          <p:cNvPr id="8" name="Заголовок 5"/>
          <p:cNvSpPr txBox="1">
            <a:spLocks/>
          </p:cNvSpPr>
          <p:nvPr/>
        </p:nvSpPr>
        <p:spPr>
          <a:xfrm>
            <a:off x="4546843" y="337815"/>
            <a:ext cx="5826719" cy="458667"/>
          </a:xfrm>
          <a:prstGeom prst="rect">
            <a:avLst/>
          </a:prstGeom>
        </p:spPr>
        <p:txBody>
          <a:bodyPr lIns="91438" tIns="45719" rIns="91438" bIns="45719"/>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a:endParaRPr lang="ru-RU" sz="1600" b="1" kern="0" dirty="0">
              <a:solidFill>
                <a:srgbClr val="005C2A"/>
              </a:solidFill>
              <a:latin typeface="Verdana" panose="020B0604030504040204" pitchFamily="34" charset="0"/>
              <a:ea typeface="Verdana" panose="020B0604030504040204" pitchFamily="34" charset="0"/>
              <a:cs typeface="Verdana" panose="020B0604030504040204" pitchFamily="34" charset="0"/>
            </a:endParaRPr>
          </a:p>
        </p:txBody>
      </p:sp>
      <p:sp>
        <p:nvSpPr>
          <p:cNvPr id="9" name="Подзаголовок 12"/>
          <p:cNvSpPr txBox="1">
            <a:spLocks/>
          </p:cNvSpPr>
          <p:nvPr/>
        </p:nvSpPr>
        <p:spPr>
          <a:xfrm>
            <a:off x="6058875" y="6151042"/>
            <a:ext cx="1584176" cy="571995"/>
          </a:xfrm>
          <a:prstGeom prst="rect">
            <a:avLst/>
          </a:prstGeom>
        </p:spPr>
        <p:txBody>
          <a:bodyPr lIns="91438" tIns="45719" rIns="91438" bIns="45719">
            <a:normAutofit lnSpcReduction="10000"/>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ru-RU" kern="0" dirty="0"/>
          </a:p>
        </p:txBody>
      </p:sp>
      <p:sp>
        <p:nvSpPr>
          <p:cNvPr id="6" name="Заголовок 3"/>
          <p:cNvSpPr txBox="1">
            <a:spLocks/>
          </p:cNvSpPr>
          <p:nvPr/>
        </p:nvSpPr>
        <p:spPr>
          <a:xfrm>
            <a:off x="838200" y="208742"/>
            <a:ext cx="10515600" cy="716811"/>
          </a:xfrm>
          <a:prstGeom prst="rect">
            <a:avLst/>
          </a:prstGeom>
          <a:solidFill>
            <a:srgbClr val="2D6941"/>
          </a:solidFill>
        </p:spPr>
        <p:txBody>
          <a:bodyPr vert="horz" lIns="91438" tIns="45719" rIns="91438" bIns="45719" rtlCol="0" anchor="ctr">
            <a:normAutofit/>
          </a:bodyPr>
          <a:lstStyle>
            <a:lvl1pPr algn="l" defTabSz="914377" rtl="0" eaLnBrk="1" latinLnBrk="0" hangingPunct="1">
              <a:lnSpc>
                <a:spcPct val="90000"/>
              </a:lnSpc>
              <a:spcBef>
                <a:spcPct val="0"/>
              </a:spcBef>
              <a:buNone/>
              <a:defRPr lang="ru-RU" sz="2700" kern="1200" dirty="0">
                <a:solidFill>
                  <a:srgbClr val="F4FDA1"/>
                </a:solidFill>
                <a:effectLst>
                  <a:outerShdw blurRad="38100" dist="38100" dir="2700000" algn="tl">
                    <a:srgbClr val="000000">
                      <a:alpha val="43137"/>
                    </a:srgbClr>
                  </a:outerShdw>
                </a:effectLst>
                <a:latin typeface="Arial" pitchFamily="34" charset="0"/>
                <a:ea typeface="+mj-ea"/>
                <a:cs typeface="Arial"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ru-RU" sz="2400" b="0" i="0" u="none" strike="noStrike" kern="1200" cap="none" spc="0" normalizeH="0" baseline="0" noProof="0" dirty="0" smtClean="0">
                <a:ln>
                  <a:noFill/>
                </a:ln>
                <a:solidFill>
                  <a:srgbClr val="F4FDA1"/>
                </a:solidFill>
                <a:effectLst>
                  <a:outerShdw blurRad="38100" dist="38100" dir="2700000" algn="tl">
                    <a:srgbClr val="000000">
                      <a:alpha val="43137"/>
                    </a:srgbClr>
                  </a:outerShdw>
                </a:effectLst>
                <a:uLnTx/>
                <a:uFillTx/>
                <a:latin typeface="Arial" pitchFamily="34" charset="0"/>
                <a:ea typeface="+mj-ea"/>
                <a:cs typeface="Arial" pitchFamily="34" charset="0"/>
              </a:rPr>
              <a:t>ОБЩИЕ ПОЛОЖЕНИЯ</a:t>
            </a:r>
            <a:endParaRPr kumimoji="0" lang="ru-RU" sz="2400" b="0" i="0" u="none" strike="noStrike" kern="1200" cap="none" spc="0" normalizeH="0" baseline="0" noProof="0" dirty="0">
              <a:ln>
                <a:noFill/>
              </a:ln>
              <a:solidFill>
                <a:srgbClr val="F4FDA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
        <p:nvSpPr>
          <p:cNvPr id="2" name="Прямоугольник 1"/>
          <p:cNvSpPr/>
          <p:nvPr/>
        </p:nvSpPr>
        <p:spPr>
          <a:xfrm>
            <a:off x="2409825" y="1049378"/>
            <a:ext cx="9458325" cy="5632311"/>
          </a:xfrm>
          <a:prstGeom prst="rect">
            <a:avLst/>
          </a:prstGeom>
        </p:spPr>
        <p:txBody>
          <a:bodyPr wrap="square">
            <a:spAutoFit/>
          </a:bodyPr>
          <a:lstStyle/>
          <a:p>
            <a:pPr marL="342900" indent="-342900" algn="just">
              <a:buClr>
                <a:srgbClr val="2D6941"/>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работодатель ведёт реестр </a:t>
            </a:r>
            <a:r>
              <a:rPr lang="ru-RU" sz="2400" dirty="0">
                <a:latin typeface="Times New Roman" panose="02020603050405020304" pitchFamily="18" charset="0"/>
                <a:cs typeface="Times New Roman" panose="02020603050405020304" pitchFamily="18" charset="0"/>
              </a:rPr>
              <a:t>(</a:t>
            </a:r>
            <a:r>
              <a:rPr lang="ru-RU" sz="2400" dirty="0" smtClean="0">
                <a:latin typeface="Times New Roman" panose="02020603050405020304" pitchFamily="18" charset="0"/>
                <a:cs typeface="Times New Roman" panose="02020603050405020304" pitchFamily="18" charset="0"/>
              </a:rPr>
              <a:t>перечень) НПА, </a:t>
            </a:r>
            <a:r>
              <a:rPr lang="ru-RU" sz="2400" dirty="0">
                <a:latin typeface="Times New Roman" panose="02020603050405020304" pitchFamily="18" charset="0"/>
                <a:cs typeface="Times New Roman" panose="02020603050405020304" pitchFamily="18" charset="0"/>
              </a:rPr>
              <a:t>содержащих требования охраны труда, в соответствии со спецификой своей деятельности, а также </a:t>
            </a:r>
            <a:r>
              <a:rPr lang="ru-RU" sz="2400" dirty="0" smtClean="0">
                <a:latin typeface="Times New Roman" panose="02020603050405020304" pitchFamily="18" charset="0"/>
                <a:cs typeface="Times New Roman" panose="02020603050405020304" pitchFamily="18" charset="0"/>
              </a:rPr>
              <a:t>обеспечивает доступ </a:t>
            </a:r>
            <a:r>
              <a:rPr lang="ru-RU" sz="2400" dirty="0">
                <a:latin typeface="Times New Roman" panose="02020603050405020304" pitchFamily="18" charset="0"/>
                <a:cs typeface="Times New Roman" panose="02020603050405020304" pitchFamily="18" charset="0"/>
              </a:rPr>
              <a:t>работников к актуальным редакциям таких </a:t>
            </a:r>
            <a:r>
              <a:rPr lang="ru-RU" sz="2400" dirty="0" smtClean="0">
                <a:latin typeface="Times New Roman" panose="02020603050405020304" pitchFamily="18" charset="0"/>
                <a:cs typeface="Times New Roman" panose="02020603050405020304" pitchFamily="18" charset="0"/>
              </a:rPr>
              <a:t>НПА</a:t>
            </a:r>
          </a:p>
          <a:p>
            <a:pPr marL="342900" indent="-342900" algn="just">
              <a:buClr>
                <a:srgbClr val="2D6941"/>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работодатель разрабатывает </a:t>
            </a:r>
            <a:r>
              <a:rPr lang="ru-RU" sz="2400" dirty="0">
                <a:latin typeface="Times New Roman" panose="02020603050405020304" pitchFamily="18" charset="0"/>
                <a:cs typeface="Times New Roman" panose="02020603050405020304" pitchFamily="18" charset="0"/>
              </a:rPr>
              <a:t>и </a:t>
            </a:r>
            <a:r>
              <a:rPr lang="ru-RU" sz="2400" dirty="0" smtClean="0">
                <a:latin typeface="Times New Roman" panose="02020603050405020304" pitchFamily="18" charset="0"/>
                <a:cs typeface="Times New Roman" panose="02020603050405020304" pitchFamily="18" charset="0"/>
              </a:rPr>
              <a:t>утверждает ЛНА </a:t>
            </a:r>
            <a:r>
              <a:rPr lang="ru-RU" sz="2400" dirty="0">
                <a:latin typeface="Times New Roman" panose="02020603050405020304" pitchFamily="18" charset="0"/>
                <a:cs typeface="Times New Roman" panose="02020603050405020304" pitchFamily="18" charset="0"/>
              </a:rPr>
              <a:t>по охране труда с учетом мнения выборного органа первичной профсоюзной организации или иного уполномоченного работниками представительного органа (при наличии такого представительного органа) в порядке, установленном статьей 372 </a:t>
            </a:r>
            <a:r>
              <a:rPr lang="ru-RU" sz="2400" dirty="0" smtClean="0">
                <a:latin typeface="Times New Roman" panose="02020603050405020304" pitchFamily="18" charset="0"/>
                <a:cs typeface="Times New Roman" panose="02020603050405020304" pitchFamily="18" charset="0"/>
              </a:rPr>
              <a:t>ТК РФ</a:t>
            </a:r>
            <a:endParaRPr lang="ru-RU" sz="2400" dirty="0">
              <a:latin typeface="Times New Roman" panose="02020603050405020304" pitchFamily="18" charset="0"/>
              <a:cs typeface="Times New Roman" panose="02020603050405020304" pitchFamily="18" charset="0"/>
            </a:endParaRPr>
          </a:p>
          <a:p>
            <a:pPr marL="342900" indent="-342900" algn="just">
              <a:buClr>
                <a:srgbClr val="2D6941"/>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введено </a:t>
            </a:r>
            <a:r>
              <a:rPr lang="ru-RU" sz="2400" dirty="0">
                <a:latin typeface="Times New Roman" panose="02020603050405020304" pitchFamily="18" charset="0"/>
                <a:cs typeface="Times New Roman" panose="02020603050405020304" pitchFamily="18" charset="0"/>
              </a:rPr>
              <a:t>понятие оценки уровня </a:t>
            </a:r>
            <a:r>
              <a:rPr lang="ru-RU" sz="2400" dirty="0" smtClean="0">
                <a:latin typeface="Times New Roman" panose="02020603050405020304" pitchFamily="18" charset="0"/>
                <a:cs typeface="Times New Roman" panose="02020603050405020304" pitchFamily="18" charset="0"/>
              </a:rPr>
              <a:t>профессионального риска</a:t>
            </a:r>
          </a:p>
          <a:p>
            <a:pPr marL="342900" indent="-342900" algn="just">
              <a:buClr>
                <a:srgbClr val="2D6941"/>
              </a:buClr>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случае </a:t>
            </a:r>
            <a:r>
              <a:rPr lang="ru-RU" sz="2400" dirty="0" smtClean="0">
                <a:latin typeface="Times New Roman" panose="02020603050405020304" pitchFamily="18" charset="0"/>
                <a:cs typeface="Times New Roman" panose="02020603050405020304" pitchFamily="18" charset="0"/>
              </a:rPr>
              <a:t>противоречий требований в разных документах подлежат </a:t>
            </a:r>
            <a:r>
              <a:rPr lang="ru-RU" sz="2400" dirty="0">
                <a:latin typeface="Times New Roman" panose="02020603050405020304" pitchFamily="18" charset="0"/>
                <a:cs typeface="Times New Roman" panose="02020603050405020304" pitchFamily="18" charset="0"/>
              </a:rPr>
              <a:t>применению </a:t>
            </a:r>
            <a:r>
              <a:rPr lang="ru-RU" sz="2400" dirty="0" smtClean="0">
                <a:latin typeface="Times New Roman" panose="02020603050405020304" pitchFamily="18" charset="0"/>
                <a:cs typeface="Times New Roman" panose="02020603050405020304" pitchFamily="18" charset="0"/>
              </a:rPr>
              <a:t>требования</a:t>
            </a:r>
            <a:r>
              <a:rPr lang="ru-RU" sz="2400" dirty="0">
                <a:latin typeface="Times New Roman" panose="02020603050405020304" pitchFamily="18" charset="0"/>
                <a:cs typeface="Times New Roman" panose="02020603050405020304" pitchFamily="18" charset="0"/>
              </a:rPr>
              <a:t>, установленные </a:t>
            </a:r>
            <a:r>
              <a:rPr lang="ru-RU" sz="2400" dirty="0" smtClean="0">
                <a:latin typeface="Times New Roman" panose="02020603050405020304" pitchFamily="18" charset="0"/>
                <a:cs typeface="Times New Roman" panose="02020603050405020304" pitchFamily="18" charset="0"/>
              </a:rPr>
              <a:t>НПА большей </a:t>
            </a:r>
            <a:r>
              <a:rPr lang="ru-RU" sz="2400" dirty="0">
                <a:latin typeface="Times New Roman" panose="02020603050405020304" pitchFamily="18" charset="0"/>
                <a:cs typeface="Times New Roman" panose="02020603050405020304" pitchFamily="18" charset="0"/>
              </a:rPr>
              <a:t>юридической силы, а в случае, если противоречат друг другу </a:t>
            </a:r>
            <a:r>
              <a:rPr lang="ru-RU" sz="2400" dirty="0" smtClean="0">
                <a:latin typeface="Times New Roman" panose="02020603050405020304" pitchFamily="18" charset="0"/>
                <a:cs typeface="Times New Roman" panose="02020603050405020304" pitchFamily="18" charset="0"/>
              </a:rPr>
              <a:t>НПА равной </a:t>
            </a:r>
            <a:r>
              <a:rPr lang="ru-RU" sz="2400" dirty="0">
                <a:latin typeface="Times New Roman" panose="02020603050405020304" pitchFamily="18" charset="0"/>
                <a:cs typeface="Times New Roman" panose="02020603050405020304" pitchFamily="18" charset="0"/>
              </a:rPr>
              <a:t>юридической силы, то достаточно будет соблюдать требования одного из </a:t>
            </a:r>
            <a:r>
              <a:rPr lang="ru-RU" sz="2400" dirty="0" smtClean="0">
                <a:latin typeface="Times New Roman" panose="02020603050405020304" pitchFamily="18" charset="0"/>
                <a:cs typeface="Times New Roman" panose="02020603050405020304" pitchFamily="18" charset="0"/>
              </a:rPr>
              <a:t>них</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352674"/>
            <a:ext cx="22574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Номер слайда 2"/>
          <p:cNvSpPr>
            <a:spLocks noGrp="1"/>
          </p:cNvSpPr>
          <p:nvPr>
            <p:ph type="sldNum" sz="quarter" idx="12"/>
          </p:nvPr>
        </p:nvSpPr>
        <p:spPr>
          <a:xfrm>
            <a:off x="9109075" y="6357912"/>
            <a:ext cx="2844800" cy="365125"/>
          </a:xfrm>
        </p:spPr>
        <p:txBody>
          <a:bodyPr/>
          <a:lstStyle/>
          <a:p>
            <a:fld id="{BA9B540C-44DA-4F69-89C9-7C84606640D3}" type="slidenum">
              <a:rPr lang="en-US" smtClean="0"/>
              <a:pPr/>
              <a:t>5</a:t>
            </a:fld>
            <a:endParaRPr lang="en-US" dirty="0"/>
          </a:p>
        </p:txBody>
      </p:sp>
    </p:spTree>
    <p:extLst>
      <p:ext uri="{BB962C8B-B14F-4D97-AF65-F5344CB8AC3E}">
        <p14:creationId xmlns:p14="http://schemas.microsoft.com/office/powerpoint/2010/main" val="3556556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1190624" y="280988"/>
            <a:ext cx="10239375" cy="690562"/>
          </a:xfrm>
        </p:spPr>
        <p:txBody>
          <a:bodyPr/>
          <a:lstStyle/>
          <a:p>
            <a:pPr algn="ctr" eaLnBrk="1" hangingPunct="1"/>
            <a:r>
              <a:rPr lang="ru-RU" altLang="ru-RU" dirty="0" smtClean="0"/>
              <a:t> </a:t>
            </a:r>
            <a:r>
              <a:rPr lang="ru-RU" altLang="ru-RU" sz="2400" dirty="0" smtClean="0"/>
              <a:t>ЛОКАЛЬНЫЕ ДОКУМЕНТЫ</a:t>
            </a:r>
            <a:endParaRPr lang="ru-RU" altLang="ru-RU" sz="2400" dirty="0"/>
          </a:p>
        </p:txBody>
      </p:sp>
      <p:sp>
        <p:nvSpPr>
          <p:cNvPr id="4" name="Номер слайда 3"/>
          <p:cNvSpPr>
            <a:spLocks noGrp="1"/>
          </p:cNvSpPr>
          <p:nvPr>
            <p:ph type="sldNum" sz="quarter" idx="12"/>
          </p:nvPr>
        </p:nvSpPr>
        <p:spPr>
          <a:xfrm>
            <a:off x="9267825" y="6384928"/>
            <a:ext cx="2743200" cy="365125"/>
          </a:xfrm>
        </p:spPr>
        <p:txBody>
          <a:bodyPr/>
          <a:lstStyle/>
          <a:p>
            <a:pPr>
              <a:defRPr/>
            </a:pPr>
            <a:fld id="{3B779B8A-0309-4D76-9C54-7C9E508EBC7A}" type="slidenum">
              <a:rPr lang="ru-RU"/>
              <a:pPr>
                <a:defRPr/>
              </a:pPr>
              <a:t>6</a:t>
            </a:fld>
            <a:endParaRPr lang="ru-RU"/>
          </a:p>
        </p:txBody>
      </p:sp>
      <p:sp>
        <p:nvSpPr>
          <p:cNvPr id="3" name="Прямоугольник 2"/>
          <p:cNvSpPr/>
          <p:nvPr/>
        </p:nvSpPr>
        <p:spPr>
          <a:xfrm>
            <a:off x="4972049" y="1132349"/>
            <a:ext cx="6400799" cy="2462213"/>
          </a:xfrm>
          <a:prstGeom prst="rect">
            <a:avLst/>
          </a:prstGeom>
        </p:spPr>
        <p:txBody>
          <a:bodyPr wrap="square">
            <a:spAutoFit/>
          </a:bodyPr>
          <a:lstStyle/>
          <a:p>
            <a:pPr marL="342900" indent="-342900" algn="just">
              <a:buClr>
                <a:srgbClr val="2D6941"/>
              </a:buClr>
              <a:buFont typeface="Wingdings" panose="05000000000000000000" pitchFamily="2" charset="2"/>
              <a:buChar char="q"/>
            </a:pPr>
            <a:r>
              <a:rPr lang="ru-RU" sz="2200" dirty="0" smtClean="0">
                <a:latin typeface="Times New Roman" panose="02020603050405020304" pitchFamily="18" charset="0"/>
                <a:cs typeface="Times New Roman" panose="02020603050405020304" pitchFamily="18" charset="0"/>
              </a:rPr>
              <a:t>работодатель, основываясь на требованиях нормативно-правовых актов, обязан исключить в своих локальных документах нормы оценочного характера</a:t>
            </a:r>
          </a:p>
          <a:p>
            <a:pPr marL="342900" indent="-342900" algn="just">
              <a:buClr>
                <a:srgbClr val="2D6941"/>
              </a:buClr>
              <a:buFont typeface="Wingdings" panose="05000000000000000000" pitchFamily="2" charset="2"/>
              <a:buChar char="q"/>
            </a:pPr>
            <a:r>
              <a:rPr lang="ru-RU" sz="2200" dirty="0" smtClean="0">
                <a:latin typeface="Times New Roman" panose="02020603050405020304" pitchFamily="18" charset="0"/>
                <a:cs typeface="Times New Roman" panose="02020603050405020304" pitchFamily="18" charset="0"/>
              </a:rPr>
              <a:t>в зависимости условий труда и возможных рисков в документе работодателя должны указываться конкретные требования </a:t>
            </a:r>
            <a:endParaRPr lang="ru-RU" sz="22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899" y="4831934"/>
            <a:ext cx="245110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2049" y="4831934"/>
            <a:ext cx="5810250"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62099" y="1233070"/>
            <a:ext cx="3057526" cy="2260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438152" y="3594562"/>
            <a:ext cx="11487148" cy="1107996"/>
          </a:xfrm>
          <a:prstGeom prst="rect">
            <a:avLst/>
          </a:prstGeom>
        </p:spPr>
        <p:txBody>
          <a:bodyPr wrap="square">
            <a:spAutoFit/>
          </a:bodyPr>
          <a:lstStyle/>
          <a:p>
            <a:pPr algn="just"/>
            <a:r>
              <a:rPr lang="ru-RU" sz="2200" i="1" dirty="0">
                <a:latin typeface="Times New Roman" panose="02020603050405020304" pitchFamily="18" charset="0"/>
                <a:cs typeface="Times New Roman" panose="02020603050405020304" pitchFamily="18" charset="0"/>
              </a:rPr>
              <a:t>Правила по охране труда на высоте  (утв. Приказом Минтруда России от 16.11.2020 №782н)</a:t>
            </a:r>
          </a:p>
          <a:p>
            <a:pPr algn="just"/>
            <a:r>
              <a:rPr lang="ru-RU" sz="2200" i="1" dirty="0">
                <a:latin typeface="Times New Roman" panose="02020603050405020304" pitchFamily="18" charset="0"/>
                <a:cs typeface="Times New Roman" panose="02020603050405020304" pitchFamily="18" charset="0"/>
              </a:rPr>
              <a:t>82. Проемы, в которые могут упасть (выпасть) работники, закрываются, ограждаются и обозначаются знаками </a:t>
            </a:r>
            <a:r>
              <a:rPr lang="ru-RU" sz="2200" i="1" dirty="0" smtClean="0">
                <a:latin typeface="Times New Roman" panose="02020603050405020304" pitchFamily="18" charset="0"/>
                <a:cs typeface="Times New Roman" panose="02020603050405020304" pitchFamily="18" charset="0"/>
              </a:rPr>
              <a:t>безопасности</a:t>
            </a:r>
            <a:endParaRPr lang="ru-RU"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269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838200" y="379565"/>
            <a:ext cx="10515600" cy="716811"/>
          </a:xfrm>
        </p:spPr>
        <p:txBody>
          <a:bodyPr>
            <a:normAutofit/>
          </a:bodyPr>
          <a:lstStyle/>
          <a:p>
            <a:pPr algn="ctr"/>
            <a:r>
              <a:rPr lang="ru-RU" sz="2400" dirty="0"/>
              <a:t>ОСНОВЫ ОХРАНЫ ТРУДА</a:t>
            </a:r>
          </a:p>
        </p:txBody>
      </p:sp>
      <p:sp>
        <p:nvSpPr>
          <p:cNvPr id="5" name="Объект 4"/>
          <p:cNvSpPr>
            <a:spLocks noGrp="1"/>
          </p:cNvSpPr>
          <p:nvPr>
            <p:ph idx="1"/>
          </p:nvPr>
        </p:nvSpPr>
        <p:spPr>
          <a:xfrm>
            <a:off x="838200" y="1328472"/>
            <a:ext cx="10515600" cy="4848495"/>
          </a:xfrm>
        </p:spPr>
        <p:txBody>
          <a:bodyPr>
            <a:normAutofit/>
          </a:bodyPr>
          <a:lstStyle/>
          <a:p>
            <a:pPr marL="0" indent="0">
              <a:buNone/>
            </a:pPr>
            <a:r>
              <a:rPr lang="ru-RU" sz="2400" dirty="0">
                <a:latin typeface="Arial" pitchFamily="34" charset="0"/>
                <a:cs typeface="Arial" pitchFamily="34" charset="0"/>
              </a:rPr>
              <a:t>   </a:t>
            </a:r>
          </a:p>
        </p:txBody>
      </p:sp>
      <p:sp>
        <p:nvSpPr>
          <p:cNvPr id="6" name="Номер слайда 5"/>
          <p:cNvSpPr>
            <a:spLocks noGrp="1"/>
          </p:cNvSpPr>
          <p:nvPr>
            <p:ph type="sldNum" sz="quarter" idx="12"/>
          </p:nvPr>
        </p:nvSpPr>
        <p:spPr>
          <a:xfrm>
            <a:off x="9267825" y="6375403"/>
            <a:ext cx="2743200" cy="365125"/>
          </a:xfrm>
        </p:spPr>
        <p:txBody>
          <a:bodyPr/>
          <a:lstStyle/>
          <a:p>
            <a:fld id="{7C8A4ACC-2E42-4F76-8B3E-A8F6A54C3C58}" type="slidenum">
              <a:rPr lang="ru-RU" smtClean="0"/>
              <a:pPr/>
              <a:t>7</a:t>
            </a:fld>
            <a:endParaRPr lang="ru-RU" dirty="0"/>
          </a:p>
        </p:txBody>
      </p:sp>
      <p:sp>
        <p:nvSpPr>
          <p:cNvPr id="8" name="Скругленный прямоугольник 7"/>
          <p:cNvSpPr/>
          <p:nvPr/>
        </p:nvSpPr>
        <p:spPr>
          <a:xfrm>
            <a:off x="838200" y="1376451"/>
            <a:ext cx="10515600" cy="4752528"/>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ot="0" spcFirstLastPara="0" vertOverflow="overflow" horzOverflow="overflow" vert="horz" wrap="square" lIns="91438" tIns="45719" rIns="91438" bIns="45719" numCol="1" spcCol="0" rtlCol="0" fromWordArt="0" anchor="ctr" anchorCtr="0" forceAA="0" compatLnSpc="1">
            <a:prstTxWarp prst="textNoShape">
              <a:avLst/>
            </a:prstTxWarp>
            <a:noAutofit/>
          </a:bodyPr>
          <a:lstStyle/>
          <a:p>
            <a:pPr algn="just" defTabSz="912791" fontAlgn="base">
              <a:spcBef>
                <a:spcPct val="0"/>
              </a:spcBef>
              <a:spcAft>
                <a:spcPct val="0"/>
              </a:spcAft>
              <a:defRPr/>
            </a:pPr>
            <a:r>
              <a:rPr lang="ru-RU" altLang="ru-RU" sz="3600" b="1" kern="0" dirty="0">
                <a:solidFill>
                  <a:prstClr val="black"/>
                </a:solidFill>
                <a:latin typeface="Times New Roman" panose="02020603050405020304" pitchFamily="18" charset="0"/>
                <a:cs typeface="Times New Roman" panose="02020603050405020304" pitchFamily="18" charset="0"/>
              </a:rPr>
              <a:t>Охрана труда </a:t>
            </a:r>
            <a:r>
              <a:rPr lang="ru-RU" altLang="ru-RU" sz="3600" kern="0" dirty="0">
                <a:solidFill>
                  <a:prstClr val="black"/>
                </a:solidFill>
                <a:latin typeface="Times New Roman" panose="02020603050405020304" pitchFamily="18" charset="0"/>
                <a:cs typeface="Times New Roman" panose="02020603050405020304" pitchFamily="18" charset="0"/>
              </a:rPr>
              <a:t>– </a:t>
            </a:r>
            <a:r>
              <a:rPr lang="ru-RU" altLang="ru-RU" sz="3600" i="1" u="sng" kern="0" dirty="0">
                <a:solidFill>
                  <a:prstClr val="black"/>
                </a:solidFill>
                <a:latin typeface="Times New Roman" panose="02020603050405020304" pitchFamily="18" charset="0"/>
                <a:cs typeface="Times New Roman" panose="02020603050405020304" pitchFamily="18" charset="0"/>
              </a:rPr>
              <a:t>система сохранения жизни и здоровья работников</a:t>
            </a:r>
            <a:r>
              <a:rPr lang="ru-RU" altLang="ru-RU" sz="3600" kern="0" dirty="0">
                <a:solidFill>
                  <a:prstClr val="black"/>
                </a:solidFill>
                <a:latin typeface="Times New Roman" panose="02020603050405020304" pitchFamily="18" charset="0"/>
                <a:cs typeface="Times New Roman" panose="02020603050405020304" pitchFamily="18" charset="0"/>
              </a:rPr>
              <a:t> в процессе трудовой деятельности, включающая в себя правовые, социально-экономические, организационно-технические, санитарно-гигиенические, лечебно-профилактические, реабилитационные и иные </a:t>
            </a:r>
            <a:r>
              <a:rPr lang="ru-RU" altLang="ru-RU" sz="3600" kern="0" dirty="0" smtClean="0">
                <a:solidFill>
                  <a:prstClr val="black"/>
                </a:solidFill>
                <a:latin typeface="Times New Roman" panose="02020603050405020304" pitchFamily="18" charset="0"/>
                <a:cs typeface="Times New Roman" panose="02020603050405020304" pitchFamily="18" charset="0"/>
              </a:rPr>
              <a:t>мероприятия</a:t>
            </a:r>
          </a:p>
          <a:p>
            <a:pPr algn="ctr" defTabSz="912791" fontAlgn="base">
              <a:spcBef>
                <a:spcPct val="0"/>
              </a:spcBef>
              <a:spcAft>
                <a:spcPct val="0"/>
              </a:spcAft>
              <a:defRPr/>
            </a:pPr>
            <a:r>
              <a:rPr lang="ru-RU" altLang="ru-RU" sz="2400" kern="0" dirty="0" smtClean="0">
                <a:solidFill>
                  <a:prstClr val="black"/>
                </a:solidFill>
                <a:latin typeface="Times New Roman" panose="02020603050405020304" pitchFamily="18" charset="0"/>
                <a:cs typeface="Times New Roman" panose="02020603050405020304" pitchFamily="18" charset="0"/>
              </a:rPr>
              <a:t>ст.209 </a:t>
            </a:r>
            <a:r>
              <a:rPr lang="ru-RU" altLang="ru-RU" sz="2400" kern="0" dirty="0">
                <a:solidFill>
                  <a:prstClr val="black"/>
                </a:solidFill>
                <a:latin typeface="Times New Roman" panose="02020603050405020304" pitchFamily="18" charset="0"/>
                <a:cs typeface="Times New Roman" panose="02020603050405020304" pitchFamily="18" charset="0"/>
              </a:rPr>
              <a:t>ТК РФ(в ред. ФЗ №311 от 02.06.2021г.) </a:t>
            </a:r>
          </a:p>
          <a:p>
            <a:pPr algn="ctr" defTabSz="912791" fontAlgn="base">
              <a:spcBef>
                <a:spcPct val="0"/>
              </a:spcBef>
              <a:spcAft>
                <a:spcPct val="0"/>
              </a:spcAft>
              <a:defRPr/>
            </a:pPr>
            <a:endParaRPr lang="ru-RU" altLang="ru-RU" sz="2400"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40317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1450"/>
            <a:ext cx="10515600" cy="600077"/>
          </a:xfrm>
        </p:spPr>
        <p:txBody>
          <a:bodyPr>
            <a:normAutofit/>
          </a:bodyPr>
          <a:lstStyle/>
          <a:p>
            <a:pPr algn="ctr"/>
            <a:r>
              <a:rPr lang="ru-RU" sz="2400" dirty="0" smtClean="0"/>
              <a:t>СИСТЕМА УПРАВЛЕНИЯ ОХРАНОЙ ТРУДА</a:t>
            </a:r>
            <a:endParaRPr lang="ru-RU" sz="2400" dirty="0"/>
          </a:p>
        </p:txBody>
      </p:sp>
      <p:sp>
        <p:nvSpPr>
          <p:cNvPr id="4" name="Номер слайда 3"/>
          <p:cNvSpPr>
            <a:spLocks noGrp="1"/>
          </p:cNvSpPr>
          <p:nvPr>
            <p:ph type="sldNum" sz="quarter" idx="12"/>
          </p:nvPr>
        </p:nvSpPr>
        <p:spPr>
          <a:xfrm>
            <a:off x="11372852" y="6356353"/>
            <a:ext cx="419100" cy="365125"/>
          </a:xfrm>
        </p:spPr>
        <p:txBody>
          <a:bodyPr/>
          <a:lstStyle/>
          <a:p>
            <a:fld id="{7C8A4ACC-2E42-4F76-8B3E-A8F6A54C3C58}" type="slidenum">
              <a:rPr lang="ru-RU" smtClean="0"/>
              <a:pPr/>
              <a:t>8</a:t>
            </a:fld>
            <a:endParaRPr lang="ru-RU"/>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0611" y="1285874"/>
            <a:ext cx="7291387"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736" y="1128714"/>
            <a:ext cx="3952875" cy="3557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698504" y="4966008"/>
            <a:ext cx="10871198" cy="1631216"/>
          </a:xfrm>
          <a:prstGeom prst="rect">
            <a:avLst/>
          </a:prstGeom>
        </p:spPr>
        <p:txBody>
          <a:bodyPr wrap="square">
            <a:spAutoFit/>
          </a:bodyPr>
          <a:lstStyle/>
          <a:p>
            <a:pPr algn="just"/>
            <a:r>
              <a:rPr lang="ru-RU" sz="2000" b="1" i="1" dirty="0">
                <a:latin typeface="Arial" panose="020B0604020202020204" pitchFamily="34" charset="0"/>
                <a:cs typeface="Arial" panose="020B0604020202020204" pitchFamily="34" charset="0"/>
              </a:rPr>
              <a:t>Управление профессиональными рисками </a:t>
            </a:r>
            <a:r>
              <a:rPr lang="ru-RU" sz="2000" dirty="0">
                <a:latin typeface="Arial" panose="020B0604020202020204" pitchFamily="34" charset="0"/>
                <a:cs typeface="Arial" panose="020B0604020202020204" pitchFamily="34" charset="0"/>
              </a:rPr>
              <a:t>- комплекс взаимосвязанных мероприятий и процедур, являющихся элементами системы управления охраной труда и включающих в себя выявление опасностей, оценку профессиональных рисков и применение мер по снижению уровней профессиональных рисков или недопущению повышения их уровней, мониторинг и пересмотр выявленных профессиональных рисков</a:t>
            </a:r>
          </a:p>
        </p:txBody>
      </p:sp>
    </p:spTree>
    <p:extLst>
      <p:ext uri="{BB962C8B-B14F-4D97-AF65-F5344CB8AC3E}">
        <p14:creationId xmlns:p14="http://schemas.microsoft.com/office/powerpoint/2010/main" val="201158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7" name="Трапеция 6"/>
          <p:cNvSpPr/>
          <p:nvPr/>
        </p:nvSpPr>
        <p:spPr bwMode="auto">
          <a:xfrm rot="10800000">
            <a:off x="983158" y="1047750"/>
            <a:ext cx="6070203" cy="4686299"/>
          </a:xfrm>
          <a:prstGeom prst="trapezoid">
            <a:avLst/>
          </a:prstGeom>
          <a:gradFill>
            <a:gsLst>
              <a:gs pos="0">
                <a:srgbClr val="CCFFCC"/>
              </a:gs>
              <a:gs pos="50000">
                <a:srgbClr val="66FF66"/>
              </a:gs>
              <a:gs pos="100000">
                <a:srgbClr val="008000"/>
              </a:gs>
            </a:gsLst>
            <a:lin ang="5400000" scaled="0"/>
          </a:gradFill>
          <a:ln w="12700" cap="flat" cmpd="sng" algn="ctr">
            <a:solidFill>
              <a:schemeClr val="bg1"/>
            </a:solidFill>
            <a:prstDash val="solid"/>
            <a:round/>
            <a:headEnd type="none" w="med" len="med"/>
            <a:tailEnd type="none" w="med" len="med"/>
          </a:ln>
          <a:effectLst>
            <a:softEdge rad="127000"/>
          </a:effectLst>
        </p:spPr>
        <p:txBody>
          <a:bodyPr vert="horz" wrap="square" lIns="90000" tIns="46800" rIns="90000" bIns="46800" numCol="1" rtlCol="0" anchor="t" anchorCtr="0" compatLnSpc="1">
            <a:prstTxWarp prst="textNoShape">
              <a:avLst/>
            </a:prstTxWarp>
          </a:bodyPr>
          <a:lstStyle/>
          <a:p>
            <a:pPr marL="182563" indent="-182563">
              <a:spcBef>
                <a:spcPct val="50000"/>
              </a:spcBef>
              <a:buFont typeface="Wingdings" pitchFamily="2" charset="2"/>
              <a:buChar char="§"/>
            </a:pPr>
            <a:endParaRPr lang="ru-RU" sz="1600"/>
          </a:p>
        </p:txBody>
      </p:sp>
      <p:sp>
        <p:nvSpPr>
          <p:cNvPr id="6" name="Прямоугольник 5"/>
          <p:cNvSpPr/>
          <p:nvPr/>
        </p:nvSpPr>
        <p:spPr>
          <a:xfrm>
            <a:off x="7633852" y="4171950"/>
            <a:ext cx="4166201" cy="1015663"/>
          </a:xfrm>
          <a:prstGeom prst="rect">
            <a:avLst/>
          </a:prstGeom>
        </p:spPr>
        <p:txBody>
          <a:bodyPr wrap="square">
            <a:spAutoFit/>
          </a:bodyPr>
          <a:lstStyle/>
          <a:p>
            <a:pPr algn="just"/>
            <a:r>
              <a:rPr lang="ru-RU" sz="2000" dirty="0" smtClean="0">
                <a:solidFill>
                  <a:schemeClr val="tx1">
                    <a:lumMod val="75000"/>
                    <a:lumOff val="25000"/>
                  </a:schemeClr>
                </a:solidFill>
                <a:latin typeface="Arial Nova"/>
                <a:ea typeface="Verdana" panose="020B0604030504040204" pitchFamily="34" charset="0"/>
                <a:cs typeface="Verdana" panose="020B0604030504040204" pitchFamily="34" charset="0"/>
              </a:rPr>
              <a:t>СИЗ больше влияет на снижение тяжести, поэтому находится внизу иерархии мер  </a:t>
            </a:r>
            <a:endParaRPr lang="ru-RU" dirty="0">
              <a:solidFill>
                <a:schemeClr val="tx1">
                  <a:lumMod val="75000"/>
                  <a:lumOff val="25000"/>
                </a:schemeClr>
              </a:solidFill>
              <a:latin typeface="Arial Nova"/>
            </a:endParaRPr>
          </a:p>
        </p:txBody>
      </p:sp>
      <p:sp>
        <p:nvSpPr>
          <p:cNvPr id="3" name="Содержимое 2"/>
          <p:cNvSpPr txBox="1">
            <a:spLocks/>
          </p:cNvSpPr>
          <p:nvPr/>
        </p:nvSpPr>
        <p:spPr>
          <a:xfrm>
            <a:off x="1884855" y="1143856"/>
            <a:ext cx="4963013" cy="4000404"/>
          </a:xfrm>
          <a:prstGeom prst="rect">
            <a:avLst/>
          </a:prstGeom>
          <a:noFill/>
          <a:effectLst>
            <a:softEdge rad="63500"/>
          </a:effectLst>
        </p:spPr>
        <p:txBody>
          <a:bodyPr/>
          <a:lstStyle>
            <a:lvl1pPr marL="320675" indent="-320675"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1pPr>
            <a:lvl2pPr marL="695325" indent="-266700"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2pPr>
            <a:lvl3pPr marL="1069975" indent="-212725" algn="l"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n-ea"/>
                <a:cs typeface="+mn-cs"/>
              </a:defRPr>
            </a:lvl3pPr>
            <a:lvl4pPr marL="1498600" indent="-21272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1927225" indent="-212725" algn="l"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356683" indent="-214244" algn="l" defTabSz="856976"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785171" indent="-214244" algn="l" defTabSz="856976"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213659" indent="-214244" algn="l" defTabSz="856976"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642147" indent="-214244" algn="l" defTabSz="856976"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lvl="1">
              <a:buFont typeface="Wingdings" panose="05000000000000000000" pitchFamily="2" charset="2"/>
              <a:buChar char="§"/>
            </a:pPr>
            <a:r>
              <a:rPr lang="ru-RU" sz="2400" dirty="0" smtClean="0">
                <a:solidFill>
                  <a:schemeClr val="bg2">
                    <a:lumMod val="20000"/>
                    <a:lumOff val="80000"/>
                  </a:schemeClr>
                </a:solidFill>
              </a:rPr>
              <a:t>Устранение</a:t>
            </a:r>
          </a:p>
          <a:p>
            <a:pPr lvl="1">
              <a:buFont typeface="Wingdings" panose="05000000000000000000" pitchFamily="2" charset="2"/>
              <a:buChar char="§"/>
            </a:pPr>
            <a:r>
              <a:rPr lang="ru-RU" sz="2400" dirty="0" smtClean="0">
                <a:solidFill>
                  <a:schemeClr val="bg2">
                    <a:lumMod val="20000"/>
                    <a:lumOff val="80000"/>
                  </a:schemeClr>
                </a:solidFill>
              </a:rPr>
              <a:t>Замещение</a:t>
            </a:r>
          </a:p>
          <a:p>
            <a:pPr lvl="1">
              <a:buFont typeface="Wingdings" panose="05000000000000000000" pitchFamily="2" charset="2"/>
              <a:buChar char="§"/>
            </a:pPr>
            <a:r>
              <a:rPr lang="ru-RU" sz="2400" dirty="0" smtClean="0">
                <a:solidFill>
                  <a:schemeClr val="bg2">
                    <a:lumMod val="20000"/>
                    <a:lumOff val="80000"/>
                  </a:schemeClr>
                </a:solidFill>
              </a:rPr>
              <a:t>Изоляция</a:t>
            </a:r>
          </a:p>
          <a:p>
            <a:pPr lvl="1">
              <a:buFont typeface="Wingdings" panose="05000000000000000000" pitchFamily="2" charset="2"/>
              <a:buChar char="§"/>
            </a:pPr>
            <a:r>
              <a:rPr lang="ru-RU" sz="2400" dirty="0" smtClean="0">
                <a:solidFill>
                  <a:schemeClr val="tx1">
                    <a:lumMod val="75000"/>
                    <a:lumOff val="25000"/>
                  </a:schemeClr>
                </a:solidFill>
              </a:rPr>
              <a:t>Безопасные </a:t>
            </a:r>
            <a:r>
              <a:rPr lang="ru-RU" sz="2400" dirty="0">
                <a:solidFill>
                  <a:schemeClr val="tx1">
                    <a:lumMod val="75000"/>
                    <a:lumOff val="25000"/>
                  </a:schemeClr>
                </a:solidFill>
              </a:rPr>
              <a:t>системы работы</a:t>
            </a:r>
          </a:p>
          <a:p>
            <a:pPr lvl="1">
              <a:buFont typeface="Wingdings" panose="05000000000000000000" pitchFamily="2" charset="2"/>
              <a:buChar char="§"/>
            </a:pPr>
            <a:r>
              <a:rPr lang="ru-RU" sz="2400" dirty="0" smtClean="0">
                <a:solidFill>
                  <a:schemeClr val="tx1">
                    <a:lumMod val="75000"/>
                    <a:lumOff val="25000"/>
                  </a:schemeClr>
                </a:solidFill>
              </a:rPr>
              <a:t>Адекватный надзор</a:t>
            </a:r>
          </a:p>
          <a:p>
            <a:pPr lvl="1">
              <a:buClr>
                <a:srgbClr val="C49512"/>
              </a:buClr>
              <a:buFont typeface="Wingdings" panose="05000000000000000000" pitchFamily="2" charset="2"/>
              <a:buChar char="§"/>
            </a:pPr>
            <a:r>
              <a:rPr lang="ru-RU" sz="2400" dirty="0" smtClean="0">
                <a:solidFill>
                  <a:schemeClr val="tx1">
                    <a:lumMod val="75000"/>
                    <a:lumOff val="25000"/>
                  </a:schemeClr>
                </a:solidFill>
              </a:rPr>
              <a:t>Обучение</a:t>
            </a:r>
          </a:p>
          <a:p>
            <a:pPr lvl="1">
              <a:buClr>
                <a:srgbClr val="C49512"/>
              </a:buClr>
              <a:buFont typeface="Wingdings" panose="05000000000000000000" pitchFamily="2" charset="2"/>
              <a:buChar char="§"/>
            </a:pPr>
            <a:r>
              <a:rPr lang="ru-RU" sz="2400" dirty="0" smtClean="0">
                <a:solidFill>
                  <a:schemeClr val="tx1">
                    <a:lumMod val="75000"/>
                    <a:lumOff val="25000"/>
                  </a:schemeClr>
                </a:solidFill>
              </a:rPr>
              <a:t>Информация /инструктаж</a:t>
            </a:r>
          </a:p>
          <a:p>
            <a:pPr lvl="1">
              <a:buClr>
                <a:srgbClr val="C49512"/>
              </a:buClr>
              <a:buFont typeface="Wingdings" panose="05000000000000000000" pitchFamily="2" charset="2"/>
              <a:buChar char="§"/>
            </a:pPr>
            <a:r>
              <a:rPr lang="ru-RU" sz="2400" dirty="0" smtClean="0">
                <a:solidFill>
                  <a:schemeClr val="tx1">
                    <a:lumMod val="75000"/>
                    <a:lumOff val="25000"/>
                  </a:schemeClr>
                </a:solidFill>
              </a:rPr>
              <a:t>СИЗ</a:t>
            </a:r>
            <a:endParaRPr lang="ru-RU" sz="2400" dirty="0">
              <a:solidFill>
                <a:schemeClr val="tx1">
                  <a:lumMod val="75000"/>
                  <a:lumOff val="25000"/>
                </a:schemeClr>
              </a:solidFill>
            </a:endParaRPr>
          </a:p>
        </p:txBody>
      </p:sp>
      <p:sp>
        <p:nvSpPr>
          <p:cNvPr id="5" name="Прямоугольник 4"/>
          <p:cNvSpPr/>
          <p:nvPr/>
        </p:nvSpPr>
        <p:spPr>
          <a:xfrm>
            <a:off x="7620355" y="1988842"/>
            <a:ext cx="4095395" cy="707886"/>
          </a:xfrm>
          <a:prstGeom prst="rect">
            <a:avLst/>
          </a:prstGeom>
        </p:spPr>
        <p:txBody>
          <a:bodyPr wrap="square">
            <a:spAutoFit/>
          </a:bodyPr>
          <a:lstStyle/>
          <a:p>
            <a:pPr algn="just"/>
            <a:r>
              <a:rPr lang="ru-RU" sz="2000" dirty="0" smtClean="0">
                <a:solidFill>
                  <a:schemeClr val="tx1">
                    <a:lumMod val="75000"/>
                    <a:lumOff val="25000"/>
                  </a:schemeClr>
                </a:solidFill>
                <a:latin typeface="Arial Nova"/>
                <a:ea typeface="Verdana" panose="020B0604030504040204" pitchFamily="34" charset="0"/>
                <a:cs typeface="Verdana" panose="020B0604030504040204" pitchFamily="34" charset="0"/>
              </a:rPr>
              <a:t>Эти меры больше влияют на предотвращение вероятности </a:t>
            </a:r>
            <a:endParaRPr lang="ru-RU" dirty="0">
              <a:solidFill>
                <a:schemeClr val="tx1">
                  <a:lumMod val="75000"/>
                  <a:lumOff val="25000"/>
                </a:schemeClr>
              </a:solidFill>
              <a:latin typeface="Arial Nova"/>
            </a:endParaRPr>
          </a:p>
        </p:txBody>
      </p:sp>
      <p:sp>
        <p:nvSpPr>
          <p:cNvPr id="8" name="Rectangle 26"/>
          <p:cNvSpPr>
            <a:spLocks noChangeArrowheads="1"/>
          </p:cNvSpPr>
          <p:nvPr/>
        </p:nvSpPr>
        <p:spPr bwMode="auto">
          <a:xfrm rot="5400000" flipV="1">
            <a:off x="6675137" y="4708106"/>
            <a:ext cx="828000" cy="44308"/>
          </a:xfrm>
          <a:prstGeom prst="rect">
            <a:avLst/>
          </a:prstGeom>
          <a:solidFill>
            <a:srgbClr val="48A046"/>
          </a:solidFill>
          <a:ln w="9525">
            <a:solidFill>
              <a:srgbClr val="48A046"/>
            </a:solidFill>
            <a:miter lim="800000"/>
            <a:headEnd/>
            <a:tailEnd/>
          </a:ln>
        </p:spPr>
        <p:txBody>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ru-RU" altLang="ru-RU">
              <a:latin typeface="+mn-lt"/>
              <a:cs typeface="Times New Roman" panose="02020603050405020304" pitchFamily="18" charset="0"/>
            </a:endParaRPr>
          </a:p>
        </p:txBody>
      </p:sp>
      <p:sp>
        <p:nvSpPr>
          <p:cNvPr id="9" name="Freeform 29"/>
          <p:cNvSpPr>
            <a:spLocks/>
          </p:cNvSpPr>
          <p:nvPr/>
        </p:nvSpPr>
        <p:spPr bwMode="auto">
          <a:xfrm rot="5400000" flipV="1">
            <a:off x="6788870" y="4871984"/>
            <a:ext cx="207588" cy="321399"/>
          </a:xfrm>
          <a:custGeom>
            <a:avLst/>
            <a:gdLst>
              <a:gd name="T0" fmla="*/ 237 w 237"/>
              <a:gd name="T1" fmla="*/ 217 h 217"/>
              <a:gd name="T2" fmla="*/ 118 w 237"/>
              <a:gd name="T3" fmla="*/ 0 h 217"/>
              <a:gd name="T4" fmla="*/ 0 w 237"/>
              <a:gd name="T5" fmla="*/ 217 h 217"/>
              <a:gd name="T6" fmla="*/ 237 w 237"/>
              <a:gd name="T7" fmla="*/ 217 h 217"/>
              <a:gd name="T8" fmla="*/ 0 60000 65536"/>
              <a:gd name="T9" fmla="*/ 0 60000 65536"/>
              <a:gd name="T10" fmla="*/ 0 60000 65536"/>
              <a:gd name="T11" fmla="*/ 0 60000 65536"/>
              <a:gd name="T12" fmla="*/ 0 w 237"/>
              <a:gd name="T13" fmla="*/ 0 h 217"/>
              <a:gd name="T14" fmla="*/ 237 w 237"/>
              <a:gd name="T15" fmla="*/ 217 h 217"/>
            </a:gdLst>
            <a:ahLst/>
            <a:cxnLst>
              <a:cxn ang="T8">
                <a:pos x="T0" y="T1"/>
              </a:cxn>
              <a:cxn ang="T9">
                <a:pos x="T2" y="T3"/>
              </a:cxn>
              <a:cxn ang="T10">
                <a:pos x="T4" y="T5"/>
              </a:cxn>
              <a:cxn ang="T11">
                <a:pos x="T6" y="T7"/>
              </a:cxn>
            </a:cxnLst>
            <a:rect l="T12" t="T13" r="T14" b="T15"/>
            <a:pathLst>
              <a:path w="237" h="217">
                <a:moveTo>
                  <a:pt x="237" y="217"/>
                </a:moveTo>
                <a:lnTo>
                  <a:pt x="118" y="0"/>
                </a:lnTo>
                <a:lnTo>
                  <a:pt x="0" y="217"/>
                </a:lnTo>
                <a:lnTo>
                  <a:pt x="237" y="217"/>
                </a:lnTo>
                <a:close/>
              </a:path>
            </a:pathLst>
          </a:custGeom>
          <a:solidFill>
            <a:srgbClr val="48A046"/>
          </a:solidFill>
          <a:ln w="9525">
            <a:solidFill>
              <a:srgbClr val="48A046"/>
            </a:solidFill>
            <a:round/>
            <a:headEnd/>
            <a:tailEnd/>
          </a:ln>
        </p:spPr>
        <p:txBody>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ru-RU" altLang="ru-RU">
              <a:latin typeface="+mn-lt"/>
              <a:cs typeface="Times New Roman" panose="02020603050405020304" pitchFamily="18" charset="0"/>
            </a:endParaRPr>
          </a:p>
        </p:txBody>
      </p:sp>
      <p:sp>
        <p:nvSpPr>
          <p:cNvPr id="10" name="Freeform 32"/>
          <p:cNvSpPr>
            <a:spLocks/>
          </p:cNvSpPr>
          <p:nvPr/>
        </p:nvSpPr>
        <p:spPr bwMode="auto">
          <a:xfrm rot="5400000" flipV="1">
            <a:off x="6788867" y="4259358"/>
            <a:ext cx="207593" cy="321399"/>
          </a:xfrm>
          <a:custGeom>
            <a:avLst/>
            <a:gdLst>
              <a:gd name="T0" fmla="*/ 237 w 237"/>
              <a:gd name="T1" fmla="*/ 217 h 217"/>
              <a:gd name="T2" fmla="*/ 118 w 237"/>
              <a:gd name="T3" fmla="*/ 0 h 217"/>
              <a:gd name="T4" fmla="*/ 0 w 237"/>
              <a:gd name="T5" fmla="*/ 217 h 217"/>
              <a:gd name="T6" fmla="*/ 237 w 237"/>
              <a:gd name="T7" fmla="*/ 217 h 217"/>
              <a:gd name="T8" fmla="*/ 0 60000 65536"/>
              <a:gd name="T9" fmla="*/ 0 60000 65536"/>
              <a:gd name="T10" fmla="*/ 0 60000 65536"/>
              <a:gd name="T11" fmla="*/ 0 60000 65536"/>
              <a:gd name="T12" fmla="*/ 0 w 237"/>
              <a:gd name="T13" fmla="*/ 0 h 217"/>
              <a:gd name="T14" fmla="*/ 237 w 237"/>
              <a:gd name="T15" fmla="*/ 217 h 217"/>
            </a:gdLst>
            <a:ahLst/>
            <a:cxnLst>
              <a:cxn ang="T8">
                <a:pos x="T0" y="T1"/>
              </a:cxn>
              <a:cxn ang="T9">
                <a:pos x="T2" y="T3"/>
              </a:cxn>
              <a:cxn ang="T10">
                <a:pos x="T4" y="T5"/>
              </a:cxn>
              <a:cxn ang="T11">
                <a:pos x="T6" y="T7"/>
              </a:cxn>
            </a:cxnLst>
            <a:rect l="T12" t="T13" r="T14" b="T15"/>
            <a:pathLst>
              <a:path w="237" h="217">
                <a:moveTo>
                  <a:pt x="237" y="217"/>
                </a:moveTo>
                <a:lnTo>
                  <a:pt x="118" y="0"/>
                </a:lnTo>
                <a:lnTo>
                  <a:pt x="0" y="217"/>
                </a:lnTo>
                <a:lnTo>
                  <a:pt x="237" y="217"/>
                </a:lnTo>
                <a:close/>
              </a:path>
            </a:pathLst>
          </a:custGeom>
          <a:solidFill>
            <a:srgbClr val="48A046"/>
          </a:solidFill>
          <a:ln w="9525">
            <a:solidFill>
              <a:srgbClr val="48A046"/>
            </a:solidFill>
            <a:round/>
            <a:headEnd/>
            <a:tailEnd/>
          </a:ln>
        </p:spPr>
        <p:txBody>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ru-RU" altLang="ru-RU">
              <a:latin typeface="+mn-lt"/>
              <a:cs typeface="Times New Roman" panose="02020603050405020304" pitchFamily="18" charset="0"/>
            </a:endParaRPr>
          </a:p>
        </p:txBody>
      </p:sp>
      <p:sp>
        <p:nvSpPr>
          <p:cNvPr id="11" name="Freeform 20"/>
          <p:cNvSpPr>
            <a:spLocks/>
          </p:cNvSpPr>
          <p:nvPr/>
        </p:nvSpPr>
        <p:spPr bwMode="auto">
          <a:xfrm>
            <a:off x="6705600" y="1232491"/>
            <a:ext cx="332109" cy="215309"/>
          </a:xfrm>
          <a:custGeom>
            <a:avLst/>
            <a:gdLst>
              <a:gd name="T0" fmla="*/ 173 w 173"/>
              <a:gd name="T1" fmla="*/ 0 h 161"/>
              <a:gd name="T2" fmla="*/ 0 w 173"/>
              <a:gd name="T3" fmla="*/ 82 h 161"/>
              <a:gd name="T4" fmla="*/ 173 w 173"/>
              <a:gd name="T5" fmla="*/ 161 h 161"/>
              <a:gd name="T6" fmla="*/ 173 w 173"/>
              <a:gd name="T7" fmla="*/ 0 h 161"/>
              <a:gd name="T8" fmla="*/ 0 60000 65536"/>
              <a:gd name="T9" fmla="*/ 0 60000 65536"/>
              <a:gd name="T10" fmla="*/ 0 60000 65536"/>
              <a:gd name="T11" fmla="*/ 0 60000 65536"/>
              <a:gd name="T12" fmla="*/ 0 w 173"/>
              <a:gd name="T13" fmla="*/ 0 h 161"/>
              <a:gd name="T14" fmla="*/ 173 w 173"/>
              <a:gd name="T15" fmla="*/ 161 h 161"/>
            </a:gdLst>
            <a:ahLst/>
            <a:cxnLst>
              <a:cxn ang="T8">
                <a:pos x="T0" y="T1"/>
              </a:cxn>
              <a:cxn ang="T9">
                <a:pos x="T2" y="T3"/>
              </a:cxn>
              <a:cxn ang="T10">
                <a:pos x="T4" y="T5"/>
              </a:cxn>
              <a:cxn ang="T11">
                <a:pos x="T6" y="T7"/>
              </a:cxn>
            </a:cxnLst>
            <a:rect l="T12" t="T13" r="T14" b="T15"/>
            <a:pathLst>
              <a:path w="173" h="161">
                <a:moveTo>
                  <a:pt x="173" y="0"/>
                </a:moveTo>
                <a:lnTo>
                  <a:pt x="0" y="82"/>
                </a:lnTo>
                <a:lnTo>
                  <a:pt x="173" y="161"/>
                </a:lnTo>
                <a:lnTo>
                  <a:pt x="173" y="0"/>
                </a:lnTo>
                <a:close/>
              </a:path>
            </a:pathLst>
          </a:custGeom>
          <a:solidFill>
            <a:srgbClr val="C49512"/>
          </a:solidFill>
          <a:ln w="9525">
            <a:solidFill>
              <a:srgbClr val="C49512"/>
            </a:solidFill>
            <a:round/>
            <a:headEnd/>
            <a:tailEnd/>
          </a:ln>
        </p:spPr>
        <p:txBody>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ru-RU" altLang="ru-RU">
              <a:latin typeface="+mn-lt"/>
              <a:cs typeface="Times New Roman" panose="02020603050405020304" pitchFamily="18" charset="0"/>
            </a:endParaRPr>
          </a:p>
        </p:txBody>
      </p:sp>
      <p:sp>
        <p:nvSpPr>
          <p:cNvPr id="12" name="Freeform 23"/>
          <p:cNvSpPr>
            <a:spLocks/>
          </p:cNvSpPr>
          <p:nvPr/>
        </p:nvSpPr>
        <p:spPr bwMode="auto">
          <a:xfrm>
            <a:off x="6731963" y="3907913"/>
            <a:ext cx="322937" cy="268342"/>
          </a:xfrm>
          <a:custGeom>
            <a:avLst/>
            <a:gdLst>
              <a:gd name="T0" fmla="*/ 173 w 173"/>
              <a:gd name="T1" fmla="*/ 0 h 162"/>
              <a:gd name="T2" fmla="*/ 0 w 173"/>
              <a:gd name="T3" fmla="*/ 82 h 162"/>
              <a:gd name="T4" fmla="*/ 173 w 173"/>
              <a:gd name="T5" fmla="*/ 162 h 162"/>
              <a:gd name="T6" fmla="*/ 173 w 173"/>
              <a:gd name="T7" fmla="*/ 0 h 162"/>
              <a:gd name="T8" fmla="*/ 0 60000 65536"/>
              <a:gd name="T9" fmla="*/ 0 60000 65536"/>
              <a:gd name="T10" fmla="*/ 0 60000 65536"/>
              <a:gd name="T11" fmla="*/ 0 60000 65536"/>
              <a:gd name="T12" fmla="*/ 0 w 173"/>
              <a:gd name="T13" fmla="*/ 0 h 162"/>
              <a:gd name="T14" fmla="*/ 173 w 173"/>
              <a:gd name="T15" fmla="*/ 162 h 162"/>
            </a:gdLst>
            <a:ahLst/>
            <a:cxnLst>
              <a:cxn ang="T8">
                <a:pos x="T0" y="T1"/>
              </a:cxn>
              <a:cxn ang="T9">
                <a:pos x="T2" y="T3"/>
              </a:cxn>
              <a:cxn ang="T10">
                <a:pos x="T4" y="T5"/>
              </a:cxn>
              <a:cxn ang="T11">
                <a:pos x="T6" y="T7"/>
              </a:cxn>
            </a:cxnLst>
            <a:rect l="T12" t="T13" r="T14" b="T15"/>
            <a:pathLst>
              <a:path w="173" h="162">
                <a:moveTo>
                  <a:pt x="173" y="0"/>
                </a:moveTo>
                <a:lnTo>
                  <a:pt x="0" y="82"/>
                </a:lnTo>
                <a:lnTo>
                  <a:pt x="173" y="162"/>
                </a:lnTo>
                <a:lnTo>
                  <a:pt x="173" y="0"/>
                </a:lnTo>
                <a:close/>
              </a:path>
            </a:pathLst>
          </a:custGeom>
          <a:solidFill>
            <a:srgbClr val="C49512"/>
          </a:solidFill>
          <a:ln w="9525">
            <a:solidFill>
              <a:srgbClr val="C49512"/>
            </a:solidFill>
            <a:round/>
            <a:headEnd/>
            <a:tailEnd/>
          </a:ln>
        </p:spPr>
        <p:txBody>
          <a:bodyPr/>
          <a:lstStyle>
            <a:lvl1pPr eaLnBrk="0" hangingPunct="0">
              <a:defRPr sz="1900">
                <a:solidFill>
                  <a:schemeClr val="tx1"/>
                </a:solidFill>
                <a:latin typeface="Arial" panose="020B0604020202020204" pitchFamily="34" charset="0"/>
              </a:defRPr>
            </a:lvl1pPr>
            <a:lvl2pPr marL="742950" indent="-285750" eaLnBrk="0" hangingPunct="0">
              <a:defRPr sz="1900">
                <a:solidFill>
                  <a:schemeClr val="tx1"/>
                </a:solidFill>
                <a:latin typeface="Arial" panose="020B0604020202020204" pitchFamily="34" charset="0"/>
              </a:defRPr>
            </a:lvl2pPr>
            <a:lvl3pPr marL="1143000" indent="-228600" eaLnBrk="0" hangingPunct="0">
              <a:defRPr sz="1900">
                <a:solidFill>
                  <a:schemeClr val="tx1"/>
                </a:solidFill>
                <a:latin typeface="Arial" panose="020B0604020202020204" pitchFamily="34" charset="0"/>
              </a:defRPr>
            </a:lvl3pPr>
            <a:lvl4pPr marL="1600200" indent="-228600" eaLnBrk="0" hangingPunct="0">
              <a:defRPr sz="1900">
                <a:solidFill>
                  <a:schemeClr val="tx1"/>
                </a:solidFill>
                <a:latin typeface="Arial" panose="020B0604020202020204" pitchFamily="34" charset="0"/>
              </a:defRPr>
            </a:lvl4pPr>
            <a:lvl5pPr marL="2057400" indent="-228600" eaLnBrk="0" hangingPunct="0">
              <a:defRPr sz="1900">
                <a:solidFill>
                  <a:schemeClr val="tx1"/>
                </a:solidFill>
                <a:latin typeface="Arial" panose="020B0604020202020204" pitchFamily="34" charset="0"/>
              </a:defRPr>
            </a:lvl5pPr>
            <a:lvl6pPr marL="2514600" indent="-228600" eaLnBrk="0" fontAlgn="base" hangingPunct="0">
              <a:spcBef>
                <a:spcPct val="0"/>
              </a:spcBef>
              <a:spcAft>
                <a:spcPct val="0"/>
              </a:spcAft>
              <a:defRPr sz="1900">
                <a:solidFill>
                  <a:schemeClr val="tx1"/>
                </a:solidFill>
                <a:latin typeface="Arial" panose="020B0604020202020204" pitchFamily="34" charset="0"/>
              </a:defRPr>
            </a:lvl6pPr>
            <a:lvl7pPr marL="2971800" indent="-228600" eaLnBrk="0" fontAlgn="base" hangingPunct="0">
              <a:spcBef>
                <a:spcPct val="0"/>
              </a:spcBef>
              <a:spcAft>
                <a:spcPct val="0"/>
              </a:spcAft>
              <a:defRPr sz="1900">
                <a:solidFill>
                  <a:schemeClr val="tx1"/>
                </a:solidFill>
                <a:latin typeface="Arial" panose="020B0604020202020204" pitchFamily="34" charset="0"/>
              </a:defRPr>
            </a:lvl7pPr>
            <a:lvl8pPr marL="3429000" indent="-228600" eaLnBrk="0" fontAlgn="base" hangingPunct="0">
              <a:spcBef>
                <a:spcPct val="0"/>
              </a:spcBef>
              <a:spcAft>
                <a:spcPct val="0"/>
              </a:spcAft>
              <a:defRPr sz="1900">
                <a:solidFill>
                  <a:schemeClr val="tx1"/>
                </a:solidFill>
                <a:latin typeface="Arial" panose="020B0604020202020204" pitchFamily="34" charset="0"/>
              </a:defRPr>
            </a:lvl8pPr>
            <a:lvl9pPr marL="3886200" indent="-228600" eaLnBrk="0" fontAlgn="base" hangingPunct="0">
              <a:spcBef>
                <a:spcPct val="0"/>
              </a:spcBef>
              <a:spcAft>
                <a:spcPct val="0"/>
              </a:spcAft>
              <a:defRPr sz="1900">
                <a:solidFill>
                  <a:schemeClr val="tx1"/>
                </a:solidFill>
                <a:latin typeface="Arial" panose="020B0604020202020204" pitchFamily="34" charset="0"/>
              </a:defRPr>
            </a:lvl9pPr>
          </a:lstStyle>
          <a:p>
            <a:pPr eaLnBrk="1" hangingPunct="1"/>
            <a:endParaRPr lang="ru-RU" altLang="ru-RU">
              <a:latin typeface="+mn-lt"/>
              <a:cs typeface="Times New Roman" panose="02020603050405020304" pitchFamily="18" charset="0"/>
            </a:endParaRPr>
          </a:p>
        </p:txBody>
      </p:sp>
      <p:sp>
        <p:nvSpPr>
          <p:cNvPr id="13" name="Line 24"/>
          <p:cNvSpPr>
            <a:spLocks noChangeShapeType="1"/>
          </p:cNvSpPr>
          <p:nvPr/>
        </p:nvSpPr>
        <p:spPr bwMode="auto">
          <a:xfrm flipH="1">
            <a:off x="7065223" y="1232491"/>
            <a:ext cx="0" cy="2939459"/>
          </a:xfrm>
          <a:prstGeom prst="line">
            <a:avLst/>
          </a:prstGeom>
          <a:noFill/>
          <a:ln w="76200">
            <a:solidFill>
              <a:srgbClr val="C49512"/>
            </a:solidFill>
            <a:round/>
            <a:headEnd/>
            <a:tailEnd/>
          </a:ln>
          <a:extLst>
            <a:ext uri="{909E8E84-426E-40DD-AFC4-6F175D3DCCD1}">
              <a14:hiddenFill xmlns:a14="http://schemas.microsoft.com/office/drawing/2010/main">
                <a:noFill/>
              </a14:hiddenFill>
            </a:ext>
          </a:extLst>
        </p:spPr>
        <p:txBody>
          <a:bodyPr anchor="ctr"/>
          <a:lstStyle/>
          <a:p>
            <a:endParaRPr lang="ru-RU"/>
          </a:p>
        </p:txBody>
      </p:sp>
      <p:sp>
        <p:nvSpPr>
          <p:cNvPr id="16" name="Заголовок 1"/>
          <p:cNvSpPr>
            <a:spLocks noGrp="1"/>
          </p:cNvSpPr>
          <p:nvPr>
            <p:ph type="title"/>
          </p:nvPr>
        </p:nvSpPr>
        <p:spPr>
          <a:xfrm>
            <a:off x="838200" y="171450"/>
            <a:ext cx="10515600" cy="600077"/>
          </a:xfrm>
        </p:spPr>
        <p:txBody>
          <a:bodyPr>
            <a:normAutofit/>
          </a:bodyPr>
          <a:lstStyle/>
          <a:p>
            <a:pPr algn="ctr"/>
            <a:r>
              <a:rPr lang="ru-RU" sz="2400" dirty="0" smtClean="0">
                <a:solidFill>
                  <a:schemeClr val="accent4">
                    <a:lumMod val="20000"/>
                    <a:lumOff val="80000"/>
                  </a:schemeClr>
                </a:solidFill>
              </a:rPr>
              <a:t>МЕРЫ УПРАВЛЕНИЯ РИСКОМ</a:t>
            </a:r>
            <a:endParaRPr lang="ru-RU" sz="2400" dirty="0">
              <a:solidFill>
                <a:schemeClr val="accent4">
                  <a:lumMod val="20000"/>
                  <a:lumOff val="80000"/>
                </a:schemeClr>
              </a:solidFill>
            </a:endParaRPr>
          </a:p>
        </p:txBody>
      </p:sp>
      <p:sp>
        <p:nvSpPr>
          <p:cNvPr id="17" name="Заголовок 3"/>
          <p:cNvSpPr txBox="1">
            <a:spLocks/>
          </p:cNvSpPr>
          <p:nvPr/>
        </p:nvSpPr>
        <p:spPr>
          <a:xfrm>
            <a:off x="838200" y="208742"/>
            <a:ext cx="10515600" cy="716811"/>
          </a:xfrm>
          <a:prstGeom prst="rect">
            <a:avLst/>
          </a:prstGeom>
          <a:solidFill>
            <a:srgbClr val="2D6941"/>
          </a:solidFill>
        </p:spPr>
        <p:txBody>
          <a:bodyPr vert="horz" lIns="91438" tIns="45719" rIns="91438" bIns="45719" rtlCol="0" anchor="ctr">
            <a:normAutofit/>
          </a:bodyPr>
          <a:lstStyle>
            <a:lvl1pPr algn="l" defTabSz="914377" rtl="0" eaLnBrk="1" latinLnBrk="0" hangingPunct="1">
              <a:lnSpc>
                <a:spcPct val="90000"/>
              </a:lnSpc>
              <a:spcBef>
                <a:spcPct val="0"/>
              </a:spcBef>
              <a:buNone/>
              <a:defRPr lang="ru-RU" sz="2700" kern="1200" dirty="0">
                <a:solidFill>
                  <a:srgbClr val="F4FDA1"/>
                </a:solidFill>
                <a:effectLst>
                  <a:outerShdw blurRad="38100" dist="38100" dir="2700000" algn="tl">
                    <a:srgbClr val="000000">
                      <a:alpha val="43137"/>
                    </a:srgbClr>
                  </a:outerShdw>
                </a:effectLst>
                <a:latin typeface="Arial" pitchFamily="34" charset="0"/>
                <a:ea typeface="+mj-ea"/>
                <a:cs typeface="Arial" pitchFamily="34" charset="0"/>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lang="ru-RU" sz="2400" dirty="0" smtClean="0"/>
              <a:t>МЕРЫ УПРАВЛЕНИЯ РИСКОМ</a:t>
            </a:r>
            <a:endParaRPr kumimoji="0" lang="ru-RU" sz="2400" b="0" i="0" u="none" strike="noStrike" kern="1200" cap="none" spc="0" normalizeH="0" baseline="0" noProof="0" dirty="0">
              <a:ln>
                <a:noFill/>
              </a:ln>
              <a:solidFill>
                <a:srgbClr val="F4FDA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22743584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Составная">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Составная">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тавная">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1_Составная">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Составная">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тавная">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5.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6497</TotalTime>
  <Words>6273</Words>
  <Application>Microsoft Office PowerPoint</Application>
  <PresentationFormat>Произвольный</PresentationFormat>
  <Paragraphs>344</Paragraphs>
  <Slides>13</Slides>
  <Notes>13</Notes>
  <HiddenSlides>0</HiddenSlides>
  <MMClips>0</MMClips>
  <ScaleCrop>false</ScaleCrop>
  <HeadingPairs>
    <vt:vector size="4" baseType="variant">
      <vt:variant>
        <vt:lpstr>Тема</vt:lpstr>
      </vt:variant>
      <vt:variant>
        <vt:i4>5</vt:i4>
      </vt:variant>
      <vt:variant>
        <vt:lpstr>Заголовки слайдов</vt:lpstr>
      </vt:variant>
      <vt:variant>
        <vt:i4>13</vt:i4>
      </vt:variant>
    </vt:vector>
  </HeadingPairs>
  <TitlesOfParts>
    <vt:vector size="18" baseType="lpstr">
      <vt:lpstr>Тема Office</vt:lpstr>
      <vt:lpstr>Специальное оформление</vt:lpstr>
      <vt:lpstr>Составная</vt:lpstr>
      <vt:lpstr>1_Составная</vt:lpstr>
      <vt:lpstr>1_Тема Office</vt:lpstr>
      <vt:lpstr>Презентация PowerPoint</vt:lpstr>
      <vt:lpstr>   </vt:lpstr>
      <vt:lpstr>   </vt:lpstr>
      <vt:lpstr>   </vt:lpstr>
      <vt:lpstr>   </vt:lpstr>
      <vt:lpstr> ЛОКАЛЬНЫЕ ДОКУМЕНТЫ</vt:lpstr>
      <vt:lpstr>ОСНОВЫ ОХРАНЫ ТРУДА</vt:lpstr>
      <vt:lpstr>СИСТЕМА УПРАВЛЕНИЯ ОХРАНОЙ ТРУДА</vt:lpstr>
      <vt:lpstr>МЕРЫ УПРАВЛЕНИЯ РИСКОМ</vt:lpstr>
      <vt:lpstr>ОБЕСПЕЧЕНИЕ РАБОТНИКОВ СИЗ</vt:lpstr>
      <vt:lpstr>ОБЕСПЕЧЕНИЕ РАБОТНИКОВ СИЗ</vt:lpstr>
      <vt:lpstr>САМООБСЛЕДОВАНИЕ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Лырчиков Андрей Анатольевич</dc:creator>
  <cp:lastModifiedBy>123</cp:lastModifiedBy>
  <cp:revision>410</cp:revision>
  <cp:lastPrinted>2015-09-04T01:27:40Z</cp:lastPrinted>
  <dcterms:created xsi:type="dcterms:W3CDTF">2015-09-01T03:25:58Z</dcterms:created>
  <dcterms:modified xsi:type="dcterms:W3CDTF">2021-11-11T01:27:31Z</dcterms:modified>
</cp:coreProperties>
</file>